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352" r:id="rId2"/>
    <p:sldId id="354" r:id="rId3"/>
    <p:sldId id="355" r:id="rId4"/>
    <p:sldId id="356" r:id="rId5"/>
    <p:sldId id="367" r:id="rId6"/>
    <p:sldId id="372" r:id="rId7"/>
    <p:sldId id="388" r:id="rId8"/>
    <p:sldId id="383" r:id="rId9"/>
    <p:sldId id="389" r:id="rId10"/>
    <p:sldId id="390" r:id="rId11"/>
    <p:sldId id="391" r:id="rId12"/>
    <p:sldId id="392" r:id="rId13"/>
    <p:sldId id="380" r:id="rId14"/>
    <p:sldId id="376" r:id="rId15"/>
    <p:sldId id="377" r:id="rId16"/>
  </p:sldIdLst>
  <p:sldSz cx="12192000" cy="6858000"/>
  <p:notesSz cx="6799263" cy="9929813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4539"/>
    <a:srgbClr val="A81004"/>
    <a:srgbClr val="B67860"/>
    <a:srgbClr val="AF7665"/>
    <a:srgbClr val="D00F00"/>
    <a:srgbClr val="F62823"/>
    <a:srgbClr val="EE2722"/>
    <a:srgbClr val="EA1A09"/>
    <a:srgbClr val="FF574C"/>
    <a:srgbClr val="FFF9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5FD5DB-4E10-41D5-AFD8-206A36E5554A}" v="10" dt="2024-11-25T10:35:36.0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2" autoAdjust="0"/>
    <p:restoredTop sz="96504" autoAdjust="0"/>
  </p:normalViewPr>
  <p:slideViewPr>
    <p:cSldViewPr showGuides="1">
      <p:cViewPr varScale="1">
        <p:scale>
          <a:sx n="70" d="100"/>
          <a:sy n="70" d="100"/>
        </p:scale>
        <p:origin x="738" y="6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858EB36-929F-4E7A-9E47-57A0AAD41D36}" type="datetimeFigureOut">
              <a:rPr lang="fr-FR"/>
              <a:pPr>
                <a:defRPr/>
              </a:pPr>
              <a:t>27/11/2024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8287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927" y="4716661"/>
            <a:ext cx="5439410" cy="4468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E4817A3-B766-40AD-A275-B78991217968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7803256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80902BF0-803B-458A-BE86-1DD080BEC9DF}" type="slidenum">
              <a:rPr lang="fr-FR" altLang="fr-FR" smtClean="0"/>
              <a:pPr/>
              <a:t>1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9922618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0902BF0-803B-458A-BE86-1DD080BEC9DF}" type="slidenum">
              <a:rPr kumimoji="0" lang="fr-FR" alt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fr-FR" alt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81476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7189800-70E4-4FAE-B3EE-5F395B8C5D7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557139" y="6337437"/>
            <a:ext cx="1447325" cy="231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6784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48C5DE9-CDDD-47B0-AA03-16A6F85350D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109863D-F98C-4585-9D75-901A762B5375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7A4C86C-EE6B-4575-8372-2B71A85BCFA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557139" y="6337437"/>
            <a:ext cx="1447325" cy="231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8244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formation.iledefrance.fr/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0E892FE-DA7E-44C3-9A37-BE4E930F3997}"/>
              </a:ext>
            </a:extLst>
          </p:cNvPr>
          <p:cNvSpPr/>
          <p:nvPr/>
        </p:nvSpPr>
        <p:spPr>
          <a:xfrm>
            <a:off x="6024563" y="0"/>
            <a:ext cx="6167437" cy="6858000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B8992DF6-A7FC-4011-9B86-320121914BC5}"/>
              </a:ext>
            </a:extLst>
          </p:cNvPr>
          <p:cNvSpPr txBox="1"/>
          <p:nvPr/>
        </p:nvSpPr>
        <p:spPr>
          <a:xfrm>
            <a:off x="6675872" y="3429000"/>
            <a:ext cx="53285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spc="300" dirty="0">
                <a:solidFill>
                  <a:srgbClr val="F62823"/>
                </a:solidFill>
                <a:latin typeface="+mn-lt"/>
              </a:rPr>
              <a:t>PROFESSIONNEL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03929C11-133E-45E4-9671-0F09D825AAC8}"/>
              </a:ext>
            </a:extLst>
          </p:cNvPr>
          <p:cNvSpPr txBox="1"/>
          <p:nvPr/>
        </p:nvSpPr>
        <p:spPr>
          <a:xfrm>
            <a:off x="6675872" y="6284059"/>
            <a:ext cx="34525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rgbClr val="F62823"/>
                </a:solidFill>
                <a:latin typeface="+mn-lt"/>
                <a:cs typeface="Segoe UI Semibold" panose="020B0702040204020203" pitchFamily="34" charset="0"/>
              </a:rPr>
              <a:t>Pôle Ressources Humaines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0838C62-55F0-4676-92CD-C3E59E43EC64}"/>
              </a:ext>
            </a:extLst>
          </p:cNvPr>
          <p:cNvSpPr/>
          <p:nvPr/>
        </p:nvSpPr>
        <p:spPr>
          <a:xfrm>
            <a:off x="5807968" y="2905780"/>
            <a:ext cx="6384032" cy="52322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7CFC12C-F3DF-4091-A7E9-8EEBBF6E1CE7}"/>
              </a:ext>
            </a:extLst>
          </p:cNvPr>
          <p:cNvSpPr txBox="1"/>
          <p:nvPr/>
        </p:nvSpPr>
        <p:spPr>
          <a:xfrm>
            <a:off x="6675872" y="2844224"/>
            <a:ext cx="4100648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3600" dirty="0">
                <a:solidFill>
                  <a:schemeClr val="bg2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L’ENTRETIEN</a:t>
            </a:r>
            <a:endParaRPr lang="fr-FR" sz="3600" dirty="0">
              <a:solidFill>
                <a:schemeClr val="bg2"/>
              </a:solidFill>
              <a:latin typeface="+mn-lt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8AD68CE-F3F7-457F-A7CB-EA92B3BF46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57139" y="6337437"/>
            <a:ext cx="1447325" cy="231798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2408B7F6-E42A-4022-AF09-FF1D2354F21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20536" y="372072"/>
            <a:ext cx="828092" cy="483427"/>
          </a:xfrm>
          <a:prstGeom prst="rect">
            <a:avLst/>
          </a:prstGeom>
        </p:spPr>
      </p:pic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68CA2D49-8A19-4B3F-93D3-4E2B78228F4D}"/>
              </a:ext>
            </a:extLst>
          </p:cNvPr>
          <p:cNvSpPr/>
          <p:nvPr/>
        </p:nvSpPr>
        <p:spPr>
          <a:xfrm rot="16200000" flipH="1">
            <a:off x="5843972" y="3392996"/>
            <a:ext cx="144016" cy="216024"/>
          </a:xfrm>
          <a:prstGeom prst="triangle">
            <a:avLst>
              <a:gd name="adj" fmla="val 0"/>
            </a:avLst>
          </a:prstGeom>
          <a:solidFill>
            <a:srgbClr val="A8100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4728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9" presetClass="entr" presetSubtype="0" decel="10000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4348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mph" presetSubtype="0" decel="100000" fill="hold" grpId="1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4348"/>
                                  </p:iterate>
                                  <p:childTnLst>
                                    <p:animRot by="21600000">
                                      <p:cBhvr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" presetID="49" presetClass="entr" presetSubtype="0" decel="100000" fill="hold" grpId="0" nodeType="withEffect">
                                  <p:stCondLst>
                                    <p:cond delay="700"/>
                                  </p:stCondLst>
                                  <p:iterate type="lt">
                                    <p:tmPct val="4348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8" presetClass="emph" presetSubtype="0" decel="100000" fill="hold" grpId="1" nodeType="withEffect">
                                  <p:stCondLst>
                                    <p:cond delay="700"/>
                                  </p:stCondLst>
                                  <p:iterate type="lt">
                                    <p:tmPct val="4348"/>
                                  </p:iterate>
                                  <p:childTnLst>
                                    <p:animRot by="21600000">
                                      <p:cBhvr>
                                        <p:cTn id="31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2" presetID="49" presetClass="entr" presetSubtype="0" decel="100000" fill="hold" grpId="0" nodeType="withEffect">
                                  <p:stCondLst>
                                    <p:cond delay="1100"/>
                                  </p:stCondLst>
                                  <p:iterate type="lt">
                                    <p:tmPct val="2424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mph" presetSubtype="0" decel="100000" fill="hold" grpId="1" nodeType="withEffect">
                                  <p:stCondLst>
                                    <p:cond delay="1100"/>
                                  </p:stCondLst>
                                  <p:iterate type="lt">
                                    <p:tmPct val="2424"/>
                                  </p:iterate>
                                  <p:childTnLst>
                                    <p:animRot by="21600000">
                                      <p:cBhvr>
                                        <p:cTn id="39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7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2" presetClass="path" presetSubtype="0" decel="100000" fill="hold" nodeType="withEffect">
                                  <p:stCondLst>
                                    <p:cond delay="1100"/>
                                  </p:stCondLst>
                                  <p:childTnLst>
                                    <p:animMotion origin="layout" path="M -2.91667E-6 -4.44444E-6 L 0.02696 0.00162 " pathEditMode="relative" rAng="0" ptsTypes="AA">
                                      <p:cBhvr>
                                        <p:cTn id="44" dur="700" spd="-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41" y="93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7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2" presetClass="path" presetSubtype="0" decel="100000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animMotion origin="layout" path="M -2.91667E-6 -4.44444E-6 L 0.02696 0.00162 " pathEditMode="relative" rAng="0" ptsTypes="AA">
                                      <p:cBhvr>
                                        <p:cTn id="49" dur="700" spd="-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41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5" grpId="0"/>
      <p:bldP spid="75" grpId="1"/>
      <p:bldP spid="134" grpId="0"/>
      <p:bldP spid="134" grpId="1"/>
      <p:bldP spid="2" grpId="0" animBg="1"/>
      <p:bldP spid="14" grpId="0"/>
      <p:bldP spid="14" grpId="1"/>
      <p:bldP spid="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2F1AB31-06F1-44E4-8D4A-02BB47492EF5}"/>
              </a:ext>
            </a:extLst>
          </p:cNvPr>
          <p:cNvSpPr/>
          <p:nvPr/>
        </p:nvSpPr>
        <p:spPr>
          <a:xfrm>
            <a:off x="0" y="0"/>
            <a:ext cx="119336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8A1C28E-0E6B-466D-B08A-75C6F6915FE4}"/>
              </a:ext>
            </a:extLst>
          </p:cNvPr>
          <p:cNvSpPr txBox="1"/>
          <p:nvPr/>
        </p:nvSpPr>
        <p:spPr>
          <a:xfrm>
            <a:off x="623392" y="259842"/>
            <a:ext cx="7056784" cy="830997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fr-FR" sz="2400" dirty="0">
                <a:gradFill>
                  <a:gsLst>
                    <a:gs pos="0">
                      <a:schemeClr val="accent1"/>
                    </a:gs>
                    <a:gs pos="100000">
                      <a:schemeClr val="accent1">
                        <a:lumMod val="75000"/>
                      </a:schemeClr>
                    </a:gs>
                  </a:gsLst>
                  <a:lin ang="5400000" scaled="1"/>
                </a:gra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L’ÉVALUATION DE LA MANIÈRE DE SERVIR </a:t>
            </a:r>
          </a:p>
          <a:p>
            <a:r>
              <a:rPr lang="fr-F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Segoe UI Semibold" panose="020B0702040204020203" pitchFamily="34" charset="0"/>
              </a:rPr>
              <a:t>et son incidence sur la carrière (avancement de grade)</a:t>
            </a:r>
            <a:endParaRPr lang="fr-FR" sz="24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2AC9E6F-743E-45C8-9CCA-0BD3F845D940}"/>
              </a:ext>
            </a:extLst>
          </p:cNvPr>
          <p:cNvSpPr/>
          <p:nvPr/>
        </p:nvSpPr>
        <p:spPr>
          <a:xfrm>
            <a:off x="7320136" y="259842"/>
            <a:ext cx="403244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dirty="0">
                <a:latin typeface="Verdana" panose="020B0604030504040204" pitchFamily="34" charset="0"/>
              </a:rPr>
              <a:t> </a:t>
            </a:r>
            <a:r>
              <a:rPr lang="fr-FR" sz="1200" b="1" dirty="0">
                <a:latin typeface="Verdana" panose="020B0604030504040204" pitchFamily="34" charset="0"/>
              </a:rPr>
              <a:t>RAPPORT Promotion Interne B</a:t>
            </a:r>
            <a:endParaRPr lang="fr-FR" sz="12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9DC5742-B5BF-4813-AD0D-5472563DEC71}"/>
              </a:ext>
            </a:extLst>
          </p:cNvPr>
          <p:cNvSpPr/>
          <p:nvPr/>
        </p:nvSpPr>
        <p:spPr>
          <a:xfrm>
            <a:off x="623392" y="1120676"/>
            <a:ext cx="109452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i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fr-FR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E01C00D6-2707-123E-AD5C-B70CC50C8E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1237" y="1268760"/>
            <a:ext cx="7629525" cy="4993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9204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2F1AB31-06F1-44E4-8D4A-02BB47492EF5}"/>
              </a:ext>
            </a:extLst>
          </p:cNvPr>
          <p:cNvSpPr/>
          <p:nvPr/>
        </p:nvSpPr>
        <p:spPr>
          <a:xfrm>
            <a:off x="0" y="0"/>
            <a:ext cx="119336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8A1C28E-0E6B-466D-B08A-75C6F6915FE4}"/>
              </a:ext>
            </a:extLst>
          </p:cNvPr>
          <p:cNvSpPr txBox="1"/>
          <p:nvPr/>
        </p:nvSpPr>
        <p:spPr>
          <a:xfrm>
            <a:off x="623392" y="259842"/>
            <a:ext cx="7056784" cy="830997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fr-FR" sz="2400" dirty="0">
                <a:gradFill>
                  <a:gsLst>
                    <a:gs pos="0">
                      <a:schemeClr val="accent1"/>
                    </a:gs>
                    <a:gs pos="100000">
                      <a:schemeClr val="accent1">
                        <a:lumMod val="75000"/>
                      </a:schemeClr>
                    </a:gs>
                  </a:gsLst>
                  <a:lin ang="5400000" scaled="1"/>
                </a:gra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L’ÉVALUATION DE LA MANIÈRE DE SERVIR </a:t>
            </a:r>
          </a:p>
          <a:p>
            <a:r>
              <a:rPr lang="fr-F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Segoe UI Semibold" panose="020B0702040204020203" pitchFamily="34" charset="0"/>
              </a:rPr>
              <a:t>et son incidence sur la carrière (avancement de grade)</a:t>
            </a:r>
            <a:endParaRPr lang="fr-FR" sz="24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2AC9E6F-743E-45C8-9CCA-0BD3F845D940}"/>
              </a:ext>
            </a:extLst>
          </p:cNvPr>
          <p:cNvSpPr/>
          <p:nvPr/>
        </p:nvSpPr>
        <p:spPr>
          <a:xfrm>
            <a:off x="7320136" y="259842"/>
            <a:ext cx="403244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dirty="0">
                <a:latin typeface="Verdana" panose="020B0604030504040204" pitchFamily="34" charset="0"/>
              </a:rPr>
              <a:t> </a:t>
            </a:r>
            <a:r>
              <a:rPr lang="fr-FR" sz="1200" b="1" dirty="0">
                <a:latin typeface="Verdana" panose="020B0604030504040204" pitchFamily="34" charset="0"/>
              </a:rPr>
              <a:t>RAPPORT PROMOTION INTERNE B </a:t>
            </a:r>
            <a:endParaRPr lang="fr-FR" sz="12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9DC5742-B5BF-4813-AD0D-5472563DEC71}"/>
              </a:ext>
            </a:extLst>
          </p:cNvPr>
          <p:cNvSpPr/>
          <p:nvPr/>
        </p:nvSpPr>
        <p:spPr>
          <a:xfrm>
            <a:off x="623392" y="1120676"/>
            <a:ext cx="109452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i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fr-FR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92BF8BEC-CB6F-6362-9290-612CE7159F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2675" y="1214437"/>
            <a:ext cx="7486650" cy="4878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6559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2F1AB31-06F1-44E4-8D4A-02BB47492EF5}"/>
              </a:ext>
            </a:extLst>
          </p:cNvPr>
          <p:cNvSpPr/>
          <p:nvPr/>
        </p:nvSpPr>
        <p:spPr>
          <a:xfrm>
            <a:off x="0" y="0"/>
            <a:ext cx="119336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8A1C28E-0E6B-466D-B08A-75C6F6915FE4}"/>
              </a:ext>
            </a:extLst>
          </p:cNvPr>
          <p:cNvSpPr txBox="1"/>
          <p:nvPr/>
        </p:nvSpPr>
        <p:spPr>
          <a:xfrm>
            <a:off x="623392" y="259842"/>
            <a:ext cx="7056784" cy="461665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fr-FR" sz="2400" dirty="0">
                <a:gradFill>
                  <a:gsLst>
                    <a:gs pos="0">
                      <a:schemeClr val="accent1"/>
                    </a:gs>
                    <a:gs pos="100000">
                      <a:schemeClr val="accent1">
                        <a:lumMod val="75000"/>
                      </a:schemeClr>
                    </a:gs>
                  </a:gsLst>
                  <a:lin ang="5400000" scaled="1"/>
                </a:gra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L’APPLICATION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2AC9E6F-743E-45C8-9CCA-0BD3F845D940}"/>
              </a:ext>
            </a:extLst>
          </p:cNvPr>
          <p:cNvSpPr/>
          <p:nvPr/>
        </p:nvSpPr>
        <p:spPr>
          <a:xfrm>
            <a:off x="7320136" y="259842"/>
            <a:ext cx="403244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dirty="0">
                <a:latin typeface="Verdana" panose="020B0604030504040204" pitchFamily="34" charset="0"/>
              </a:rPr>
              <a:t> </a:t>
            </a:r>
            <a:r>
              <a:rPr lang="fr-FR" sz="1200" b="1" dirty="0">
                <a:latin typeface="Verdana" panose="020B0604030504040204" pitchFamily="34" charset="0"/>
              </a:rPr>
              <a:t> </a:t>
            </a:r>
            <a:endParaRPr lang="fr-FR" sz="12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9DC5742-B5BF-4813-AD0D-5472563DEC71}"/>
              </a:ext>
            </a:extLst>
          </p:cNvPr>
          <p:cNvSpPr/>
          <p:nvPr/>
        </p:nvSpPr>
        <p:spPr>
          <a:xfrm>
            <a:off x="623392" y="1120676"/>
            <a:ext cx="109452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i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fr-FR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878A2F7A-73F6-3A80-9954-B4D1931734E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872" b="42468"/>
          <a:stretch/>
        </p:blipFill>
        <p:spPr bwMode="auto">
          <a:xfrm>
            <a:off x="1055440" y="908720"/>
            <a:ext cx="9793088" cy="532859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144072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2F1AB31-06F1-44E4-8D4A-02BB47492EF5}"/>
              </a:ext>
            </a:extLst>
          </p:cNvPr>
          <p:cNvSpPr/>
          <p:nvPr/>
        </p:nvSpPr>
        <p:spPr>
          <a:xfrm>
            <a:off x="0" y="0"/>
            <a:ext cx="119336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8A1C28E-0E6B-466D-B08A-75C6F6915FE4}"/>
              </a:ext>
            </a:extLst>
          </p:cNvPr>
          <p:cNvSpPr txBox="1"/>
          <p:nvPr/>
        </p:nvSpPr>
        <p:spPr>
          <a:xfrm>
            <a:off x="623392" y="259842"/>
            <a:ext cx="10657184" cy="461665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fr-FR" sz="2400" dirty="0">
                <a:gradFill>
                  <a:gsLst>
                    <a:gs pos="0">
                      <a:schemeClr val="accent1"/>
                    </a:gs>
                    <a:gs pos="100000">
                      <a:schemeClr val="accent1">
                        <a:lumMod val="75000"/>
                      </a:schemeClr>
                    </a:gs>
                  </a:gsLst>
                  <a:lin ang="5400000" scaled="1"/>
                </a:gra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LES REGLES D’AVANCEMENT ET PROMOTION INTERNE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B41FFA11-ADEF-4D5A-A6CE-027A0F7663A1}"/>
              </a:ext>
            </a:extLst>
          </p:cNvPr>
          <p:cNvGrpSpPr/>
          <p:nvPr/>
        </p:nvGrpSpPr>
        <p:grpSpPr>
          <a:xfrm>
            <a:off x="2275840" y="908721"/>
            <a:ext cx="2808312" cy="4275997"/>
            <a:chOff x="2275840" y="2780715"/>
            <a:chExt cx="2519085" cy="4695571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13DFA6F1-2F45-4249-A932-3C74082D1252}"/>
                </a:ext>
              </a:extLst>
            </p:cNvPr>
            <p:cNvSpPr/>
            <p:nvPr/>
          </p:nvSpPr>
          <p:spPr>
            <a:xfrm>
              <a:off x="2275840" y="2780716"/>
              <a:ext cx="2519085" cy="3456596"/>
            </a:xfrm>
            <a:prstGeom prst="rect">
              <a:avLst/>
            </a:prstGeom>
            <a:solidFill>
              <a:schemeClr val="bg2"/>
            </a:solidFill>
            <a:ln w="6350">
              <a:solidFill>
                <a:schemeClr val="accent1"/>
              </a:solidFill>
            </a:ln>
            <a:effectLst>
              <a:outerShdw blurRad="342900" dist="38100" dir="5400000" algn="t" rotWithShape="0">
                <a:prstClr val="black">
                  <a:alpha val="12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6EC2C85B-A97B-4C8B-AFAA-74FC7EB52F7E}"/>
                </a:ext>
              </a:extLst>
            </p:cNvPr>
            <p:cNvSpPr txBox="1"/>
            <p:nvPr/>
          </p:nvSpPr>
          <p:spPr>
            <a:xfrm>
              <a:off x="2469615" y="3747348"/>
              <a:ext cx="2131533" cy="37289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fr-F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cs typeface="Segoe UI Semibold" panose="020B0702040204020203" pitchFamily="34" charset="0"/>
                </a:rPr>
                <a:t>AVANCEMENT DE GRADE</a:t>
              </a:r>
            </a:p>
            <a:p>
              <a:pPr algn="ctr">
                <a:lnSpc>
                  <a:spcPct val="120000"/>
                </a:lnSpc>
              </a:pPr>
              <a:r>
                <a:rPr lang="fr-F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cs typeface="Segoe UI Semibold" panose="020B0702040204020203" pitchFamily="34" charset="0"/>
                </a:rPr>
                <a:t>Les ratios régionaux</a:t>
              </a:r>
            </a:p>
            <a:p>
              <a:pPr algn="ctr">
                <a:lnSpc>
                  <a:spcPct val="120000"/>
                </a:lnSpc>
              </a:pPr>
              <a:endParaRPr lang="fr-F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Segoe UI Semibold" panose="020B0702040204020203" pitchFamily="34" charset="0"/>
              </a:endParaRPr>
            </a:p>
            <a:p>
              <a:pPr>
                <a:lnSpc>
                  <a:spcPct val="120000"/>
                </a:lnSpc>
              </a:pPr>
              <a:r>
                <a:rPr lang="fr-F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cs typeface="Segoe UI Semibold" panose="020B0702040204020203" pitchFamily="34" charset="0"/>
                </a:rPr>
                <a:t>50% entre ATTEE et ATP2</a:t>
              </a:r>
            </a:p>
            <a:p>
              <a:pPr>
                <a:lnSpc>
                  <a:spcPct val="120000"/>
                </a:lnSpc>
              </a:pPr>
              <a:endParaRPr lang="fr-F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Segoe UI Semibold" panose="020B0702040204020203" pitchFamily="34" charset="0"/>
              </a:endParaRPr>
            </a:p>
            <a:p>
              <a:pPr>
                <a:lnSpc>
                  <a:spcPct val="120000"/>
                </a:lnSpc>
              </a:pPr>
              <a:r>
                <a:rPr lang="fr-F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cs typeface="Segoe UI Semibold" panose="020B0702040204020203" pitchFamily="34" charset="0"/>
                </a:rPr>
                <a:t>20% entre ATP2 et ATP1</a:t>
              </a:r>
            </a:p>
            <a:p>
              <a:pPr>
                <a:lnSpc>
                  <a:spcPct val="120000"/>
                </a:lnSpc>
              </a:pPr>
              <a:endParaRPr lang="fr-F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Segoe UI Semibold" panose="020B0702040204020203" pitchFamily="34" charset="0"/>
              </a:endParaRPr>
            </a:p>
            <a:p>
              <a:pPr>
                <a:lnSpc>
                  <a:spcPct val="120000"/>
                </a:lnSpc>
              </a:pPr>
              <a:r>
                <a:rPr lang="fr-F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cs typeface="Segoe UI Semibold" panose="020B0702040204020203" pitchFamily="34" charset="0"/>
                </a:rPr>
                <a:t>=&gt; Les agents sont nommés sur leur poste après un avancement de grade</a:t>
              </a:r>
            </a:p>
            <a:p>
              <a:pPr algn="ctr">
                <a:lnSpc>
                  <a:spcPct val="120000"/>
                </a:lnSpc>
              </a:pPr>
              <a:endParaRPr lang="fr-F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Segoe UI Semibold" panose="020B0702040204020203" pitchFamily="34" charset="0"/>
              </a:endParaRPr>
            </a:p>
            <a:p>
              <a:pPr algn="ctr">
                <a:lnSpc>
                  <a:spcPct val="120000"/>
                </a:lnSpc>
              </a:pPr>
              <a:endParaRPr lang="fr-F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Segoe UI Semibold" panose="020B0702040204020203" pitchFamily="34" charset="0"/>
              </a:endParaRPr>
            </a:p>
            <a:p>
              <a:pPr algn="ctr">
                <a:lnSpc>
                  <a:spcPct val="120000"/>
                </a:lnSpc>
              </a:pPr>
              <a:endParaRPr lang="fr-F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Segoe UI Semibold" panose="020B0702040204020203" pitchFamily="34" charset="0"/>
              </a:endParaRPr>
            </a:p>
            <a:p>
              <a:pPr algn="ctr">
                <a:lnSpc>
                  <a:spcPct val="120000"/>
                </a:lnSpc>
              </a:pPr>
              <a:endParaRPr lang="fr-F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Segoe UI Semibold" panose="020B0702040204020203" pitchFamily="34" charset="0"/>
              </a:endParaRPr>
            </a:p>
            <a:p>
              <a:pPr algn="ctr">
                <a:lnSpc>
                  <a:spcPct val="120000"/>
                </a:lnSpc>
              </a:pPr>
              <a:endParaRPr lang="fr-F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Segoe UI Semibold" panose="020B0702040204020203" pitchFamily="34" charset="0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40545CB6-150A-4BB1-827E-C0D3ED45D7E2}"/>
                </a:ext>
              </a:extLst>
            </p:cNvPr>
            <p:cNvSpPr/>
            <p:nvPr/>
          </p:nvSpPr>
          <p:spPr>
            <a:xfrm>
              <a:off x="2275840" y="2780715"/>
              <a:ext cx="2519085" cy="877473"/>
            </a:xfrm>
            <a:prstGeom prst="rect">
              <a:avLst/>
            </a:prstGeom>
            <a:gradFill flip="none" rotWithShape="1">
              <a:gsLst>
                <a:gs pos="0">
                  <a:schemeClr val="accent1"/>
                </a:gs>
                <a:gs pos="100000">
                  <a:schemeClr val="accent1">
                    <a:lumMod val="75000"/>
                  </a:schemeClr>
                </a:gs>
              </a:gsLst>
              <a:lin ang="5400000" scaled="1"/>
              <a:tileRect/>
            </a:gra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/>
            </a:p>
          </p:txBody>
        </p:sp>
        <p:grpSp>
          <p:nvGrpSpPr>
            <p:cNvPr id="4" name="Group 4">
              <a:extLst>
                <a:ext uri="{FF2B5EF4-FFF2-40B4-BE49-F238E27FC236}">
                  <a16:creationId xmlns:a16="http://schemas.microsoft.com/office/drawing/2014/main" id="{F636B3AE-C990-4D22-A1D5-C8ED969C3715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2551951" y="2967833"/>
              <a:ext cx="663729" cy="503237"/>
              <a:chOff x="1564" y="1843"/>
              <a:chExt cx="488" cy="370"/>
            </a:xfrm>
          </p:grpSpPr>
          <p:sp>
            <p:nvSpPr>
              <p:cNvPr id="6" name="Freeform 5">
                <a:extLst>
                  <a:ext uri="{FF2B5EF4-FFF2-40B4-BE49-F238E27FC236}">
                    <a16:creationId xmlns:a16="http://schemas.microsoft.com/office/drawing/2014/main" id="{189CC3D1-DC5A-4D19-B0A0-E4103234F0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4" y="1851"/>
                <a:ext cx="168" cy="152"/>
              </a:xfrm>
              <a:custGeom>
                <a:avLst/>
                <a:gdLst>
                  <a:gd name="T0" fmla="*/ 42 w 80"/>
                  <a:gd name="T1" fmla="*/ 0 h 72"/>
                  <a:gd name="T2" fmla="*/ 5 w 80"/>
                  <a:gd name="T3" fmla="*/ 32 h 72"/>
                  <a:gd name="T4" fmla="*/ 11 w 80"/>
                  <a:gd name="T5" fmla="*/ 49 h 72"/>
                  <a:gd name="T6" fmla="*/ 0 w 80"/>
                  <a:gd name="T7" fmla="*/ 72 h 72"/>
                  <a:gd name="T8" fmla="*/ 26 w 80"/>
                  <a:gd name="T9" fmla="*/ 61 h 72"/>
                  <a:gd name="T10" fmla="*/ 42 w 80"/>
                  <a:gd name="T11" fmla="*/ 64 h 72"/>
                  <a:gd name="T12" fmla="*/ 80 w 80"/>
                  <a:gd name="T13" fmla="*/ 32 h 72"/>
                  <a:gd name="T14" fmla="*/ 42 w 80"/>
                  <a:gd name="T15" fmla="*/ 0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80" h="72">
                    <a:moveTo>
                      <a:pt x="42" y="0"/>
                    </a:moveTo>
                    <a:cubicBezTo>
                      <a:pt x="22" y="0"/>
                      <a:pt x="5" y="14"/>
                      <a:pt x="5" y="32"/>
                    </a:cubicBezTo>
                    <a:cubicBezTo>
                      <a:pt x="5" y="38"/>
                      <a:pt x="7" y="44"/>
                      <a:pt x="11" y="49"/>
                    </a:cubicBezTo>
                    <a:cubicBezTo>
                      <a:pt x="10" y="55"/>
                      <a:pt x="4" y="68"/>
                      <a:pt x="0" y="72"/>
                    </a:cubicBezTo>
                    <a:cubicBezTo>
                      <a:pt x="0" y="72"/>
                      <a:pt x="18" y="66"/>
                      <a:pt x="26" y="61"/>
                    </a:cubicBezTo>
                    <a:cubicBezTo>
                      <a:pt x="31" y="63"/>
                      <a:pt x="37" y="64"/>
                      <a:pt x="42" y="64"/>
                    </a:cubicBezTo>
                    <a:cubicBezTo>
                      <a:pt x="63" y="64"/>
                      <a:pt x="80" y="49"/>
                      <a:pt x="80" y="32"/>
                    </a:cubicBezTo>
                    <a:cubicBezTo>
                      <a:pt x="80" y="14"/>
                      <a:pt x="63" y="0"/>
                      <a:pt x="42" y="0"/>
                    </a:cubicBezTo>
                    <a:close/>
                  </a:path>
                </a:pathLst>
              </a:custGeom>
              <a:noFill/>
              <a:ln w="12700" cap="rnd">
                <a:solidFill>
                  <a:schemeClr val="bg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8" name="Freeform 6">
                <a:extLst>
                  <a:ext uri="{FF2B5EF4-FFF2-40B4-BE49-F238E27FC236}">
                    <a16:creationId xmlns:a16="http://schemas.microsoft.com/office/drawing/2014/main" id="{3FEDE184-A608-4715-969B-BD369F38CF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38" y="1963"/>
                <a:ext cx="25" cy="17"/>
              </a:xfrm>
              <a:custGeom>
                <a:avLst/>
                <a:gdLst>
                  <a:gd name="T0" fmla="*/ 12 w 12"/>
                  <a:gd name="T1" fmla="*/ 0 h 8"/>
                  <a:gd name="T2" fmla="*/ 0 w 12"/>
                  <a:gd name="T3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2" h="8">
                    <a:moveTo>
                      <a:pt x="12" y="0"/>
                    </a:moveTo>
                    <a:cubicBezTo>
                      <a:pt x="12" y="0"/>
                      <a:pt x="0" y="8"/>
                      <a:pt x="0" y="8"/>
                    </a:cubicBezTo>
                  </a:path>
                </a:pathLst>
              </a:custGeom>
              <a:noFill/>
              <a:ln w="12700" cap="rnd">
                <a:solidFill>
                  <a:schemeClr val="bg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0" name="Freeform 7">
                <a:extLst>
                  <a:ext uri="{FF2B5EF4-FFF2-40B4-BE49-F238E27FC236}">
                    <a16:creationId xmlns:a16="http://schemas.microsoft.com/office/drawing/2014/main" id="{E1F19ADD-A548-4C76-8159-36EE48334B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64" y="1843"/>
                <a:ext cx="168" cy="151"/>
              </a:xfrm>
              <a:custGeom>
                <a:avLst/>
                <a:gdLst>
                  <a:gd name="T0" fmla="*/ 38 w 80"/>
                  <a:gd name="T1" fmla="*/ 0 h 72"/>
                  <a:gd name="T2" fmla="*/ 75 w 80"/>
                  <a:gd name="T3" fmla="*/ 32 h 72"/>
                  <a:gd name="T4" fmla="*/ 69 w 80"/>
                  <a:gd name="T5" fmla="*/ 49 h 72"/>
                  <a:gd name="T6" fmla="*/ 80 w 80"/>
                  <a:gd name="T7" fmla="*/ 72 h 72"/>
                  <a:gd name="T8" fmla="*/ 54 w 80"/>
                  <a:gd name="T9" fmla="*/ 61 h 72"/>
                  <a:gd name="T10" fmla="*/ 38 w 80"/>
                  <a:gd name="T11" fmla="*/ 64 h 72"/>
                  <a:gd name="T12" fmla="*/ 0 w 80"/>
                  <a:gd name="T13" fmla="*/ 32 h 72"/>
                  <a:gd name="T14" fmla="*/ 38 w 80"/>
                  <a:gd name="T15" fmla="*/ 0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80" h="72">
                    <a:moveTo>
                      <a:pt x="38" y="0"/>
                    </a:moveTo>
                    <a:cubicBezTo>
                      <a:pt x="58" y="0"/>
                      <a:pt x="75" y="14"/>
                      <a:pt x="75" y="32"/>
                    </a:cubicBezTo>
                    <a:cubicBezTo>
                      <a:pt x="75" y="38"/>
                      <a:pt x="73" y="44"/>
                      <a:pt x="69" y="49"/>
                    </a:cubicBezTo>
                    <a:cubicBezTo>
                      <a:pt x="70" y="55"/>
                      <a:pt x="76" y="68"/>
                      <a:pt x="80" y="72"/>
                    </a:cubicBezTo>
                    <a:cubicBezTo>
                      <a:pt x="80" y="72"/>
                      <a:pt x="62" y="66"/>
                      <a:pt x="54" y="61"/>
                    </a:cubicBezTo>
                    <a:cubicBezTo>
                      <a:pt x="49" y="63"/>
                      <a:pt x="43" y="64"/>
                      <a:pt x="38" y="64"/>
                    </a:cubicBezTo>
                    <a:cubicBezTo>
                      <a:pt x="17" y="64"/>
                      <a:pt x="0" y="49"/>
                      <a:pt x="0" y="32"/>
                    </a:cubicBezTo>
                    <a:cubicBezTo>
                      <a:pt x="0" y="14"/>
                      <a:pt x="17" y="0"/>
                      <a:pt x="38" y="0"/>
                    </a:cubicBezTo>
                    <a:close/>
                  </a:path>
                </a:pathLst>
              </a:custGeom>
              <a:noFill/>
              <a:ln w="12700" cap="rnd">
                <a:solidFill>
                  <a:schemeClr val="bg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1" name="Freeform 8">
                <a:extLst>
                  <a:ext uri="{FF2B5EF4-FFF2-40B4-BE49-F238E27FC236}">
                    <a16:creationId xmlns:a16="http://schemas.microsoft.com/office/drawing/2014/main" id="{8E1F7617-1344-412B-AEA5-925510331CA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53" y="1954"/>
                <a:ext cx="25" cy="17"/>
              </a:xfrm>
              <a:custGeom>
                <a:avLst/>
                <a:gdLst>
                  <a:gd name="T0" fmla="*/ 0 w 12"/>
                  <a:gd name="T1" fmla="*/ 0 h 8"/>
                  <a:gd name="T2" fmla="*/ 12 w 12"/>
                  <a:gd name="T3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2" h="8">
                    <a:moveTo>
                      <a:pt x="0" y="0"/>
                    </a:moveTo>
                    <a:cubicBezTo>
                      <a:pt x="0" y="0"/>
                      <a:pt x="12" y="8"/>
                      <a:pt x="12" y="8"/>
                    </a:cubicBezTo>
                  </a:path>
                </a:pathLst>
              </a:custGeom>
              <a:noFill/>
              <a:ln w="12700" cap="rnd">
                <a:solidFill>
                  <a:schemeClr val="bg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2" name="Freeform 9">
                <a:extLst>
                  <a:ext uri="{FF2B5EF4-FFF2-40B4-BE49-F238E27FC236}">
                    <a16:creationId xmlns:a16="http://schemas.microsoft.com/office/drawing/2014/main" id="{6C5AAD56-937C-4646-8A9E-0401E72174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58" y="1969"/>
                <a:ext cx="201" cy="244"/>
              </a:xfrm>
              <a:custGeom>
                <a:avLst/>
                <a:gdLst>
                  <a:gd name="T0" fmla="*/ 92 w 96"/>
                  <a:gd name="T1" fmla="*/ 110 h 116"/>
                  <a:gd name="T2" fmla="*/ 87 w 96"/>
                  <a:gd name="T3" fmla="*/ 105 h 116"/>
                  <a:gd name="T4" fmla="*/ 78 w 96"/>
                  <a:gd name="T5" fmla="*/ 98 h 116"/>
                  <a:gd name="T6" fmla="*/ 74 w 96"/>
                  <a:gd name="T7" fmla="*/ 96 h 116"/>
                  <a:gd name="T8" fmla="*/ 72 w 96"/>
                  <a:gd name="T9" fmla="*/ 96 h 116"/>
                  <a:gd name="T10" fmla="*/ 68 w 96"/>
                  <a:gd name="T11" fmla="*/ 79 h 116"/>
                  <a:gd name="T12" fmla="*/ 79 w 96"/>
                  <a:gd name="T13" fmla="*/ 59 h 116"/>
                  <a:gd name="T14" fmla="*/ 84 w 96"/>
                  <a:gd name="T15" fmla="*/ 53 h 116"/>
                  <a:gd name="T16" fmla="*/ 84 w 96"/>
                  <a:gd name="T17" fmla="*/ 42 h 116"/>
                  <a:gd name="T18" fmla="*/ 80 w 96"/>
                  <a:gd name="T19" fmla="*/ 37 h 116"/>
                  <a:gd name="T20" fmla="*/ 80 w 96"/>
                  <a:gd name="T21" fmla="*/ 23 h 116"/>
                  <a:gd name="T22" fmla="*/ 74 w 96"/>
                  <a:gd name="T23" fmla="*/ 10 h 116"/>
                  <a:gd name="T24" fmla="*/ 60 w 96"/>
                  <a:gd name="T25" fmla="*/ 16 h 116"/>
                  <a:gd name="T26" fmla="*/ 67 w 96"/>
                  <a:gd name="T27" fmla="*/ 5 h 116"/>
                  <a:gd name="T28" fmla="*/ 48 w 96"/>
                  <a:gd name="T29" fmla="*/ 0 h 116"/>
                  <a:gd name="T30" fmla="*/ 16 w 96"/>
                  <a:gd name="T31" fmla="*/ 23 h 116"/>
                  <a:gd name="T32" fmla="*/ 16 w 96"/>
                  <a:gd name="T33" fmla="*/ 37 h 116"/>
                  <a:gd name="T34" fmla="*/ 12 w 96"/>
                  <a:gd name="T35" fmla="*/ 42 h 116"/>
                  <a:gd name="T36" fmla="*/ 12 w 96"/>
                  <a:gd name="T37" fmla="*/ 53 h 116"/>
                  <a:gd name="T38" fmla="*/ 17 w 96"/>
                  <a:gd name="T39" fmla="*/ 59 h 116"/>
                  <a:gd name="T40" fmla="*/ 28 w 96"/>
                  <a:gd name="T41" fmla="*/ 79 h 116"/>
                  <a:gd name="T42" fmla="*/ 24 w 96"/>
                  <a:gd name="T43" fmla="*/ 96 h 116"/>
                  <a:gd name="T44" fmla="*/ 22 w 96"/>
                  <a:gd name="T45" fmla="*/ 96 h 116"/>
                  <a:gd name="T46" fmla="*/ 19 w 96"/>
                  <a:gd name="T47" fmla="*/ 98 h 116"/>
                  <a:gd name="T48" fmla="*/ 9 w 96"/>
                  <a:gd name="T49" fmla="*/ 105 h 116"/>
                  <a:gd name="T50" fmla="*/ 4 w 96"/>
                  <a:gd name="T51" fmla="*/ 110 h 116"/>
                  <a:gd name="T52" fmla="*/ 0 w 96"/>
                  <a:gd name="T53" fmla="*/ 116 h 116"/>
                  <a:gd name="T54" fmla="*/ 96 w 96"/>
                  <a:gd name="T55" fmla="*/ 116 h 116"/>
                  <a:gd name="T56" fmla="*/ 92 w 96"/>
                  <a:gd name="T57" fmla="*/ 110 h 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96" h="116">
                    <a:moveTo>
                      <a:pt x="92" y="110"/>
                    </a:moveTo>
                    <a:cubicBezTo>
                      <a:pt x="90" y="109"/>
                      <a:pt x="89" y="107"/>
                      <a:pt x="87" y="105"/>
                    </a:cubicBezTo>
                    <a:cubicBezTo>
                      <a:pt x="84" y="102"/>
                      <a:pt x="82" y="99"/>
                      <a:pt x="78" y="98"/>
                    </a:cubicBezTo>
                    <a:cubicBezTo>
                      <a:pt x="76" y="97"/>
                      <a:pt x="75" y="97"/>
                      <a:pt x="74" y="96"/>
                    </a:cubicBezTo>
                    <a:cubicBezTo>
                      <a:pt x="73" y="96"/>
                      <a:pt x="73" y="96"/>
                      <a:pt x="72" y="96"/>
                    </a:cubicBezTo>
                    <a:cubicBezTo>
                      <a:pt x="67" y="93"/>
                      <a:pt x="68" y="84"/>
                      <a:pt x="68" y="79"/>
                    </a:cubicBezTo>
                    <a:cubicBezTo>
                      <a:pt x="68" y="79"/>
                      <a:pt x="76" y="70"/>
                      <a:pt x="79" y="59"/>
                    </a:cubicBezTo>
                    <a:cubicBezTo>
                      <a:pt x="81" y="57"/>
                      <a:pt x="84" y="55"/>
                      <a:pt x="84" y="53"/>
                    </a:cubicBezTo>
                    <a:cubicBezTo>
                      <a:pt x="84" y="42"/>
                      <a:pt x="84" y="42"/>
                      <a:pt x="84" y="42"/>
                    </a:cubicBezTo>
                    <a:cubicBezTo>
                      <a:pt x="84" y="40"/>
                      <a:pt x="82" y="38"/>
                      <a:pt x="80" y="37"/>
                    </a:cubicBezTo>
                    <a:cubicBezTo>
                      <a:pt x="80" y="23"/>
                      <a:pt x="80" y="23"/>
                      <a:pt x="80" y="23"/>
                    </a:cubicBezTo>
                    <a:cubicBezTo>
                      <a:pt x="80" y="23"/>
                      <a:pt x="80" y="17"/>
                      <a:pt x="74" y="10"/>
                    </a:cubicBezTo>
                    <a:cubicBezTo>
                      <a:pt x="67" y="13"/>
                      <a:pt x="60" y="16"/>
                      <a:pt x="60" y="16"/>
                    </a:cubicBezTo>
                    <a:cubicBezTo>
                      <a:pt x="62" y="14"/>
                      <a:pt x="65" y="9"/>
                      <a:pt x="67" y="5"/>
                    </a:cubicBezTo>
                    <a:cubicBezTo>
                      <a:pt x="63" y="2"/>
                      <a:pt x="56" y="0"/>
                      <a:pt x="48" y="0"/>
                    </a:cubicBezTo>
                    <a:cubicBezTo>
                      <a:pt x="18" y="1"/>
                      <a:pt x="16" y="23"/>
                      <a:pt x="16" y="23"/>
                    </a:cubicBezTo>
                    <a:cubicBezTo>
                      <a:pt x="16" y="37"/>
                      <a:pt x="16" y="37"/>
                      <a:pt x="16" y="37"/>
                    </a:cubicBezTo>
                    <a:cubicBezTo>
                      <a:pt x="14" y="38"/>
                      <a:pt x="12" y="40"/>
                      <a:pt x="12" y="42"/>
                    </a:cubicBezTo>
                    <a:cubicBezTo>
                      <a:pt x="12" y="53"/>
                      <a:pt x="12" y="53"/>
                      <a:pt x="12" y="53"/>
                    </a:cubicBezTo>
                    <a:cubicBezTo>
                      <a:pt x="12" y="55"/>
                      <a:pt x="15" y="57"/>
                      <a:pt x="17" y="59"/>
                    </a:cubicBezTo>
                    <a:cubicBezTo>
                      <a:pt x="20" y="70"/>
                      <a:pt x="28" y="79"/>
                      <a:pt x="28" y="79"/>
                    </a:cubicBezTo>
                    <a:cubicBezTo>
                      <a:pt x="28" y="84"/>
                      <a:pt x="29" y="93"/>
                      <a:pt x="24" y="96"/>
                    </a:cubicBezTo>
                    <a:cubicBezTo>
                      <a:pt x="23" y="96"/>
                      <a:pt x="23" y="96"/>
                      <a:pt x="22" y="96"/>
                    </a:cubicBezTo>
                    <a:cubicBezTo>
                      <a:pt x="21" y="97"/>
                      <a:pt x="20" y="97"/>
                      <a:pt x="19" y="98"/>
                    </a:cubicBezTo>
                    <a:cubicBezTo>
                      <a:pt x="14" y="99"/>
                      <a:pt x="12" y="102"/>
                      <a:pt x="9" y="105"/>
                    </a:cubicBezTo>
                    <a:cubicBezTo>
                      <a:pt x="7" y="107"/>
                      <a:pt x="6" y="109"/>
                      <a:pt x="4" y="110"/>
                    </a:cubicBezTo>
                    <a:cubicBezTo>
                      <a:pt x="4" y="111"/>
                      <a:pt x="1" y="116"/>
                      <a:pt x="0" y="116"/>
                    </a:cubicBezTo>
                    <a:cubicBezTo>
                      <a:pt x="96" y="116"/>
                      <a:pt x="96" y="116"/>
                      <a:pt x="96" y="116"/>
                    </a:cubicBezTo>
                    <a:cubicBezTo>
                      <a:pt x="95" y="116"/>
                      <a:pt x="92" y="111"/>
                      <a:pt x="92" y="110"/>
                    </a:cubicBezTo>
                    <a:close/>
                  </a:path>
                </a:pathLst>
              </a:custGeom>
              <a:noFill/>
              <a:ln w="12700" cap="rnd">
                <a:solidFill>
                  <a:schemeClr val="bg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13" name="Freeform 10">
                <a:extLst>
                  <a:ext uri="{FF2B5EF4-FFF2-40B4-BE49-F238E27FC236}">
                    <a16:creationId xmlns:a16="http://schemas.microsoft.com/office/drawing/2014/main" id="{B6C5A10D-96DE-4D8A-A070-4EB12A56B3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57" y="1961"/>
                <a:ext cx="159" cy="252"/>
              </a:xfrm>
              <a:custGeom>
                <a:avLst/>
                <a:gdLst>
                  <a:gd name="T0" fmla="*/ 52 w 76"/>
                  <a:gd name="T1" fmla="*/ 114 h 120"/>
                  <a:gd name="T2" fmla="*/ 57 w 76"/>
                  <a:gd name="T3" fmla="*/ 109 h 120"/>
                  <a:gd name="T4" fmla="*/ 67 w 76"/>
                  <a:gd name="T5" fmla="*/ 102 h 120"/>
                  <a:gd name="T6" fmla="*/ 70 w 76"/>
                  <a:gd name="T7" fmla="*/ 100 h 120"/>
                  <a:gd name="T8" fmla="*/ 72 w 76"/>
                  <a:gd name="T9" fmla="*/ 100 h 120"/>
                  <a:gd name="T10" fmla="*/ 76 w 76"/>
                  <a:gd name="T11" fmla="*/ 92 h 120"/>
                  <a:gd name="T12" fmla="*/ 76 w 76"/>
                  <a:gd name="T13" fmla="*/ 83 h 120"/>
                  <a:gd name="T14" fmla="*/ 65 w 76"/>
                  <a:gd name="T15" fmla="*/ 63 h 120"/>
                  <a:gd name="T16" fmla="*/ 60 w 76"/>
                  <a:gd name="T17" fmla="*/ 57 h 120"/>
                  <a:gd name="T18" fmla="*/ 60 w 76"/>
                  <a:gd name="T19" fmla="*/ 46 h 120"/>
                  <a:gd name="T20" fmla="*/ 64 w 76"/>
                  <a:gd name="T21" fmla="*/ 41 h 120"/>
                  <a:gd name="T22" fmla="*/ 64 w 76"/>
                  <a:gd name="T23" fmla="*/ 27 h 120"/>
                  <a:gd name="T24" fmla="*/ 64 w 76"/>
                  <a:gd name="T25" fmla="*/ 27 h 120"/>
                  <a:gd name="T26" fmla="*/ 64 w 76"/>
                  <a:gd name="T27" fmla="*/ 27 h 120"/>
                  <a:gd name="T28" fmla="*/ 64 w 76"/>
                  <a:gd name="T29" fmla="*/ 26 h 120"/>
                  <a:gd name="T30" fmla="*/ 64 w 76"/>
                  <a:gd name="T31" fmla="*/ 26 h 120"/>
                  <a:gd name="T32" fmla="*/ 65 w 76"/>
                  <a:gd name="T33" fmla="*/ 24 h 120"/>
                  <a:gd name="T34" fmla="*/ 65 w 76"/>
                  <a:gd name="T35" fmla="*/ 24 h 120"/>
                  <a:gd name="T36" fmla="*/ 66 w 76"/>
                  <a:gd name="T37" fmla="*/ 20 h 120"/>
                  <a:gd name="T38" fmla="*/ 67 w 76"/>
                  <a:gd name="T39" fmla="*/ 19 h 120"/>
                  <a:gd name="T40" fmla="*/ 68 w 76"/>
                  <a:gd name="T41" fmla="*/ 17 h 120"/>
                  <a:gd name="T42" fmla="*/ 68 w 76"/>
                  <a:gd name="T43" fmla="*/ 17 h 120"/>
                  <a:gd name="T44" fmla="*/ 70 w 76"/>
                  <a:gd name="T45" fmla="*/ 14 h 120"/>
                  <a:gd name="T46" fmla="*/ 70 w 76"/>
                  <a:gd name="T47" fmla="*/ 14 h 120"/>
                  <a:gd name="T48" fmla="*/ 73 w 76"/>
                  <a:gd name="T49" fmla="*/ 11 h 120"/>
                  <a:gd name="T50" fmla="*/ 73 w 76"/>
                  <a:gd name="T51" fmla="*/ 11 h 120"/>
                  <a:gd name="T52" fmla="*/ 48 w 76"/>
                  <a:gd name="T53" fmla="*/ 0 h 120"/>
                  <a:gd name="T54" fmla="*/ 29 w 76"/>
                  <a:gd name="T55" fmla="*/ 6 h 120"/>
                  <a:gd name="T56" fmla="*/ 36 w 76"/>
                  <a:gd name="T57" fmla="*/ 16 h 120"/>
                  <a:gd name="T58" fmla="*/ 24 w 76"/>
                  <a:gd name="T59" fmla="*/ 11 h 120"/>
                  <a:gd name="T60" fmla="*/ 18 w 76"/>
                  <a:gd name="T61" fmla="*/ 21 h 120"/>
                  <a:gd name="T62" fmla="*/ 15 w 76"/>
                  <a:gd name="T63" fmla="*/ 37 h 120"/>
                  <a:gd name="T64" fmla="*/ 0 w 76"/>
                  <a:gd name="T65" fmla="*/ 81 h 120"/>
                  <a:gd name="T66" fmla="*/ 0 w 76"/>
                  <a:gd name="T67" fmla="*/ 84 h 120"/>
                  <a:gd name="T68" fmla="*/ 9 w 76"/>
                  <a:gd name="T69" fmla="*/ 92 h 120"/>
                  <a:gd name="T70" fmla="*/ 11 w 76"/>
                  <a:gd name="T71" fmla="*/ 92 h 120"/>
                  <a:gd name="T72" fmla="*/ 22 w 76"/>
                  <a:gd name="T73" fmla="*/ 92 h 120"/>
                  <a:gd name="T74" fmla="*/ 30 w 76"/>
                  <a:gd name="T75" fmla="*/ 92 h 120"/>
                  <a:gd name="T76" fmla="*/ 12 w 76"/>
                  <a:gd name="T77" fmla="*/ 111 h 120"/>
                  <a:gd name="T78" fmla="*/ 0 w 76"/>
                  <a:gd name="T79" fmla="*/ 120 h 120"/>
                  <a:gd name="T80" fmla="*/ 48 w 76"/>
                  <a:gd name="T81" fmla="*/ 120 h 120"/>
                  <a:gd name="T82" fmla="*/ 52 w 76"/>
                  <a:gd name="T83" fmla="*/ 114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76" h="120">
                    <a:moveTo>
                      <a:pt x="52" y="114"/>
                    </a:moveTo>
                    <a:cubicBezTo>
                      <a:pt x="54" y="113"/>
                      <a:pt x="55" y="111"/>
                      <a:pt x="57" y="109"/>
                    </a:cubicBezTo>
                    <a:cubicBezTo>
                      <a:pt x="60" y="106"/>
                      <a:pt x="62" y="103"/>
                      <a:pt x="67" y="102"/>
                    </a:cubicBezTo>
                    <a:cubicBezTo>
                      <a:pt x="68" y="101"/>
                      <a:pt x="69" y="101"/>
                      <a:pt x="70" y="100"/>
                    </a:cubicBezTo>
                    <a:cubicBezTo>
                      <a:pt x="71" y="100"/>
                      <a:pt x="71" y="100"/>
                      <a:pt x="72" y="100"/>
                    </a:cubicBezTo>
                    <a:cubicBezTo>
                      <a:pt x="74" y="98"/>
                      <a:pt x="75" y="95"/>
                      <a:pt x="76" y="92"/>
                    </a:cubicBezTo>
                    <a:cubicBezTo>
                      <a:pt x="76" y="89"/>
                      <a:pt x="76" y="85"/>
                      <a:pt x="76" y="83"/>
                    </a:cubicBezTo>
                    <a:cubicBezTo>
                      <a:pt x="76" y="83"/>
                      <a:pt x="68" y="74"/>
                      <a:pt x="65" y="63"/>
                    </a:cubicBezTo>
                    <a:cubicBezTo>
                      <a:pt x="63" y="61"/>
                      <a:pt x="60" y="59"/>
                      <a:pt x="60" y="57"/>
                    </a:cubicBezTo>
                    <a:cubicBezTo>
                      <a:pt x="60" y="46"/>
                      <a:pt x="60" y="46"/>
                      <a:pt x="60" y="46"/>
                    </a:cubicBezTo>
                    <a:cubicBezTo>
                      <a:pt x="60" y="44"/>
                      <a:pt x="62" y="42"/>
                      <a:pt x="64" y="41"/>
                    </a:cubicBezTo>
                    <a:cubicBezTo>
                      <a:pt x="64" y="27"/>
                      <a:pt x="64" y="27"/>
                      <a:pt x="64" y="27"/>
                    </a:cubicBezTo>
                    <a:cubicBezTo>
                      <a:pt x="64" y="27"/>
                      <a:pt x="64" y="27"/>
                      <a:pt x="64" y="27"/>
                    </a:cubicBezTo>
                    <a:cubicBezTo>
                      <a:pt x="64" y="27"/>
                      <a:pt x="64" y="27"/>
                      <a:pt x="64" y="27"/>
                    </a:cubicBezTo>
                    <a:cubicBezTo>
                      <a:pt x="64" y="27"/>
                      <a:pt x="64" y="26"/>
                      <a:pt x="64" y="26"/>
                    </a:cubicBezTo>
                    <a:cubicBezTo>
                      <a:pt x="64" y="26"/>
                      <a:pt x="64" y="26"/>
                      <a:pt x="64" y="26"/>
                    </a:cubicBezTo>
                    <a:cubicBezTo>
                      <a:pt x="64" y="25"/>
                      <a:pt x="64" y="25"/>
                      <a:pt x="65" y="24"/>
                    </a:cubicBezTo>
                    <a:cubicBezTo>
                      <a:pt x="65" y="24"/>
                      <a:pt x="65" y="24"/>
                      <a:pt x="65" y="24"/>
                    </a:cubicBezTo>
                    <a:cubicBezTo>
                      <a:pt x="65" y="23"/>
                      <a:pt x="66" y="21"/>
                      <a:pt x="66" y="20"/>
                    </a:cubicBezTo>
                    <a:cubicBezTo>
                      <a:pt x="66" y="19"/>
                      <a:pt x="66" y="19"/>
                      <a:pt x="67" y="19"/>
                    </a:cubicBezTo>
                    <a:cubicBezTo>
                      <a:pt x="67" y="19"/>
                      <a:pt x="67" y="18"/>
                      <a:pt x="68" y="17"/>
                    </a:cubicBezTo>
                    <a:cubicBezTo>
                      <a:pt x="68" y="17"/>
                      <a:pt x="68" y="17"/>
                      <a:pt x="68" y="17"/>
                    </a:cubicBezTo>
                    <a:cubicBezTo>
                      <a:pt x="69" y="16"/>
                      <a:pt x="69" y="15"/>
                      <a:pt x="70" y="14"/>
                    </a:cubicBezTo>
                    <a:cubicBezTo>
                      <a:pt x="70" y="14"/>
                      <a:pt x="70" y="14"/>
                      <a:pt x="70" y="14"/>
                    </a:cubicBezTo>
                    <a:cubicBezTo>
                      <a:pt x="71" y="13"/>
                      <a:pt x="72" y="12"/>
                      <a:pt x="73" y="11"/>
                    </a:cubicBezTo>
                    <a:cubicBezTo>
                      <a:pt x="73" y="11"/>
                      <a:pt x="73" y="11"/>
                      <a:pt x="73" y="11"/>
                    </a:cubicBezTo>
                    <a:cubicBezTo>
                      <a:pt x="67" y="5"/>
                      <a:pt x="59" y="0"/>
                      <a:pt x="48" y="0"/>
                    </a:cubicBezTo>
                    <a:cubicBezTo>
                      <a:pt x="41" y="0"/>
                      <a:pt x="34" y="2"/>
                      <a:pt x="29" y="6"/>
                    </a:cubicBezTo>
                    <a:cubicBezTo>
                      <a:pt x="32" y="10"/>
                      <a:pt x="34" y="14"/>
                      <a:pt x="36" y="16"/>
                    </a:cubicBezTo>
                    <a:cubicBezTo>
                      <a:pt x="36" y="16"/>
                      <a:pt x="30" y="14"/>
                      <a:pt x="24" y="11"/>
                    </a:cubicBezTo>
                    <a:cubicBezTo>
                      <a:pt x="21" y="14"/>
                      <a:pt x="19" y="17"/>
                      <a:pt x="18" y="21"/>
                    </a:cubicBezTo>
                    <a:cubicBezTo>
                      <a:pt x="16" y="26"/>
                      <a:pt x="15" y="31"/>
                      <a:pt x="15" y="37"/>
                    </a:cubicBezTo>
                    <a:cubicBezTo>
                      <a:pt x="13" y="57"/>
                      <a:pt x="4" y="73"/>
                      <a:pt x="0" y="81"/>
                    </a:cubicBezTo>
                    <a:cubicBezTo>
                      <a:pt x="0" y="82"/>
                      <a:pt x="0" y="83"/>
                      <a:pt x="0" y="84"/>
                    </a:cubicBezTo>
                    <a:cubicBezTo>
                      <a:pt x="1" y="88"/>
                      <a:pt x="5" y="92"/>
                      <a:pt x="9" y="92"/>
                    </a:cubicBezTo>
                    <a:cubicBezTo>
                      <a:pt x="11" y="92"/>
                      <a:pt x="11" y="92"/>
                      <a:pt x="11" y="92"/>
                    </a:cubicBezTo>
                    <a:cubicBezTo>
                      <a:pt x="14" y="92"/>
                      <a:pt x="19" y="92"/>
                      <a:pt x="22" y="92"/>
                    </a:cubicBezTo>
                    <a:cubicBezTo>
                      <a:pt x="25" y="92"/>
                      <a:pt x="30" y="92"/>
                      <a:pt x="30" y="92"/>
                    </a:cubicBezTo>
                    <a:cubicBezTo>
                      <a:pt x="30" y="92"/>
                      <a:pt x="18" y="107"/>
                      <a:pt x="12" y="111"/>
                    </a:cubicBezTo>
                    <a:cubicBezTo>
                      <a:pt x="8" y="113"/>
                      <a:pt x="3" y="116"/>
                      <a:pt x="0" y="120"/>
                    </a:cubicBezTo>
                    <a:cubicBezTo>
                      <a:pt x="48" y="120"/>
                      <a:pt x="48" y="120"/>
                      <a:pt x="48" y="120"/>
                    </a:cubicBezTo>
                    <a:cubicBezTo>
                      <a:pt x="49" y="120"/>
                      <a:pt x="52" y="115"/>
                      <a:pt x="52" y="114"/>
                    </a:cubicBezTo>
                    <a:close/>
                  </a:path>
                </a:pathLst>
              </a:custGeom>
              <a:noFill/>
              <a:ln w="12700" cap="rnd">
                <a:solidFill>
                  <a:schemeClr val="bg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E4913BAE-CE6C-483F-845A-3CCE2C07852C}"/>
              </a:ext>
            </a:extLst>
          </p:cNvPr>
          <p:cNvGrpSpPr/>
          <p:nvPr/>
        </p:nvGrpSpPr>
        <p:grpSpPr>
          <a:xfrm>
            <a:off x="7551889" y="935969"/>
            <a:ext cx="3152624" cy="4474005"/>
            <a:chOff x="7399334" y="2780713"/>
            <a:chExt cx="2519085" cy="10459608"/>
          </a:xfrm>
        </p:grpSpPr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33721D96-1123-47B6-8421-AB98B04EF687}"/>
                </a:ext>
              </a:extLst>
            </p:cNvPr>
            <p:cNvSpPr/>
            <p:nvPr/>
          </p:nvSpPr>
          <p:spPr>
            <a:xfrm>
              <a:off x="7399334" y="2780713"/>
              <a:ext cx="2519085" cy="7938766"/>
            </a:xfrm>
            <a:prstGeom prst="rect">
              <a:avLst/>
            </a:prstGeom>
            <a:solidFill>
              <a:schemeClr val="bg2"/>
            </a:solidFill>
            <a:ln w="6350">
              <a:solidFill>
                <a:schemeClr val="accent1"/>
              </a:solidFill>
            </a:ln>
            <a:effectLst>
              <a:outerShdw blurRad="342900" dist="38100" dir="5400000" algn="t" rotWithShape="0">
                <a:prstClr val="black">
                  <a:alpha val="12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434017BA-36F9-4459-A9A0-A0D725B50356}"/>
                </a:ext>
              </a:extLst>
            </p:cNvPr>
            <p:cNvSpPr txBox="1"/>
            <p:nvPr/>
          </p:nvSpPr>
          <p:spPr>
            <a:xfrm>
              <a:off x="7593109" y="3747349"/>
              <a:ext cx="2131533" cy="94929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fr-F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cs typeface="Segoe UI Semibold" panose="020B0702040204020203" pitchFamily="34" charset="0"/>
                </a:rPr>
                <a:t>PROMOTION INTERNE</a:t>
              </a:r>
            </a:p>
            <a:p>
              <a:pPr>
                <a:lnSpc>
                  <a:spcPct val="120000"/>
                </a:lnSpc>
              </a:pPr>
              <a:r>
                <a:rPr lang="fr-F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cs typeface="Segoe UI Semibold" panose="020B0702040204020203" pitchFamily="34" charset="0"/>
                </a:rPr>
                <a:t>- Des quotas A 100</a:t>
              </a:r>
              <a:r>
                <a:rPr lang="fr-FR" sz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cs typeface="Segoe UI Semibold" panose="020B0702040204020203" pitchFamily="34" charset="0"/>
                </a:rPr>
                <a:t>% </a:t>
              </a:r>
              <a:r>
                <a:rPr lang="fr-F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cs typeface="Segoe UI Semibold" panose="020B0702040204020203" pitchFamily="34" charset="0"/>
                </a:rPr>
                <a:t>p</a:t>
              </a:r>
              <a:r>
                <a:rPr lang="fr-FR" sz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cs typeface="Segoe UI Semibold" panose="020B0702040204020203" pitchFamily="34" charset="0"/>
                </a:rPr>
                <a:t>our </a:t>
              </a:r>
              <a:r>
                <a:rPr lang="fr-F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cs typeface="Segoe UI Semibold" panose="020B0702040204020203" pitchFamily="34" charset="0"/>
                </a:rPr>
                <a:t>les agents de maitrise mais une nomination sur des postes spécifiques</a:t>
              </a:r>
            </a:p>
            <a:p>
              <a:pPr marL="171450" indent="-171450">
                <a:lnSpc>
                  <a:spcPct val="120000"/>
                </a:lnSpc>
                <a:buFontTx/>
                <a:buChar char="-"/>
              </a:pPr>
              <a:r>
                <a:rPr lang="fr-F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cs typeface="Segoe UI Semibold" panose="020B0702040204020203" pitchFamily="34" charset="0"/>
                </a:rPr>
                <a:t>Des quotas stricts pour Technicien Territorial : 1 possibilité  sous réserve de 3 recrutements par voie de mutation ou de détachement</a:t>
              </a:r>
            </a:p>
            <a:p>
              <a:pPr>
                <a:lnSpc>
                  <a:spcPct val="120000"/>
                </a:lnSpc>
              </a:pPr>
              <a:r>
                <a:rPr lang="fr-F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cs typeface="Segoe UI Semibold" panose="020B0702040204020203" pitchFamily="34" charset="0"/>
                </a:rPr>
                <a:t>=&gt; les agents qui n’occupent pas un poste du nouveau cadre d’emplois doivent changer de poste</a:t>
              </a:r>
            </a:p>
            <a:p>
              <a:pPr marL="171450" indent="-171450">
                <a:lnSpc>
                  <a:spcPct val="120000"/>
                </a:lnSpc>
                <a:buFontTx/>
                <a:buChar char="-"/>
              </a:pPr>
              <a:endParaRPr lang="fr-F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Segoe UI Semibold" panose="020B0702040204020203" pitchFamily="34" charset="0"/>
              </a:endParaRPr>
            </a:p>
            <a:p>
              <a:pPr marL="171450" indent="-171450">
                <a:lnSpc>
                  <a:spcPct val="120000"/>
                </a:lnSpc>
                <a:buFontTx/>
                <a:buChar char="-"/>
              </a:pPr>
              <a:endParaRPr lang="fr-F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Segoe UI Semibold" panose="020B0702040204020203" pitchFamily="34" charset="0"/>
              </a:endParaRPr>
            </a:p>
            <a:p>
              <a:pPr marL="171450" indent="-171450">
                <a:lnSpc>
                  <a:spcPct val="120000"/>
                </a:lnSpc>
                <a:buFontTx/>
                <a:buChar char="-"/>
              </a:pPr>
              <a:r>
                <a:rPr lang="fr-F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cs typeface="Segoe UI Semibold" panose="020B0702040204020203" pitchFamily="34" charset="0"/>
                </a:rPr>
                <a:t>=&gt; </a:t>
              </a:r>
            </a:p>
            <a:p>
              <a:pPr marL="171450" indent="-171450">
                <a:lnSpc>
                  <a:spcPct val="120000"/>
                </a:lnSpc>
                <a:buFontTx/>
                <a:buChar char="-"/>
              </a:pPr>
              <a:endParaRPr lang="fr-F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Segoe UI Semibold" panose="020B0702040204020203" pitchFamily="34" charset="0"/>
              </a:endParaRPr>
            </a:p>
            <a:p>
              <a:pPr marL="171450" indent="-171450">
                <a:lnSpc>
                  <a:spcPct val="120000"/>
                </a:lnSpc>
                <a:buFontTx/>
                <a:buChar char="-"/>
              </a:pPr>
              <a:endParaRPr lang="fr-F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Segoe UI Semibold" panose="020B0702040204020203" pitchFamily="34" charset="0"/>
              </a:endParaRPr>
            </a:p>
            <a:p>
              <a:pPr marL="171450" indent="-171450">
                <a:lnSpc>
                  <a:spcPct val="120000"/>
                </a:lnSpc>
                <a:buFontTx/>
                <a:buChar char="-"/>
              </a:pPr>
              <a:endParaRPr lang="fr-F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Segoe UI Semibold" panose="020B0702040204020203" pitchFamily="34" charset="0"/>
              </a:endParaRPr>
            </a:p>
            <a:p>
              <a:pPr marL="171450" indent="-171450">
                <a:lnSpc>
                  <a:spcPct val="120000"/>
                </a:lnSpc>
                <a:buFontTx/>
                <a:buChar char="-"/>
              </a:pPr>
              <a:endParaRPr lang="fr-F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Segoe UI Semibold" panose="020B0702040204020203" pitchFamily="34" charset="0"/>
              </a:endParaRP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C5AB9869-0D37-4A00-8826-2D7F49316C21}"/>
                </a:ext>
              </a:extLst>
            </p:cNvPr>
            <p:cNvSpPr/>
            <p:nvPr/>
          </p:nvSpPr>
          <p:spPr>
            <a:xfrm>
              <a:off x="7399334" y="2780715"/>
              <a:ext cx="2519085" cy="877473"/>
            </a:xfrm>
            <a:prstGeom prst="rect">
              <a:avLst/>
            </a:prstGeom>
            <a:gradFill flip="none" rotWithShape="1">
              <a:gsLst>
                <a:gs pos="0">
                  <a:schemeClr val="accent1"/>
                </a:gs>
                <a:gs pos="100000">
                  <a:schemeClr val="accent1">
                    <a:lumMod val="75000"/>
                  </a:schemeClr>
                </a:gs>
              </a:gsLst>
              <a:lin ang="5400000" scaled="1"/>
              <a:tileRect/>
            </a:gra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/>
            </a:p>
          </p:txBody>
        </p:sp>
        <p:grpSp>
          <p:nvGrpSpPr>
            <p:cNvPr id="16" name="Group 13">
              <a:extLst>
                <a:ext uri="{FF2B5EF4-FFF2-40B4-BE49-F238E27FC236}">
                  <a16:creationId xmlns:a16="http://schemas.microsoft.com/office/drawing/2014/main" id="{70BF8756-9E66-41F9-AEFC-165C467C8F06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7752184" y="2978714"/>
              <a:ext cx="488313" cy="492356"/>
              <a:chOff x="4842" y="1763"/>
              <a:chExt cx="483" cy="487"/>
            </a:xfrm>
          </p:grpSpPr>
          <p:sp>
            <p:nvSpPr>
              <p:cNvPr id="21" name="Freeform 14">
                <a:extLst>
                  <a:ext uri="{FF2B5EF4-FFF2-40B4-BE49-F238E27FC236}">
                    <a16:creationId xmlns:a16="http://schemas.microsoft.com/office/drawing/2014/main" id="{4D68D2C1-61C5-4E05-91C0-8718D7CC77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98" y="1763"/>
                <a:ext cx="327" cy="311"/>
              </a:xfrm>
              <a:custGeom>
                <a:avLst/>
                <a:gdLst>
                  <a:gd name="T0" fmla="*/ 78 w 156"/>
                  <a:gd name="T1" fmla="*/ 0 h 148"/>
                  <a:gd name="T2" fmla="*/ 0 w 156"/>
                  <a:gd name="T3" fmla="*/ 70 h 148"/>
                  <a:gd name="T4" fmla="*/ 13 w 156"/>
                  <a:gd name="T5" fmla="*/ 109 h 148"/>
                  <a:gd name="T6" fmla="*/ 0 w 156"/>
                  <a:gd name="T7" fmla="*/ 148 h 148"/>
                  <a:gd name="T8" fmla="*/ 45 w 156"/>
                  <a:gd name="T9" fmla="*/ 133 h 148"/>
                  <a:gd name="T10" fmla="*/ 78 w 156"/>
                  <a:gd name="T11" fmla="*/ 140 h 148"/>
                  <a:gd name="T12" fmla="*/ 156 w 156"/>
                  <a:gd name="T13" fmla="*/ 70 h 148"/>
                  <a:gd name="T14" fmla="*/ 78 w 156"/>
                  <a:gd name="T15" fmla="*/ 0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6" h="148">
                    <a:moveTo>
                      <a:pt x="78" y="0"/>
                    </a:moveTo>
                    <a:cubicBezTo>
                      <a:pt x="35" y="0"/>
                      <a:pt x="0" y="31"/>
                      <a:pt x="0" y="70"/>
                    </a:cubicBezTo>
                    <a:cubicBezTo>
                      <a:pt x="0" y="84"/>
                      <a:pt x="5" y="97"/>
                      <a:pt x="13" y="109"/>
                    </a:cubicBezTo>
                    <a:cubicBezTo>
                      <a:pt x="12" y="121"/>
                      <a:pt x="9" y="139"/>
                      <a:pt x="0" y="148"/>
                    </a:cubicBezTo>
                    <a:cubicBezTo>
                      <a:pt x="0" y="148"/>
                      <a:pt x="27" y="144"/>
                      <a:pt x="45" y="133"/>
                    </a:cubicBezTo>
                    <a:cubicBezTo>
                      <a:pt x="55" y="138"/>
                      <a:pt x="66" y="140"/>
                      <a:pt x="78" y="140"/>
                    </a:cubicBezTo>
                    <a:cubicBezTo>
                      <a:pt x="121" y="140"/>
                      <a:pt x="156" y="109"/>
                      <a:pt x="156" y="70"/>
                    </a:cubicBezTo>
                    <a:cubicBezTo>
                      <a:pt x="156" y="31"/>
                      <a:pt x="121" y="0"/>
                      <a:pt x="78" y="0"/>
                    </a:cubicBezTo>
                    <a:close/>
                  </a:path>
                </a:pathLst>
              </a:custGeom>
              <a:noFill/>
              <a:ln w="12700" cap="rnd">
                <a:solidFill>
                  <a:schemeClr val="bg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2" name="Freeform 15">
                <a:extLst>
                  <a:ext uri="{FF2B5EF4-FFF2-40B4-BE49-F238E27FC236}">
                    <a16:creationId xmlns:a16="http://schemas.microsoft.com/office/drawing/2014/main" id="{B8C7582E-C04B-47D9-ACE4-9F5D81E398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92" y="2023"/>
                <a:ext cx="32" cy="19"/>
              </a:xfrm>
              <a:custGeom>
                <a:avLst/>
                <a:gdLst>
                  <a:gd name="T0" fmla="*/ 14 w 15"/>
                  <a:gd name="T1" fmla="*/ 0 h 9"/>
                  <a:gd name="T2" fmla="*/ 0 w 15"/>
                  <a:gd name="T3" fmla="*/ 9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5" h="9">
                    <a:moveTo>
                      <a:pt x="14" y="0"/>
                    </a:moveTo>
                    <a:cubicBezTo>
                      <a:pt x="15" y="0"/>
                      <a:pt x="0" y="9"/>
                      <a:pt x="0" y="9"/>
                    </a:cubicBezTo>
                  </a:path>
                </a:pathLst>
              </a:custGeom>
              <a:noFill/>
              <a:ln w="12700" cap="rnd">
                <a:solidFill>
                  <a:schemeClr val="bg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3" name="Freeform 16">
                <a:extLst>
                  <a:ext uri="{FF2B5EF4-FFF2-40B4-BE49-F238E27FC236}">
                    <a16:creationId xmlns:a16="http://schemas.microsoft.com/office/drawing/2014/main" id="{26F7FEC8-8DAF-46A9-92D9-E34B7332EA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42" y="1939"/>
                <a:ext cx="227" cy="311"/>
              </a:xfrm>
              <a:custGeom>
                <a:avLst/>
                <a:gdLst>
                  <a:gd name="T0" fmla="*/ 104 w 108"/>
                  <a:gd name="T1" fmla="*/ 138 h 148"/>
                  <a:gd name="T2" fmla="*/ 87 w 108"/>
                  <a:gd name="T3" fmla="*/ 128 h 148"/>
                  <a:gd name="T4" fmla="*/ 78 w 108"/>
                  <a:gd name="T5" fmla="*/ 113 h 148"/>
                  <a:gd name="T6" fmla="*/ 78 w 108"/>
                  <a:gd name="T7" fmla="*/ 100 h 148"/>
                  <a:gd name="T8" fmla="*/ 93 w 108"/>
                  <a:gd name="T9" fmla="*/ 77 h 148"/>
                  <a:gd name="T10" fmla="*/ 98 w 108"/>
                  <a:gd name="T11" fmla="*/ 68 h 148"/>
                  <a:gd name="T12" fmla="*/ 98 w 108"/>
                  <a:gd name="T13" fmla="*/ 58 h 148"/>
                  <a:gd name="T14" fmla="*/ 74 w 108"/>
                  <a:gd name="T15" fmla="*/ 64 h 148"/>
                  <a:gd name="T16" fmla="*/ 87 w 108"/>
                  <a:gd name="T17" fmla="*/ 25 h 148"/>
                  <a:gd name="T18" fmla="*/ 77 w 108"/>
                  <a:gd name="T19" fmla="*/ 4 h 148"/>
                  <a:gd name="T20" fmla="*/ 54 w 108"/>
                  <a:gd name="T21" fmla="*/ 0 h 148"/>
                  <a:gd name="T22" fmla="*/ 14 w 108"/>
                  <a:gd name="T23" fmla="*/ 32 h 148"/>
                  <a:gd name="T24" fmla="*/ 14 w 108"/>
                  <a:gd name="T25" fmla="*/ 45 h 148"/>
                  <a:gd name="T26" fmla="*/ 10 w 108"/>
                  <a:gd name="T27" fmla="*/ 54 h 148"/>
                  <a:gd name="T28" fmla="*/ 10 w 108"/>
                  <a:gd name="T29" fmla="*/ 68 h 148"/>
                  <a:gd name="T30" fmla="*/ 15 w 108"/>
                  <a:gd name="T31" fmla="*/ 77 h 148"/>
                  <a:gd name="T32" fmla="*/ 30 w 108"/>
                  <a:gd name="T33" fmla="*/ 100 h 148"/>
                  <a:gd name="T34" fmla="*/ 30 w 108"/>
                  <a:gd name="T35" fmla="*/ 113 h 148"/>
                  <a:gd name="T36" fmla="*/ 21 w 108"/>
                  <a:gd name="T37" fmla="*/ 128 h 148"/>
                  <a:gd name="T38" fmla="*/ 4 w 108"/>
                  <a:gd name="T39" fmla="*/ 138 h 148"/>
                  <a:gd name="T40" fmla="*/ 7 w 108"/>
                  <a:gd name="T41" fmla="*/ 148 h 148"/>
                  <a:gd name="T42" fmla="*/ 101 w 108"/>
                  <a:gd name="T43" fmla="*/ 148 h 148"/>
                  <a:gd name="T44" fmla="*/ 104 w 108"/>
                  <a:gd name="T45" fmla="*/ 138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08" h="148">
                    <a:moveTo>
                      <a:pt x="104" y="138"/>
                    </a:moveTo>
                    <a:cubicBezTo>
                      <a:pt x="87" y="128"/>
                      <a:pt x="87" y="128"/>
                      <a:pt x="87" y="128"/>
                    </a:cubicBezTo>
                    <a:cubicBezTo>
                      <a:pt x="83" y="126"/>
                      <a:pt x="78" y="118"/>
                      <a:pt x="78" y="113"/>
                    </a:cubicBezTo>
                    <a:cubicBezTo>
                      <a:pt x="78" y="100"/>
                      <a:pt x="78" y="100"/>
                      <a:pt x="78" y="100"/>
                    </a:cubicBezTo>
                    <a:cubicBezTo>
                      <a:pt x="78" y="100"/>
                      <a:pt x="90" y="92"/>
                      <a:pt x="93" y="77"/>
                    </a:cubicBezTo>
                    <a:cubicBezTo>
                      <a:pt x="96" y="75"/>
                      <a:pt x="98" y="72"/>
                      <a:pt x="98" y="68"/>
                    </a:cubicBezTo>
                    <a:cubicBezTo>
                      <a:pt x="98" y="68"/>
                      <a:pt x="98" y="63"/>
                      <a:pt x="98" y="58"/>
                    </a:cubicBezTo>
                    <a:cubicBezTo>
                      <a:pt x="85" y="62"/>
                      <a:pt x="74" y="64"/>
                      <a:pt x="74" y="64"/>
                    </a:cubicBezTo>
                    <a:cubicBezTo>
                      <a:pt x="83" y="55"/>
                      <a:pt x="86" y="37"/>
                      <a:pt x="87" y="25"/>
                    </a:cubicBezTo>
                    <a:cubicBezTo>
                      <a:pt x="82" y="18"/>
                      <a:pt x="79" y="11"/>
                      <a:pt x="77" y="4"/>
                    </a:cubicBezTo>
                    <a:cubicBezTo>
                      <a:pt x="71" y="2"/>
                      <a:pt x="64" y="0"/>
                      <a:pt x="54" y="0"/>
                    </a:cubicBezTo>
                    <a:cubicBezTo>
                      <a:pt x="11" y="0"/>
                      <a:pt x="14" y="32"/>
                      <a:pt x="14" y="32"/>
                    </a:cubicBezTo>
                    <a:cubicBezTo>
                      <a:pt x="14" y="45"/>
                      <a:pt x="14" y="45"/>
                      <a:pt x="14" y="45"/>
                    </a:cubicBezTo>
                    <a:cubicBezTo>
                      <a:pt x="12" y="46"/>
                      <a:pt x="10" y="51"/>
                      <a:pt x="10" y="54"/>
                    </a:cubicBezTo>
                    <a:cubicBezTo>
                      <a:pt x="10" y="68"/>
                      <a:pt x="10" y="68"/>
                      <a:pt x="10" y="68"/>
                    </a:cubicBezTo>
                    <a:cubicBezTo>
                      <a:pt x="10" y="72"/>
                      <a:pt x="12" y="75"/>
                      <a:pt x="15" y="77"/>
                    </a:cubicBezTo>
                    <a:cubicBezTo>
                      <a:pt x="19" y="92"/>
                      <a:pt x="30" y="100"/>
                      <a:pt x="30" y="100"/>
                    </a:cubicBezTo>
                    <a:cubicBezTo>
                      <a:pt x="30" y="113"/>
                      <a:pt x="30" y="113"/>
                      <a:pt x="30" y="113"/>
                    </a:cubicBezTo>
                    <a:cubicBezTo>
                      <a:pt x="30" y="118"/>
                      <a:pt x="25" y="126"/>
                      <a:pt x="21" y="128"/>
                    </a:cubicBezTo>
                    <a:cubicBezTo>
                      <a:pt x="4" y="138"/>
                      <a:pt x="4" y="138"/>
                      <a:pt x="4" y="138"/>
                    </a:cubicBezTo>
                    <a:cubicBezTo>
                      <a:pt x="0" y="141"/>
                      <a:pt x="2" y="148"/>
                      <a:pt x="7" y="148"/>
                    </a:cubicBezTo>
                    <a:cubicBezTo>
                      <a:pt x="101" y="148"/>
                      <a:pt x="101" y="148"/>
                      <a:pt x="101" y="148"/>
                    </a:cubicBezTo>
                    <a:cubicBezTo>
                      <a:pt x="106" y="148"/>
                      <a:pt x="108" y="141"/>
                      <a:pt x="104" y="138"/>
                    </a:cubicBezTo>
                    <a:close/>
                  </a:path>
                </a:pathLst>
              </a:custGeom>
              <a:noFill/>
              <a:ln w="12700" cap="flat">
                <a:solidFill>
                  <a:schemeClr val="bg2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4" name="Line 17">
                <a:extLst>
                  <a:ext uri="{FF2B5EF4-FFF2-40B4-BE49-F238E27FC236}">
                    <a16:creationId xmlns:a16="http://schemas.microsoft.com/office/drawing/2014/main" id="{6344CE4B-2F1F-4EDF-81ED-49DF3340BF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82" y="1864"/>
                <a:ext cx="84" cy="0"/>
              </a:xfrm>
              <a:prstGeom prst="line">
                <a:avLst/>
              </a:prstGeom>
              <a:noFill/>
              <a:ln w="12700" cap="rnd">
                <a:solidFill>
                  <a:schemeClr val="bg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5" name="Line 18">
                <a:extLst>
                  <a:ext uri="{FF2B5EF4-FFF2-40B4-BE49-F238E27FC236}">
                    <a16:creationId xmlns:a16="http://schemas.microsoft.com/office/drawing/2014/main" id="{0E524CF1-CE48-404E-9E0B-9A46F268966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82" y="1914"/>
                <a:ext cx="168" cy="0"/>
              </a:xfrm>
              <a:prstGeom prst="line">
                <a:avLst/>
              </a:prstGeom>
              <a:noFill/>
              <a:ln w="12700" cap="rnd">
                <a:solidFill>
                  <a:schemeClr val="bg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26" name="Line 19">
                <a:extLst>
                  <a:ext uri="{FF2B5EF4-FFF2-40B4-BE49-F238E27FC236}">
                    <a16:creationId xmlns:a16="http://schemas.microsoft.com/office/drawing/2014/main" id="{5A1B7F93-B2DE-4A75-938A-0B6560ADF8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082" y="1965"/>
                <a:ext cx="168" cy="0"/>
              </a:xfrm>
              <a:prstGeom prst="line">
                <a:avLst/>
              </a:prstGeom>
              <a:noFill/>
              <a:ln w="12700" cap="rnd">
                <a:solidFill>
                  <a:schemeClr val="bg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</p:grpSp>
      <p:grpSp>
        <p:nvGrpSpPr>
          <p:cNvPr id="3" name="Group 27">
            <a:extLst>
              <a:ext uri="{FF2B5EF4-FFF2-40B4-BE49-F238E27FC236}">
                <a16:creationId xmlns:a16="http://schemas.microsoft.com/office/drawing/2014/main" id="{1732B5DA-A7E2-0501-F64D-1F06F9A63E09}"/>
              </a:ext>
            </a:extLst>
          </p:cNvPr>
          <p:cNvGrpSpPr/>
          <p:nvPr/>
        </p:nvGrpSpPr>
        <p:grpSpPr>
          <a:xfrm rot="10800000" flipV="1">
            <a:off x="3935760" y="5517251"/>
            <a:ext cx="5472608" cy="984136"/>
            <a:chOff x="2275840" y="1941307"/>
            <a:chExt cx="2519085" cy="4374137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3B7C8B25-068A-6695-7DE3-7D40CC86F251}"/>
                </a:ext>
              </a:extLst>
            </p:cNvPr>
            <p:cNvSpPr/>
            <p:nvPr/>
          </p:nvSpPr>
          <p:spPr>
            <a:xfrm>
              <a:off x="2275840" y="2780716"/>
              <a:ext cx="2519085" cy="3456596"/>
            </a:xfrm>
            <a:prstGeom prst="rect">
              <a:avLst/>
            </a:prstGeom>
            <a:solidFill>
              <a:schemeClr val="bg2"/>
            </a:solidFill>
            <a:ln w="6350">
              <a:solidFill>
                <a:schemeClr val="accent1"/>
              </a:solidFill>
            </a:ln>
            <a:effectLst>
              <a:outerShdw blurRad="342900" dist="38100" dir="5400000" algn="t" rotWithShape="0">
                <a:prstClr val="black">
                  <a:alpha val="12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/>
            </a:p>
          </p:txBody>
        </p:sp>
        <p:sp>
          <p:nvSpPr>
            <p:cNvPr id="7" name="TextBox 17">
              <a:extLst>
                <a:ext uri="{FF2B5EF4-FFF2-40B4-BE49-F238E27FC236}">
                  <a16:creationId xmlns:a16="http://schemas.microsoft.com/office/drawing/2014/main" id="{22EABE81-DB7E-E2ED-E0ED-B23DA169275D}"/>
                </a:ext>
              </a:extLst>
            </p:cNvPr>
            <p:cNvSpPr txBox="1"/>
            <p:nvPr/>
          </p:nvSpPr>
          <p:spPr>
            <a:xfrm>
              <a:off x="2469615" y="3629240"/>
              <a:ext cx="2131533" cy="26862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20000"/>
                </a:lnSpc>
              </a:pPr>
              <a:r>
                <a:rPr lang="fr-F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cs typeface="Segoe UI Semibold" panose="020B0702040204020203" pitchFamily="34" charset="0"/>
                </a:rPr>
                <a:t>MODALITES DE NOMINATION DES CHEFS D’EQUIPE</a:t>
              </a:r>
              <a:endParaRPr lang="fr-F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Segoe UI Semibold" panose="020B0702040204020203" pitchFamily="34" charset="0"/>
              </a:endParaRPr>
            </a:p>
            <a:p>
              <a:pPr algn="ctr">
                <a:lnSpc>
                  <a:spcPct val="120000"/>
                </a:lnSpc>
              </a:pPr>
              <a:r>
                <a:rPr lang="fr-F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cs typeface="Segoe UI Semibold" panose="020B0702040204020203" pitchFamily="34" charset="0"/>
                </a:rPr>
                <a:t>Pas de nomination au sein de son équipe</a:t>
              </a:r>
            </a:p>
            <a:p>
              <a:pPr algn="ctr">
                <a:lnSpc>
                  <a:spcPct val="120000"/>
                </a:lnSpc>
              </a:pPr>
              <a:endParaRPr lang="fr-F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Segoe UI Semibold" panose="020B0702040204020203" pitchFamily="34" charset="0"/>
              </a:endParaRPr>
            </a:p>
            <a:p>
              <a:pPr algn="ctr">
                <a:lnSpc>
                  <a:spcPct val="120000"/>
                </a:lnSpc>
              </a:pPr>
              <a:endParaRPr lang="fr-F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Segoe UI Semibold" panose="020B0702040204020203" pitchFamily="34" charset="0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83B266FE-FE8B-6C26-3AB2-ECE29823D708}"/>
                </a:ext>
              </a:extLst>
            </p:cNvPr>
            <p:cNvSpPr/>
            <p:nvPr/>
          </p:nvSpPr>
          <p:spPr>
            <a:xfrm>
              <a:off x="2275840" y="1941307"/>
              <a:ext cx="2519085" cy="1716883"/>
            </a:xfrm>
            <a:prstGeom prst="rect">
              <a:avLst/>
            </a:prstGeom>
            <a:gradFill flip="none" rotWithShape="1">
              <a:gsLst>
                <a:gs pos="0">
                  <a:schemeClr val="accent1"/>
                </a:gs>
                <a:gs pos="100000">
                  <a:schemeClr val="accent1">
                    <a:lumMod val="75000"/>
                  </a:schemeClr>
                </a:gs>
              </a:gsLst>
              <a:lin ang="5400000" scaled="1"/>
              <a:tileRect/>
            </a:gradFill>
            <a:ln w="63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fr-FR"/>
            </a:p>
          </p:txBody>
        </p:sp>
        <p:grpSp>
          <p:nvGrpSpPr>
            <p:cNvPr id="20" name="Group 4">
              <a:extLst>
                <a:ext uri="{FF2B5EF4-FFF2-40B4-BE49-F238E27FC236}">
                  <a16:creationId xmlns:a16="http://schemas.microsoft.com/office/drawing/2014/main" id="{62785477-6B35-4C32-EDAC-AB583CBE7AA5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2551951" y="2967833"/>
              <a:ext cx="663729" cy="503237"/>
              <a:chOff x="1564" y="1843"/>
              <a:chExt cx="488" cy="370"/>
            </a:xfrm>
          </p:grpSpPr>
          <p:sp>
            <p:nvSpPr>
              <p:cNvPr id="29" name="Freeform 5">
                <a:extLst>
                  <a:ext uri="{FF2B5EF4-FFF2-40B4-BE49-F238E27FC236}">
                    <a16:creationId xmlns:a16="http://schemas.microsoft.com/office/drawing/2014/main" id="{C7FE2B20-E721-9310-F956-362240DEAD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4" y="1851"/>
                <a:ext cx="168" cy="152"/>
              </a:xfrm>
              <a:custGeom>
                <a:avLst/>
                <a:gdLst>
                  <a:gd name="T0" fmla="*/ 42 w 80"/>
                  <a:gd name="T1" fmla="*/ 0 h 72"/>
                  <a:gd name="T2" fmla="*/ 5 w 80"/>
                  <a:gd name="T3" fmla="*/ 32 h 72"/>
                  <a:gd name="T4" fmla="*/ 11 w 80"/>
                  <a:gd name="T5" fmla="*/ 49 h 72"/>
                  <a:gd name="T6" fmla="*/ 0 w 80"/>
                  <a:gd name="T7" fmla="*/ 72 h 72"/>
                  <a:gd name="T8" fmla="*/ 26 w 80"/>
                  <a:gd name="T9" fmla="*/ 61 h 72"/>
                  <a:gd name="T10" fmla="*/ 42 w 80"/>
                  <a:gd name="T11" fmla="*/ 64 h 72"/>
                  <a:gd name="T12" fmla="*/ 80 w 80"/>
                  <a:gd name="T13" fmla="*/ 32 h 72"/>
                  <a:gd name="T14" fmla="*/ 42 w 80"/>
                  <a:gd name="T15" fmla="*/ 0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80" h="72">
                    <a:moveTo>
                      <a:pt x="42" y="0"/>
                    </a:moveTo>
                    <a:cubicBezTo>
                      <a:pt x="22" y="0"/>
                      <a:pt x="5" y="14"/>
                      <a:pt x="5" y="32"/>
                    </a:cubicBezTo>
                    <a:cubicBezTo>
                      <a:pt x="5" y="38"/>
                      <a:pt x="7" y="44"/>
                      <a:pt x="11" y="49"/>
                    </a:cubicBezTo>
                    <a:cubicBezTo>
                      <a:pt x="10" y="55"/>
                      <a:pt x="4" y="68"/>
                      <a:pt x="0" y="72"/>
                    </a:cubicBezTo>
                    <a:cubicBezTo>
                      <a:pt x="0" y="72"/>
                      <a:pt x="18" y="66"/>
                      <a:pt x="26" y="61"/>
                    </a:cubicBezTo>
                    <a:cubicBezTo>
                      <a:pt x="31" y="63"/>
                      <a:pt x="37" y="64"/>
                      <a:pt x="42" y="64"/>
                    </a:cubicBezTo>
                    <a:cubicBezTo>
                      <a:pt x="63" y="64"/>
                      <a:pt x="80" y="49"/>
                      <a:pt x="80" y="32"/>
                    </a:cubicBezTo>
                    <a:cubicBezTo>
                      <a:pt x="80" y="14"/>
                      <a:pt x="63" y="0"/>
                      <a:pt x="42" y="0"/>
                    </a:cubicBezTo>
                    <a:close/>
                  </a:path>
                </a:pathLst>
              </a:custGeom>
              <a:noFill/>
              <a:ln w="12700" cap="rnd">
                <a:solidFill>
                  <a:schemeClr val="bg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0" name="Freeform 6">
                <a:extLst>
                  <a:ext uri="{FF2B5EF4-FFF2-40B4-BE49-F238E27FC236}">
                    <a16:creationId xmlns:a16="http://schemas.microsoft.com/office/drawing/2014/main" id="{3026D1D1-E4D8-4271-E391-A3AC66A608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38" y="1963"/>
                <a:ext cx="25" cy="17"/>
              </a:xfrm>
              <a:custGeom>
                <a:avLst/>
                <a:gdLst>
                  <a:gd name="T0" fmla="*/ 12 w 12"/>
                  <a:gd name="T1" fmla="*/ 0 h 8"/>
                  <a:gd name="T2" fmla="*/ 0 w 12"/>
                  <a:gd name="T3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2" h="8">
                    <a:moveTo>
                      <a:pt x="12" y="0"/>
                    </a:moveTo>
                    <a:cubicBezTo>
                      <a:pt x="12" y="0"/>
                      <a:pt x="0" y="8"/>
                      <a:pt x="0" y="8"/>
                    </a:cubicBezTo>
                  </a:path>
                </a:pathLst>
              </a:custGeom>
              <a:noFill/>
              <a:ln w="12700" cap="rnd">
                <a:solidFill>
                  <a:schemeClr val="bg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4" name="Freeform 7">
                <a:extLst>
                  <a:ext uri="{FF2B5EF4-FFF2-40B4-BE49-F238E27FC236}">
                    <a16:creationId xmlns:a16="http://schemas.microsoft.com/office/drawing/2014/main" id="{67825AEA-9931-D021-B076-A487B0CBAA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64" y="1843"/>
                <a:ext cx="168" cy="151"/>
              </a:xfrm>
              <a:custGeom>
                <a:avLst/>
                <a:gdLst>
                  <a:gd name="T0" fmla="*/ 38 w 80"/>
                  <a:gd name="T1" fmla="*/ 0 h 72"/>
                  <a:gd name="T2" fmla="*/ 75 w 80"/>
                  <a:gd name="T3" fmla="*/ 32 h 72"/>
                  <a:gd name="T4" fmla="*/ 69 w 80"/>
                  <a:gd name="T5" fmla="*/ 49 h 72"/>
                  <a:gd name="T6" fmla="*/ 80 w 80"/>
                  <a:gd name="T7" fmla="*/ 72 h 72"/>
                  <a:gd name="T8" fmla="*/ 54 w 80"/>
                  <a:gd name="T9" fmla="*/ 61 h 72"/>
                  <a:gd name="T10" fmla="*/ 38 w 80"/>
                  <a:gd name="T11" fmla="*/ 64 h 72"/>
                  <a:gd name="T12" fmla="*/ 0 w 80"/>
                  <a:gd name="T13" fmla="*/ 32 h 72"/>
                  <a:gd name="T14" fmla="*/ 38 w 80"/>
                  <a:gd name="T15" fmla="*/ 0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80" h="72">
                    <a:moveTo>
                      <a:pt x="38" y="0"/>
                    </a:moveTo>
                    <a:cubicBezTo>
                      <a:pt x="58" y="0"/>
                      <a:pt x="75" y="14"/>
                      <a:pt x="75" y="32"/>
                    </a:cubicBezTo>
                    <a:cubicBezTo>
                      <a:pt x="75" y="38"/>
                      <a:pt x="73" y="44"/>
                      <a:pt x="69" y="49"/>
                    </a:cubicBezTo>
                    <a:cubicBezTo>
                      <a:pt x="70" y="55"/>
                      <a:pt x="76" y="68"/>
                      <a:pt x="80" y="72"/>
                    </a:cubicBezTo>
                    <a:cubicBezTo>
                      <a:pt x="80" y="72"/>
                      <a:pt x="62" y="66"/>
                      <a:pt x="54" y="61"/>
                    </a:cubicBezTo>
                    <a:cubicBezTo>
                      <a:pt x="49" y="63"/>
                      <a:pt x="43" y="64"/>
                      <a:pt x="38" y="64"/>
                    </a:cubicBezTo>
                    <a:cubicBezTo>
                      <a:pt x="17" y="64"/>
                      <a:pt x="0" y="49"/>
                      <a:pt x="0" y="32"/>
                    </a:cubicBezTo>
                    <a:cubicBezTo>
                      <a:pt x="0" y="14"/>
                      <a:pt x="17" y="0"/>
                      <a:pt x="38" y="0"/>
                    </a:cubicBezTo>
                    <a:close/>
                  </a:path>
                </a:pathLst>
              </a:custGeom>
              <a:noFill/>
              <a:ln w="12700" cap="rnd">
                <a:solidFill>
                  <a:schemeClr val="bg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5" name="Freeform 8">
                <a:extLst>
                  <a:ext uri="{FF2B5EF4-FFF2-40B4-BE49-F238E27FC236}">
                    <a16:creationId xmlns:a16="http://schemas.microsoft.com/office/drawing/2014/main" id="{BEE9AFCA-FC53-88E6-B04D-8775948011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53" y="1954"/>
                <a:ext cx="25" cy="17"/>
              </a:xfrm>
              <a:custGeom>
                <a:avLst/>
                <a:gdLst>
                  <a:gd name="T0" fmla="*/ 0 w 12"/>
                  <a:gd name="T1" fmla="*/ 0 h 8"/>
                  <a:gd name="T2" fmla="*/ 12 w 12"/>
                  <a:gd name="T3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2" h="8">
                    <a:moveTo>
                      <a:pt x="0" y="0"/>
                    </a:moveTo>
                    <a:cubicBezTo>
                      <a:pt x="0" y="0"/>
                      <a:pt x="12" y="8"/>
                      <a:pt x="12" y="8"/>
                    </a:cubicBezTo>
                  </a:path>
                </a:pathLst>
              </a:custGeom>
              <a:noFill/>
              <a:ln w="12700" cap="rnd">
                <a:solidFill>
                  <a:schemeClr val="bg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6" name="Freeform 9">
                <a:extLst>
                  <a:ext uri="{FF2B5EF4-FFF2-40B4-BE49-F238E27FC236}">
                    <a16:creationId xmlns:a16="http://schemas.microsoft.com/office/drawing/2014/main" id="{2D003740-E958-340D-A8A1-8A1F5E0334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58" y="1969"/>
                <a:ext cx="201" cy="244"/>
              </a:xfrm>
              <a:custGeom>
                <a:avLst/>
                <a:gdLst>
                  <a:gd name="T0" fmla="*/ 92 w 96"/>
                  <a:gd name="T1" fmla="*/ 110 h 116"/>
                  <a:gd name="T2" fmla="*/ 87 w 96"/>
                  <a:gd name="T3" fmla="*/ 105 h 116"/>
                  <a:gd name="T4" fmla="*/ 78 w 96"/>
                  <a:gd name="T5" fmla="*/ 98 h 116"/>
                  <a:gd name="T6" fmla="*/ 74 w 96"/>
                  <a:gd name="T7" fmla="*/ 96 h 116"/>
                  <a:gd name="T8" fmla="*/ 72 w 96"/>
                  <a:gd name="T9" fmla="*/ 96 h 116"/>
                  <a:gd name="T10" fmla="*/ 68 w 96"/>
                  <a:gd name="T11" fmla="*/ 79 h 116"/>
                  <a:gd name="T12" fmla="*/ 79 w 96"/>
                  <a:gd name="T13" fmla="*/ 59 h 116"/>
                  <a:gd name="T14" fmla="*/ 84 w 96"/>
                  <a:gd name="T15" fmla="*/ 53 h 116"/>
                  <a:gd name="T16" fmla="*/ 84 w 96"/>
                  <a:gd name="T17" fmla="*/ 42 h 116"/>
                  <a:gd name="T18" fmla="*/ 80 w 96"/>
                  <a:gd name="T19" fmla="*/ 37 h 116"/>
                  <a:gd name="T20" fmla="*/ 80 w 96"/>
                  <a:gd name="T21" fmla="*/ 23 h 116"/>
                  <a:gd name="T22" fmla="*/ 74 w 96"/>
                  <a:gd name="T23" fmla="*/ 10 h 116"/>
                  <a:gd name="T24" fmla="*/ 60 w 96"/>
                  <a:gd name="T25" fmla="*/ 16 h 116"/>
                  <a:gd name="T26" fmla="*/ 67 w 96"/>
                  <a:gd name="T27" fmla="*/ 5 h 116"/>
                  <a:gd name="T28" fmla="*/ 48 w 96"/>
                  <a:gd name="T29" fmla="*/ 0 h 116"/>
                  <a:gd name="T30" fmla="*/ 16 w 96"/>
                  <a:gd name="T31" fmla="*/ 23 h 116"/>
                  <a:gd name="T32" fmla="*/ 16 w 96"/>
                  <a:gd name="T33" fmla="*/ 37 h 116"/>
                  <a:gd name="T34" fmla="*/ 12 w 96"/>
                  <a:gd name="T35" fmla="*/ 42 h 116"/>
                  <a:gd name="T36" fmla="*/ 12 w 96"/>
                  <a:gd name="T37" fmla="*/ 53 h 116"/>
                  <a:gd name="T38" fmla="*/ 17 w 96"/>
                  <a:gd name="T39" fmla="*/ 59 h 116"/>
                  <a:gd name="T40" fmla="*/ 28 w 96"/>
                  <a:gd name="T41" fmla="*/ 79 h 116"/>
                  <a:gd name="T42" fmla="*/ 24 w 96"/>
                  <a:gd name="T43" fmla="*/ 96 h 116"/>
                  <a:gd name="T44" fmla="*/ 22 w 96"/>
                  <a:gd name="T45" fmla="*/ 96 h 116"/>
                  <a:gd name="T46" fmla="*/ 19 w 96"/>
                  <a:gd name="T47" fmla="*/ 98 h 116"/>
                  <a:gd name="T48" fmla="*/ 9 w 96"/>
                  <a:gd name="T49" fmla="*/ 105 h 116"/>
                  <a:gd name="T50" fmla="*/ 4 w 96"/>
                  <a:gd name="T51" fmla="*/ 110 h 116"/>
                  <a:gd name="T52" fmla="*/ 0 w 96"/>
                  <a:gd name="T53" fmla="*/ 116 h 116"/>
                  <a:gd name="T54" fmla="*/ 96 w 96"/>
                  <a:gd name="T55" fmla="*/ 116 h 116"/>
                  <a:gd name="T56" fmla="*/ 92 w 96"/>
                  <a:gd name="T57" fmla="*/ 110 h 1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96" h="116">
                    <a:moveTo>
                      <a:pt x="92" y="110"/>
                    </a:moveTo>
                    <a:cubicBezTo>
                      <a:pt x="90" y="109"/>
                      <a:pt x="89" y="107"/>
                      <a:pt x="87" y="105"/>
                    </a:cubicBezTo>
                    <a:cubicBezTo>
                      <a:pt x="84" y="102"/>
                      <a:pt x="82" y="99"/>
                      <a:pt x="78" y="98"/>
                    </a:cubicBezTo>
                    <a:cubicBezTo>
                      <a:pt x="76" y="97"/>
                      <a:pt x="75" y="97"/>
                      <a:pt x="74" y="96"/>
                    </a:cubicBezTo>
                    <a:cubicBezTo>
                      <a:pt x="73" y="96"/>
                      <a:pt x="73" y="96"/>
                      <a:pt x="72" y="96"/>
                    </a:cubicBezTo>
                    <a:cubicBezTo>
                      <a:pt x="67" y="93"/>
                      <a:pt x="68" y="84"/>
                      <a:pt x="68" y="79"/>
                    </a:cubicBezTo>
                    <a:cubicBezTo>
                      <a:pt x="68" y="79"/>
                      <a:pt x="76" y="70"/>
                      <a:pt x="79" y="59"/>
                    </a:cubicBezTo>
                    <a:cubicBezTo>
                      <a:pt x="81" y="57"/>
                      <a:pt x="84" y="55"/>
                      <a:pt x="84" y="53"/>
                    </a:cubicBezTo>
                    <a:cubicBezTo>
                      <a:pt x="84" y="42"/>
                      <a:pt x="84" y="42"/>
                      <a:pt x="84" y="42"/>
                    </a:cubicBezTo>
                    <a:cubicBezTo>
                      <a:pt x="84" y="40"/>
                      <a:pt x="82" y="38"/>
                      <a:pt x="80" y="37"/>
                    </a:cubicBezTo>
                    <a:cubicBezTo>
                      <a:pt x="80" y="23"/>
                      <a:pt x="80" y="23"/>
                      <a:pt x="80" y="23"/>
                    </a:cubicBezTo>
                    <a:cubicBezTo>
                      <a:pt x="80" y="23"/>
                      <a:pt x="80" y="17"/>
                      <a:pt x="74" y="10"/>
                    </a:cubicBezTo>
                    <a:cubicBezTo>
                      <a:pt x="67" y="13"/>
                      <a:pt x="60" y="16"/>
                      <a:pt x="60" y="16"/>
                    </a:cubicBezTo>
                    <a:cubicBezTo>
                      <a:pt x="62" y="14"/>
                      <a:pt x="65" y="9"/>
                      <a:pt x="67" y="5"/>
                    </a:cubicBezTo>
                    <a:cubicBezTo>
                      <a:pt x="63" y="2"/>
                      <a:pt x="56" y="0"/>
                      <a:pt x="48" y="0"/>
                    </a:cubicBezTo>
                    <a:cubicBezTo>
                      <a:pt x="18" y="1"/>
                      <a:pt x="16" y="23"/>
                      <a:pt x="16" y="23"/>
                    </a:cubicBezTo>
                    <a:cubicBezTo>
                      <a:pt x="16" y="37"/>
                      <a:pt x="16" y="37"/>
                      <a:pt x="16" y="37"/>
                    </a:cubicBezTo>
                    <a:cubicBezTo>
                      <a:pt x="14" y="38"/>
                      <a:pt x="12" y="40"/>
                      <a:pt x="12" y="42"/>
                    </a:cubicBezTo>
                    <a:cubicBezTo>
                      <a:pt x="12" y="53"/>
                      <a:pt x="12" y="53"/>
                      <a:pt x="12" y="53"/>
                    </a:cubicBezTo>
                    <a:cubicBezTo>
                      <a:pt x="12" y="55"/>
                      <a:pt x="15" y="57"/>
                      <a:pt x="17" y="59"/>
                    </a:cubicBezTo>
                    <a:cubicBezTo>
                      <a:pt x="20" y="70"/>
                      <a:pt x="28" y="79"/>
                      <a:pt x="28" y="79"/>
                    </a:cubicBezTo>
                    <a:cubicBezTo>
                      <a:pt x="28" y="84"/>
                      <a:pt x="29" y="93"/>
                      <a:pt x="24" y="96"/>
                    </a:cubicBezTo>
                    <a:cubicBezTo>
                      <a:pt x="23" y="96"/>
                      <a:pt x="23" y="96"/>
                      <a:pt x="22" y="96"/>
                    </a:cubicBezTo>
                    <a:cubicBezTo>
                      <a:pt x="21" y="97"/>
                      <a:pt x="20" y="97"/>
                      <a:pt x="19" y="98"/>
                    </a:cubicBezTo>
                    <a:cubicBezTo>
                      <a:pt x="14" y="99"/>
                      <a:pt x="12" y="102"/>
                      <a:pt x="9" y="105"/>
                    </a:cubicBezTo>
                    <a:cubicBezTo>
                      <a:pt x="7" y="107"/>
                      <a:pt x="6" y="109"/>
                      <a:pt x="4" y="110"/>
                    </a:cubicBezTo>
                    <a:cubicBezTo>
                      <a:pt x="4" y="111"/>
                      <a:pt x="1" y="116"/>
                      <a:pt x="0" y="116"/>
                    </a:cubicBezTo>
                    <a:cubicBezTo>
                      <a:pt x="96" y="116"/>
                      <a:pt x="96" y="116"/>
                      <a:pt x="96" y="116"/>
                    </a:cubicBezTo>
                    <a:cubicBezTo>
                      <a:pt x="95" y="116"/>
                      <a:pt x="92" y="111"/>
                      <a:pt x="92" y="110"/>
                    </a:cubicBezTo>
                    <a:close/>
                  </a:path>
                </a:pathLst>
              </a:custGeom>
              <a:noFill/>
              <a:ln w="12700" cap="rnd">
                <a:solidFill>
                  <a:schemeClr val="bg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  <p:sp>
            <p:nvSpPr>
              <p:cNvPr id="37" name="Freeform 10">
                <a:extLst>
                  <a:ext uri="{FF2B5EF4-FFF2-40B4-BE49-F238E27FC236}">
                    <a16:creationId xmlns:a16="http://schemas.microsoft.com/office/drawing/2014/main" id="{DE83E793-A405-ADA2-7EF4-7F6F46AF0D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57" y="1961"/>
                <a:ext cx="159" cy="252"/>
              </a:xfrm>
              <a:custGeom>
                <a:avLst/>
                <a:gdLst>
                  <a:gd name="T0" fmla="*/ 52 w 76"/>
                  <a:gd name="T1" fmla="*/ 114 h 120"/>
                  <a:gd name="T2" fmla="*/ 57 w 76"/>
                  <a:gd name="T3" fmla="*/ 109 h 120"/>
                  <a:gd name="T4" fmla="*/ 67 w 76"/>
                  <a:gd name="T5" fmla="*/ 102 h 120"/>
                  <a:gd name="T6" fmla="*/ 70 w 76"/>
                  <a:gd name="T7" fmla="*/ 100 h 120"/>
                  <a:gd name="T8" fmla="*/ 72 w 76"/>
                  <a:gd name="T9" fmla="*/ 100 h 120"/>
                  <a:gd name="T10" fmla="*/ 76 w 76"/>
                  <a:gd name="T11" fmla="*/ 92 h 120"/>
                  <a:gd name="T12" fmla="*/ 76 w 76"/>
                  <a:gd name="T13" fmla="*/ 83 h 120"/>
                  <a:gd name="T14" fmla="*/ 65 w 76"/>
                  <a:gd name="T15" fmla="*/ 63 h 120"/>
                  <a:gd name="T16" fmla="*/ 60 w 76"/>
                  <a:gd name="T17" fmla="*/ 57 h 120"/>
                  <a:gd name="T18" fmla="*/ 60 w 76"/>
                  <a:gd name="T19" fmla="*/ 46 h 120"/>
                  <a:gd name="T20" fmla="*/ 64 w 76"/>
                  <a:gd name="T21" fmla="*/ 41 h 120"/>
                  <a:gd name="T22" fmla="*/ 64 w 76"/>
                  <a:gd name="T23" fmla="*/ 27 h 120"/>
                  <a:gd name="T24" fmla="*/ 64 w 76"/>
                  <a:gd name="T25" fmla="*/ 27 h 120"/>
                  <a:gd name="T26" fmla="*/ 64 w 76"/>
                  <a:gd name="T27" fmla="*/ 27 h 120"/>
                  <a:gd name="T28" fmla="*/ 64 w 76"/>
                  <a:gd name="T29" fmla="*/ 26 h 120"/>
                  <a:gd name="T30" fmla="*/ 64 w 76"/>
                  <a:gd name="T31" fmla="*/ 26 h 120"/>
                  <a:gd name="T32" fmla="*/ 65 w 76"/>
                  <a:gd name="T33" fmla="*/ 24 h 120"/>
                  <a:gd name="T34" fmla="*/ 65 w 76"/>
                  <a:gd name="T35" fmla="*/ 24 h 120"/>
                  <a:gd name="T36" fmla="*/ 66 w 76"/>
                  <a:gd name="T37" fmla="*/ 20 h 120"/>
                  <a:gd name="T38" fmla="*/ 67 w 76"/>
                  <a:gd name="T39" fmla="*/ 19 h 120"/>
                  <a:gd name="T40" fmla="*/ 68 w 76"/>
                  <a:gd name="T41" fmla="*/ 17 h 120"/>
                  <a:gd name="T42" fmla="*/ 68 w 76"/>
                  <a:gd name="T43" fmla="*/ 17 h 120"/>
                  <a:gd name="T44" fmla="*/ 70 w 76"/>
                  <a:gd name="T45" fmla="*/ 14 h 120"/>
                  <a:gd name="T46" fmla="*/ 70 w 76"/>
                  <a:gd name="T47" fmla="*/ 14 h 120"/>
                  <a:gd name="T48" fmla="*/ 73 w 76"/>
                  <a:gd name="T49" fmla="*/ 11 h 120"/>
                  <a:gd name="T50" fmla="*/ 73 w 76"/>
                  <a:gd name="T51" fmla="*/ 11 h 120"/>
                  <a:gd name="T52" fmla="*/ 48 w 76"/>
                  <a:gd name="T53" fmla="*/ 0 h 120"/>
                  <a:gd name="T54" fmla="*/ 29 w 76"/>
                  <a:gd name="T55" fmla="*/ 6 h 120"/>
                  <a:gd name="T56" fmla="*/ 36 w 76"/>
                  <a:gd name="T57" fmla="*/ 16 h 120"/>
                  <a:gd name="T58" fmla="*/ 24 w 76"/>
                  <a:gd name="T59" fmla="*/ 11 h 120"/>
                  <a:gd name="T60" fmla="*/ 18 w 76"/>
                  <a:gd name="T61" fmla="*/ 21 h 120"/>
                  <a:gd name="T62" fmla="*/ 15 w 76"/>
                  <a:gd name="T63" fmla="*/ 37 h 120"/>
                  <a:gd name="T64" fmla="*/ 0 w 76"/>
                  <a:gd name="T65" fmla="*/ 81 h 120"/>
                  <a:gd name="T66" fmla="*/ 0 w 76"/>
                  <a:gd name="T67" fmla="*/ 84 h 120"/>
                  <a:gd name="T68" fmla="*/ 9 w 76"/>
                  <a:gd name="T69" fmla="*/ 92 h 120"/>
                  <a:gd name="T70" fmla="*/ 11 w 76"/>
                  <a:gd name="T71" fmla="*/ 92 h 120"/>
                  <a:gd name="T72" fmla="*/ 22 w 76"/>
                  <a:gd name="T73" fmla="*/ 92 h 120"/>
                  <a:gd name="T74" fmla="*/ 30 w 76"/>
                  <a:gd name="T75" fmla="*/ 92 h 120"/>
                  <a:gd name="T76" fmla="*/ 12 w 76"/>
                  <a:gd name="T77" fmla="*/ 111 h 120"/>
                  <a:gd name="T78" fmla="*/ 0 w 76"/>
                  <a:gd name="T79" fmla="*/ 120 h 120"/>
                  <a:gd name="T80" fmla="*/ 48 w 76"/>
                  <a:gd name="T81" fmla="*/ 120 h 120"/>
                  <a:gd name="T82" fmla="*/ 52 w 76"/>
                  <a:gd name="T83" fmla="*/ 114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76" h="120">
                    <a:moveTo>
                      <a:pt x="52" y="114"/>
                    </a:moveTo>
                    <a:cubicBezTo>
                      <a:pt x="54" y="113"/>
                      <a:pt x="55" y="111"/>
                      <a:pt x="57" y="109"/>
                    </a:cubicBezTo>
                    <a:cubicBezTo>
                      <a:pt x="60" y="106"/>
                      <a:pt x="62" y="103"/>
                      <a:pt x="67" y="102"/>
                    </a:cubicBezTo>
                    <a:cubicBezTo>
                      <a:pt x="68" y="101"/>
                      <a:pt x="69" y="101"/>
                      <a:pt x="70" y="100"/>
                    </a:cubicBezTo>
                    <a:cubicBezTo>
                      <a:pt x="71" y="100"/>
                      <a:pt x="71" y="100"/>
                      <a:pt x="72" y="100"/>
                    </a:cubicBezTo>
                    <a:cubicBezTo>
                      <a:pt x="74" y="98"/>
                      <a:pt x="75" y="95"/>
                      <a:pt x="76" y="92"/>
                    </a:cubicBezTo>
                    <a:cubicBezTo>
                      <a:pt x="76" y="89"/>
                      <a:pt x="76" y="85"/>
                      <a:pt x="76" y="83"/>
                    </a:cubicBezTo>
                    <a:cubicBezTo>
                      <a:pt x="76" y="83"/>
                      <a:pt x="68" y="74"/>
                      <a:pt x="65" y="63"/>
                    </a:cubicBezTo>
                    <a:cubicBezTo>
                      <a:pt x="63" y="61"/>
                      <a:pt x="60" y="59"/>
                      <a:pt x="60" y="57"/>
                    </a:cubicBezTo>
                    <a:cubicBezTo>
                      <a:pt x="60" y="46"/>
                      <a:pt x="60" y="46"/>
                      <a:pt x="60" y="46"/>
                    </a:cubicBezTo>
                    <a:cubicBezTo>
                      <a:pt x="60" y="44"/>
                      <a:pt x="62" y="42"/>
                      <a:pt x="64" y="41"/>
                    </a:cubicBezTo>
                    <a:cubicBezTo>
                      <a:pt x="64" y="27"/>
                      <a:pt x="64" y="27"/>
                      <a:pt x="64" y="27"/>
                    </a:cubicBezTo>
                    <a:cubicBezTo>
                      <a:pt x="64" y="27"/>
                      <a:pt x="64" y="27"/>
                      <a:pt x="64" y="27"/>
                    </a:cubicBezTo>
                    <a:cubicBezTo>
                      <a:pt x="64" y="27"/>
                      <a:pt x="64" y="27"/>
                      <a:pt x="64" y="27"/>
                    </a:cubicBezTo>
                    <a:cubicBezTo>
                      <a:pt x="64" y="27"/>
                      <a:pt x="64" y="26"/>
                      <a:pt x="64" y="26"/>
                    </a:cubicBezTo>
                    <a:cubicBezTo>
                      <a:pt x="64" y="26"/>
                      <a:pt x="64" y="26"/>
                      <a:pt x="64" y="26"/>
                    </a:cubicBezTo>
                    <a:cubicBezTo>
                      <a:pt x="64" y="25"/>
                      <a:pt x="64" y="25"/>
                      <a:pt x="65" y="24"/>
                    </a:cubicBezTo>
                    <a:cubicBezTo>
                      <a:pt x="65" y="24"/>
                      <a:pt x="65" y="24"/>
                      <a:pt x="65" y="24"/>
                    </a:cubicBezTo>
                    <a:cubicBezTo>
                      <a:pt x="65" y="23"/>
                      <a:pt x="66" y="21"/>
                      <a:pt x="66" y="20"/>
                    </a:cubicBezTo>
                    <a:cubicBezTo>
                      <a:pt x="66" y="19"/>
                      <a:pt x="66" y="19"/>
                      <a:pt x="67" y="19"/>
                    </a:cubicBezTo>
                    <a:cubicBezTo>
                      <a:pt x="67" y="19"/>
                      <a:pt x="67" y="18"/>
                      <a:pt x="68" y="17"/>
                    </a:cubicBezTo>
                    <a:cubicBezTo>
                      <a:pt x="68" y="17"/>
                      <a:pt x="68" y="17"/>
                      <a:pt x="68" y="17"/>
                    </a:cubicBezTo>
                    <a:cubicBezTo>
                      <a:pt x="69" y="16"/>
                      <a:pt x="69" y="15"/>
                      <a:pt x="70" y="14"/>
                    </a:cubicBezTo>
                    <a:cubicBezTo>
                      <a:pt x="70" y="14"/>
                      <a:pt x="70" y="14"/>
                      <a:pt x="70" y="14"/>
                    </a:cubicBezTo>
                    <a:cubicBezTo>
                      <a:pt x="71" y="13"/>
                      <a:pt x="72" y="12"/>
                      <a:pt x="73" y="11"/>
                    </a:cubicBezTo>
                    <a:cubicBezTo>
                      <a:pt x="73" y="11"/>
                      <a:pt x="73" y="11"/>
                      <a:pt x="73" y="11"/>
                    </a:cubicBezTo>
                    <a:cubicBezTo>
                      <a:pt x="67" y="5"/>
                      <a:pt x="59" y="0"/>
                      <a:pt x="48" y="0"/>
                    </a:cubicBezTo>
                    <a:cubicBezTo>
                      <a:pt x="41" y="0"/>
                      <a:pt x="34" y="2"/>
                      <a:pt x="29" y="6"/>
                    </a:cubicBezTo>
                    <a:cubicBezTo>
                      <a:pt x="32" y="10"/>
                      <a:pt x="34" y="14"/>
                      <a:pt x="36" y="16"/>
                    </a:cubicBezTo>
                    <a:cubicBezTo>
                      <a:pt x="36" y="16"/>
                      <a:pt x="30" y="14"/>
                      <a:pt x="24" y="11"/>
                    </a:cubicBezTo>
                    <a:cubicBezTo>
                      <a:pt x="21" y="14"/>
                      <a:pt x="19" y="17"/>
                      <a:pt x="18" y="21"/>
                    </a:cubicBezTo>
                    <a:cubicBezTo>
                      <a:pt x="16" y="26"/>
                      <a:pt x="15" y="31"/>
                      <a:pt x="15" y="37"/>
                    </a:cubicBezTo>
                    <a:cubicBezTo>
                      <a:pt x="13" y="57"/>
                      <a:pt x="4" y="73"/>
                      <a:pt x="0" y="81"/>
                    </a:cubicBezTo>
                    <a:cubicBezTo>
                      <a:pt x="0" y="82"/>
                      <a:pt x="0" y="83"/>
                      <a:pt x="0" y="84"/>
                    </a:cubicBezTo>
                    <a:cubicBezTo>
                      <a:pt x="1" y="88"/>
                      <a:pt x="5" y="92"/>
                      <a:pt x="9" y="92"/>
                    </a:cubicBezTo>
                    <a:cubicBezTo>
                      <a:pt x="11" y="92"/>
                      <a:pt x="11" y="92"/>
                      <a:pt x="11" y="92"/>
                    </a:cubicBezTo>
                    <a:cubicBezTo>
                      <a:pt x="14" y="92"/>
                      <a:pt x="19" y="92"/>
                      <a:pt x="22" y="92"/>
                    </a:cubicBezTo>
                    <a:cubicBezTo>
                      <a:pt x="25" y="92"/>
                      <a:pt x="30" y="92"/>
                      <a:pt x="30" y="92"/>
                    </a:cubicBezTo>
                    <a:cubicBezTo>
                      <a:pt x="30" y="92"/>
                      <a:pt x="18" y="107"/>
                      <a:pt x="12" y="111"/>
                    </a:cubicBezTo>
                    <a:cubicBezTo>
                      <a:pt x="8" y="113"/>
                      <a:pt x="3" y="116"/>
                      <a:pt x="0" y="120"/>
                    </a:cubicBezTo>
                    <a:cubicBezTo>
                      <a:pt x="48" y="120"/>
                      <a:pt x="48" y="120"/>
                      <a:pt x="48" y="120"/>
                    </a:cubicBezTo>
                    <a:cubicBezTo>
                      <a:pt x="49" y="120"/>
                      <a:pt x="52" y="115"/>
                      <a:pt x="52" y="114"/>
                    </a:cubicBezTo>
                    <a:close/>
                  </a:path>
                </a:pathLst>
              </a:custGeom>
              <a:noFill/>
              <a:ln w="12700" cap="rnd">
                <a:solidFill>
                  <a:schemeClr val="bg2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fr-FR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25937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3077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mph" presetSubtype="0" decel="10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3077"/>
                                  </p:iterate>
                                  <p:childTnLst>
                                    <p:animRot by="21600000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2" presetClass="path" presetSubtype="0" decel="10000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animMotion origin="layout" path="M -2.91667E-6 -2.96296E-6 L -2.91667E-6 0.01713 " pathEditMode="relative" rAng="0" ptsTypes="AA">
                                      <p:cBhvr>
                                        <p:cTn id="17" dur="700" spd="-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56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2" presetClass="path" presetSubtype="0" decel="100000" fill="hold" nodeType="withEffect">
                                  <p:stCondLst>
                                    <p:cond delay="900"/>
                                  </p:stCondLst>
                                  <p:childTnLst>
                                    <p:animMotion origin="layout" path="M 2.08333E-6 -1.48148E-6 L 2.08333E-6 0.01713 " pathEditMode="relative" rAng="0" ptsTypes="AA">
                                      <p:cBhvr>
                                        <p:cTn id="22" dur="700" spd="-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56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2" presetClass="path" presetSubtype="0" decel="10000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animMotion origin="layout" path="M 4.375E-6 2.59259E-6 L 4.375E-6 0.01713 " pathEditMode="relative" rAng="0" ptsTypes="AA">
                                      <p:cBhvr>
                                        <p:cTn id="27" dur="700" spd="-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E6B07E-A359-49F5-8044-7EC0491D6884}"/>
              </a:ext>
            </a:extLst>
          </p:cNvPr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2F1AB31-06F1-44E4-8D4A-02BB47492EF5}"/>
              </a:ext>
            </a:extLst>
          </p:cNvPr>
          <p:cNvSpPr/>
          <p:nvPr/>
        </p:nvSpPr>
        <p:spPr>
          <a:xfrm>
            <a:off x="0" y="0"/>
            <a:ext cx="119336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AD2D799-E28C-4089-8AFC-29677476D266}"/>
              </a:ext>
            </a:extLst>
          </p:cNvPr>
          <p:cNvSpPr txBox="1"/>
          <p:nvPr/>
        </p:nvSpPr>
        <p:spPr>
          <a:xfrm>
            <a:off x="617835" y="1271846"/>
            <a:ext cx="5152869" cy="387798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</a:pPr>
            <a:r>
              <a:rPr lang="fr-FR" sz="1600" dirty="0">
                <a:solidFill>
                  <a:schemeClr val="accent1"/>
                </a:solidFill>
                <a:latin typeface="+mj-lt"/>
                <a:cs typeface="Segoe UI Semibold" panose="020B0702040204020203" pitchFamily="34" charset="0"/>
              </a:rPr>
              <a:t>L’entretien professionnel est l’occasion :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61905417-AD03-4F5B-A463-8548AEFF3FEE}"/>
              </a:ext>
            </a:extLst>
          </p:cNvPr>
          <p:cNvPicPr>
            <a:picLocks noChangeAspect="1"/>
          </p:cNvPicPr>
          <p:nvPr/>
        </p:nvPicPr>
        <p:blipFill>
          <a:blip r:embed="rId2">
            <a:biLevel thresh="25000"/>
          </a:blip>
          <a:stretch>
            <a:fillRect/>
          </a:stretch>
        </p:blipFill>
        <p:spPr>
          <a:xfrm>
            <a:off x="10557139" y="6337437"/>
            <a:ext cx="1447325" cy="231798"/>
          </a:xfrm>
          <a:prstGeom prst="rect">
            <a:avLst/>
          </a:prstGeom>
        </p:spPr>
      </p:pic>
      <p:pic>
        <p:nvPicPr>
          <p:cNvPr id="40" name="Picture 2">
            <a:extLst>
              <a:ext uri="{FF2B5EF4-FFF2-40B4-BE49-F238E27FC236}">
                <a16:creationId xmlns:a16="http://schemas.microsoft.com/office/drawing/2014/main" id="{69E18F87-4715-4E3A-8CDB-DA01B670F9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5265" y="1166358"/>
            <a:ext cx="897648" cy="947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7A34B4ED-77F1-4A34-B6EA-E4ECEEFBC745}"/>
              </a:ext>
            </a:extLst>
          </p:cNvPr>
          <p:cNvSpPr txBox="1"/>
          <p:nvPr/>
        </p:nvSpPr>
        <p:spPr>
          <a:xfrm>
            <a:off x="623392" y="259842"/>
            <a:ext cx="5472608" cy="830997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fr-FR" sz="2400" dirty="0">
                <a:gradFill>
                  <a:gsLst>
                    <a:gs pos="0">
                      <a:schemeClr val="accent1"/>
                    </a:gs>
                    <a:gs pos="100000">
                      <a:schemeClr val="accent1">
                        <a:lumMod val="75000"/>
                      </a:schemeClr>
                    </a:gs>
                  </a:gsLst>
                  <a:lin ang="5400000" scaled="1"/>
                </a:gra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LA FORMATION</a:t>
            </a:r>
            <a:br>
              <a:rPr lang="fr-FR" sz="2400" dirty="0">
                <a:gradFill>
                  <a:gsLst>
                    <a:gs pos="0">
                      <a:schemeClr val="accent1"/>
                    </a:gs>
                    <a:gs pos="100000">
                      <a:schemeClr val="accent1">
                        <a:lumMod val="75000"/>
                      </a:schemeClr>
                    </a:gs>
                  </a:gsLst>
                  <a:lin ang="5400000" scaled="1"/>
                </a:gra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</a:br>
            <a:r>
              <a:rPr lang="fr-F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Segoe UI Semibold" panose="020B0702040204020203" pitchFamily="34" charset="0"/>
              </a:rPr>
              <a:t>une opportunité, une nécessité pour tous</a:t>
            </a:r>
            <a:endParaRPr lang="fr-FR" sz="24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1ACEE60-56F1-4722-B39A-CD98DC03C7DA}"/>
              </a:ext>
            </a:extLst>
          </p:cNvPr>
          <p:cNvSpPr/>
          <p:nvPr/>
        </p:nvSpPr>
        <p:spPr>
          <a:xfrm>
            <a:off x="591196" y="2262554"/>
            <a:ext cx="166656" cy="166656"/>
          </a:xfrm>
          <a:prstGeom prst="ellipse">
            <a:avLst/>
          </a:prstGeom>
          <a:ln w="69850">
            <a:solidFill>
              <a:schemeClr val="accent1">
                <a:alpha val="46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E543548-BF63-44F3-8785-B068CCA2DC8E}"/>
              </a:ext>
            </a:extLst>
          </p:cNvPr>
          <p:cNvSpPr txBox="1"/>
          <p:nvPr/>
        </p:nvSpPr>
        <p:spPr>
          <a:xfrm>
            <a:off x="983432" y="2160704"/>
            <a:ext cx="5061433" cy="35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Segoe UI Semibold" panose="020B0702040204020203" pitchFamily="34" charset="0"/>
              </a:rPr>
              <a:t>De sensibiliser les agents sur la nécessité de se former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63C26A08-D558-4728-B46C-035A91A0A23C}"/>
              </a:ext>
            </a:extLst>
          </p:cNvPr>
          <p:cNvCxnSpPr>
            <a:cxnSpLocks/>
            <a:endCxn id="17" idx="4"/>
          </p:cNvCxnSpPr>
          <p:nvPr/>
        </p:nvCxnSpPr>
        <p:spPr>
          <a:xfrm flipV="1">
            <a:off x="668269" y="2429210"/>
            <a:ext cx="0" cy="4428790"/>
          </a:xfrm>
          <a:prstGeom prst="line">
            <a:avLst/>
          </a:prstGeom>
          <a:ln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>
            <a:extLst>
              <a:ext uri="{FF2B5EF4-FFF2-40B4-BE49-F238E27FC236}">
                <a16:creationId xmlns:a16="http://schemas.microsoft.com/office/drawing/2014/main" id="{5F98B649-4211-406B-9CDD-863088D4E44F}"/>
              </a:ext>
            </a:extLst>
          </p:cNvPr>
          <p:cNvSpPr/>
          <p:nvPr/>
        </p:nvSpPr>
        <p:spPr>
          <a:xfrm>
            <a:off x="591196" y="2988325"/>
            <a:ext cx="166656" cy="166656"/>
          </a:xfrm>
          <a:prstGeom prst="ellipse">
            <a:avLst/>
          </a:prstGeom>
          <a:ln w="69850">
            <a:solidFill>
              <a:schemeClr val="accent1">
                <a:alpha val="46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4744887-8BAE-4A45-98AA-7722B308B42C}"/>
              </a:ext>
            </a:extLst>
          </p:cNvPr>
          <p:cNvSpPr txBox="1"/>
          <p:nvPr/>
        </p:nvSpPr>
        <p:spPr>
          <a:xfrm>
            <a:off x="983433" y="2886475"/>
            <a:ext cx="4736140" cy="843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Segoe UI Semibold" panose="020B0702040204020203" pitchFamily="34" charset="0"/>
              </a:rPr>
              <a:t>De faire le point sur les formations de l’année écoulée</a:t>
            </a:r>
          </a:p>
          <a:p>
            <a:pPr>
              <a:lnSpc>
                <a:spcPct val="120000"/>
              </a:lnSpc>
            </a:pPr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Segoe UI Semibold" panose="020B0702040204020203" pitchFamily="34" charset="0"/>
              </a:rPr>
              <a:t>Est-ce qu’elles ont permis la mise en œuvre effective des compétences nécessaires au poste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E2FDD2F9-7D5D-4FB2-9953-ED57FBF418DD}"/>
              </a:ext>
            </a:extLst>
          </p:cNvPr>
          <p:cNvSpPr/>
          <p:nvPr/>
        </p:nvSpPr>
        <p:spPr>
          <a:xfrm>
            <a:off x="591196" y="4211434"/>
            <a:ext cx="166656" cy="166656"/>
          </a:xfrm>
          <a:prstGeom prst="ellipse">
            <a:avLst/>
          </a:prstGeom>
          <a:ln w="69850">
            <a:solidFill>
              <a:schemeClr val="accent1">
                <a:alpha val="46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C3E574C-193A-406F-99C1-CB40630EAB97}"/>
              </a:ext>
            </a:extLst>
          </p:cNvPr>
          <p:cNvSpPr txBox="1"/>
          <p:nvPr/>
        </p:nvSpPr>
        <p:spPr>
          <a:xfrm>
            <a:off x="983432" y="4109584"/>
            <a:ext cx="4971839" cy="843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Segoe UI Semibold" panose="020B0702040204020203" pitchFamily="34" charset="0"/>
              </a:rPr>
              <a:t>De recenser les formations spécifiques nécessaires </a:t>
            </a:r>
            <a:b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Segoe UI Semibold" panose="020B0702040204020203" pitchFamily="34" charset="0"/>
              </a:rPr>
            </a:br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Segoe UI Semibold" panose="020B0702040204020203" pitchFamily="34" charset="0"/>
              </a:rPr>
              <a:t>et prioritaires pour 2025 (ex: formation métier, savoirs de base,…)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CC22A9DE-399B-4863-8FA1-3DACCEB5FF38}"/>
              </a:ext>
            </a:extLst>
          </p:cNvPr>
          <p:cNvSpPr/>
          <p:nvPr/>
        </p:nvSpPr>
        <p:spPr>
          <a:xfrm>
            <a:off x="591196" y="5199992"/>
            <a:ext cx="166656" cy="166656"/>
          </a:xfrm>
          <a:prstGeom prst="ellipse">
            <a:avLst/>
          </a:prstGeom>
          <a:ln w="69850">
            <a:solidFill>
              <a:schemeClr val="accent1">
                <a:alpha val="46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2B85A93-E9EA-493B-B2CD-DC679784B66F}"/>
              </a:ext>
            </a:extLst>
          </p:cNvPr>
          <p:cNvSpPr txBox="1"/>
          <p:nvPr/>
        </p:nvSpPr>
        <p:spPr>
          <a:xfrm>
            <a:off x="983432" y="5098142"/>
            <a:ext cx="5061433" cy="326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Segoe UI Semibold" panose="020B0702040204020203" pitchFamily="34" charset="0"/>
              </a:rPr>
              <a:t>D’échanger sur le dispositif des formateurs internes 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FA5DDAA-5C67-4DFC-B481-39EC4743A1F8}"/>
              </a:ext>
            </a:extLst>
          </p:cNvPr>
          <p:cNvSpPr/>
          <p:nvPr/>
        </p:nvSpPr>
        <p:spPr>
          <a:xfrm>
            <a:off x="591196" y="5843404"/>
            <a:ext cx="166656" cy="166656"/>
          </a:xfrm>
          <a:prstGeom prst="ellipse">
            <a:avLst/>
          </a:prstGeom>
          <a:ln w="69850">
            <a:solidFill>
              <a:schemeClr val="accent1">
                <a:alpha val="46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0F206E9-521C-4E19-893B-BD4FEB82B4C4}"/>
              </a:ext>
            </a:extLst>
          </p:cNvPr>
          <p:cNvSpPr txBox="1"/>
          <p:nvPr/>
        </p:nvSpPr>
        <p:spPr>
          <a:xfrm>
            <a:off x="983432" y="5741554"/>
            <a:ext cx="5061433" cy="326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Segoe UI Semibold" panose="020B0702040204020203" pitchFamily="34" charset="0"/>
              </a:rPr>
              <a:t>De parler du CPF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04522DB-789D-4FF3-9699-2184451326B5}"/>
              </a:ext>
            </a:extLst>
          </p:cNvPr>
          <p:cNvSpPr txBox="1"/>
          <p:nvPr/>
        </p:nvSpPr>
        <p:spPr>
          <a:xfrm>
            <a:off x="6528048" y="259842"/>
            <a:ext cx="5472608" cy="830997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fr-FR" sz="24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LE BESOIN DE FORMATIONS </a:t>
            </a:r>
            <a:br>
              <a:rPr lang="fr-FR" sz="24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</a:br>
            <a:r>
              <a:rPr lang="fr-FR" sz="2400" dirty="0">
                <a:solidFill>
                  <a:schemeClr val="bg1"/>
                </a:solidFill>
                <a:latin typeface="+mn-lt"/>
                <a:cs typeface="Segoe UI Semibold" panose="020B0702040204020203" pitchFamily="34" charset="0"/>
              </a:rPr>
              <a:t>pour 2025</a:t>
            </a:r>
            <a:endParaRPr lang="fr-FR" sz="2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1FD1046A-3D22-43CD-A0BA-6CB29B419502}"/>
              </a:ext>
            </a:extLst>
          </p:cNvPr>
          <p:cNvSpPr/>
          <p:nvPr/>
        </p:nvSpPr>
        <p:spPr>
          <a:xfrm>
            <a:off x="6600162" y="1527574"/>
            <a:ext cx="166656" cy="166656"/>
          </a:xfrm>
          <a:prstGeom prst="ellipse">
            <a:avLst/>
          </a:prstGeom>
          <a:solidFill>
            <a:schemeClr val="bg1"/>
          </a:solidFill>
          <a:ln w="69850">
            <a:solidFill>
              <a:schemeClr val="bg1">
                <a:alpha val="46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4E1E35D-0886-4141-851A-734EA3F0180B}"/>
              </a:ext>
            </a:extLst>
          </p:cNvPr>
          <p:cNvSpPr txBox="1"/>
          <p:nvPr/>
        </p:nvSpPr>
        <p:spPr>
          <a:xfrm>
            <a:off x="6992398" y="1425724"/>
            <a:ext cx="506143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fr-FR" sz="1400" dirty="0">
                <a:solidFill>
                  <a:schemeClr val="bg1"/>
                </a:solidFill>
                <a:latin typeface="+mj-lt"/>
                <a:cs typeface="Segoe UI Semibold" panose="020B0702040204020203" pitchFamily="34" charset="0"/>
              </a:rPr>
              <a:t>Comment recenser?</a:t>
            </a:r>
          </a:p>
          <a:p>
            <a:pPr>
              <a:lnSpc>
                <a:spcPct val="120000"/>
              </a:lnSpc>
            </a:pPr>
            <a:r>
              <a:rPr lang="fr-FR" sz="1200" dirty="0">
                <a:solidFill>
                  <a:schemeClr val="bg1"/>
                </a:solidFill>
                <a:latin typeface="+mn-lt"/>
                <a:cs typeface="Segoe UI Semibold" panose="020B0702040204020203" pitchFamily="34" charset="0"/>
              </a:rPr>
              <a:t>Le recensement s’opère dans </a:t>
            </a:r>
            <a:r>
              <a:rPr lang="fr-FR" sz="1200" dirty="0" err="1">
                <a:solidFill>
                  <a:schemeClr val="bg1"/>
                </a:solidFill>
                <a:latin typeface="+mn-lt"/>
                <a:cs typeface="Segoe UI Semibold" panose="020B0702040204020203" pitchFamily="34" charset="0"/>
              </a:rPr>
              <a:t>Neeva</a:t>
            </a:r>
            <a:r>
              <a:rPr lang="fr-FR" sz="1200" dirty="0">
                <a:solidFill>
                  <a:schemeClr val="bg1"/>
                </a:solidFill>
                <a:latin typeface="+mn-lt"/>
                <a:cs typeface="Segoe UI Semibold" panose="020B0702040204020203" pitchFamily="34" charset="0"/>
              </a:rPr>
              <a:t>, </a:t>
            </a:r>
          </a:p>
          <a:p>
            <a:pPr>
              <a:lnSpc>
                <a:spcPct val="120000"/>
              </a:lnSpc>
            </a:pPr>
            <a:r>
              <a:rPr lang="fr-FR" sz="1200" dirty="0">
                <a:solidFill>
                  <a:schemeClr val="bg1"/>
                </a:solidFill>
                <a:latin typeface="+mn-lt"/>
                <a:cs typeface="Segoe UI Semibold" panose="020B0702040204020203" pitchFamily="34" charset="0"/>
              </a:rPr>
              <a:t>accessible via Firefox à l’adresse suivante </a:t>
            </a:r>
          </a:p>
          <a:p>
            <a:pPr>
              <a:lnSpc>
                <a:spcPct val="120000"/>
              </a:lnSpc>
            </a:pPr>
            <a:r>
              <a:rPr lang="fr-FR" sz="1200" i="1" dirty="0">
                <a:solidFill>
                  <a:schemeClr val="bg1"/>
                </a:solidFill>
                <a:latin typeface="+mj-lt"/>
                <a:cs typeface="Segoe UI Semibold" panose="020B0702040204020203" pitchFamily="34" charset="0"/>
              </a:rPr>
              <a:t>https://formation.iledefrance.fr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B4893527-5EA4-4DC6-A320-927C8750868F}"/>
              </a:ext>
            </a:extLst>
          </p:cNvPr>
          <p:cNvCxnSpPr>
            <a:cxnSpLocks/>
            <a:endCxn id="31" idx="4"/>
          </p:cNvCxnSpPr>
          <p:nvPr/>
        </p:nvCxnSpPr>
        <p:spPr>
          <a:xfrm flipV="1">
            <a:off x="6677235" y="1694230"/>
            <a:ext cx="6255" cy="5163770"/>
          </a:xfrm>
          <a:prstGeom prst="line">
            <a:avLst/>
          </a:prstGeom>
          <a:ln>
            <a:solidFill>
              <a:schemeClr val="bg1"/>
            </a:solidFill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Oval 40">
            <a:extLst>
              <a:ext uri="{FF2B5EF4-FFF2-40B4-BE49-F238E27FC236}">
                <a16:creationId xmlns:a16="http://schemas.microsoft.com/office/drawing/2014/main" id="{9B25343E-018F-44CA-892A-110D9AE587D8}"/>
              </a:ext>
            </a:extLst>
          </p:cNvPr>
          <p:cNvSpPr/>
          <p:nvPr/>
        </p:nvSpPr>
        <p:spPr>
          <a:xfrm>
            <a:off x="6600162" y="2745052"/>
            <a:ext cx="166656" cy="166656"/>
          </a:xfrm>
          <a:prstGeom prst="ellipse">
            <a:avLst/>
          </a:prstGeom>
          <a:solidFill>
            <a:schemeClr val="bg1"/>
          </a:solidFill>
          <a:ln w="69850">
            <a:solidFill>
              <a:schemeClr val="bg1">
                <a:alpha val="46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C703FB5A-E1E2-4098-A7B7-FF56834DEE26}"/>
              </a:ext>
            </a:extLst>
          </p:cNvPr>
          <p:cNvSpPr txBox="1"/>
          <p:nvPr/>
        </p:nvSpPr>
        <p:spPr>
          <a:xfrm>
            <a:off x="6992399" y="2643202"/>
            <a:ext cx="47361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fr-FR" sz="1400" dirty="0">
                <a:solidFill>
                  <a:schemeClr val="bg1"/>
                </a:solidFill>
                <a:latin typeface="+mj-lt"/>
                <a:cs typeface="Segoe UI Semibold" panose="020B0702040204020203" pitchFamily="34" charset="0"/>
              </a:rPr>
              <a:t>Quelles formations? </a:t>
            </a:r>
          </a:p>
          <a:p>
            <a:pPr>
              <a:lnSpc>
                <a:spcPct val="120000"/>
              </a:lnSpc>
            </a:pPr>
            <a:r>
              <a:rPr lang="fr-FR" sz="1200" dirty="0">
                <a:solidFill>
                  <a:schemeClr val="bg1"/>
                </a:solidFill>
                <a:latin typeface="+mn-lt"/>
                <a:cs typeface="Segoe UI Semibold" panose="020B0702040204020203" pitchFamily="34" charset="0"/>
              </a:rPr>
              <a:t>Le catalogue des formations est accessible </a:t>
            </a:r>
            <a:br>
              <a:rPr lang="fr-FR" sz="1200" dirty="0">
                <a:solidFill>
                  <a:schemeClr val="bg1"/>
                </a:solidFill>
                <a:latin typeface="+mn-lt"/>
                <a:cs typeface="Segoe UI Semibold" panose="020B0702040204020203" pitchFamily="34" charset="0"/>
              </a:rPr>
            </a:br>
            <a:r>
              <a:rPr lang="fr-FR" sz="1200" dirty="0">
                <a:solidFill>
                  <a:schemeClr val="bg1"/>
                </a:solidFill>
                <a:latin typeface="+mn-lt"/>
                <a:cs typeface="Segoe UI Semibold" panose="020B0702040204020203" pitchFamily="34" charset="0"/>
              </a:rPr>
              <a:t>sous </a:t>
            </a:r>
            <a:r>
              <a:rPr lang="fr-FR" sz="1200" dirty="0" err="1">
                <a:solidFill>
                  <a:schemeClr val="bg1"/>
                </a:solidFill>
                <a:latin typeface="+mn-lt"/>
                <a:cs typeface="Segoe UI Semibold" panose="020B0702040204020203" pitchFamily="34" charset="0"/>
              </a:rPr>
              <a:t>Neeva</a:t>
            </a:r>
            <a:r>
              <a:rPr lang="fr-FR" sz="1200" dirty="0">
                <a:solidFill>
                  <a:schemeClr val="bg1"/>
                </a:solidFill>
                <a:latin typeface="+mn-lt"/>
                <a:cs typeface="Segoe UI Semibold" panose="020B0702040204020203" pitchFamily="34" charset="0"/>
              </a:rPr>
              <a:t> dans l’onglet « demander des formations »</a:t>
            </a:r>
          </a:p>
          <a:p>
            <a:pPr>
              <a:lnSpc>
                <a:spcPct val="120000"/>
              </a:lnSpc>
            </a:pPr>
            <a:r>
              <a:rPr lang="fr-FR" sz="1200" dirty="0">
                <a:solidFill>
                  <a:schemeClr val="bg1"/>
                </a:solidFill>
                <a:latin typeface="+mn-lt"/>
                <a:cs typeface="Segoe UI Semibold" panose="020B0702040204020203" pitchFamily="34" charset="0"/>
              </a:rPr>
              <a:t> </a:t>
            </a: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A43AACEE-B8C0-469C-9EEC-898EC2530F48}"/>
              </a:ext>
            </a:extLst>
          </p:cNvPr>
          <p:cNvSpPr/>
          <p:nvPr/>
        </p:nvSpPr>
        <p:spPr>
          <a:xfrm>
            <a:off x="6600162" y="3712523"/>
            <a:ext cx="166656" cy="166656"/>
          </a:xfrm>
          <a:prstGeom prst="ellipse">
            <a:avLst/>
          </a:prstGeom>
          <a:solidFill>
            <a:schemeClr val="bg1"/>
          </a:solidFill>
          <a:ln w="69850">
            <a:solidFill>
              <a:schemeClr val="bg1">
                <a:alpha val="46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ACCF02C-822C-4B71-8C1F-2B1D57CCE7F0}"/>
              </a:ext>
            </a:extLst>
          </p:cNvPr>
          <p:cNvSpPr txBox="1"/>
          <p:nvPr/>
        </p:nvSpPr>
        <p:spPr>
          <a:xfrm>
            <a:off x="6992398" y="3610673"/>
            <a:ext cx="4876870" cy="28253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fr-FR" sz="1400" dirty="0">
                <a:solidFill>
                  <a:schemeClr val="bg1"/>
                </a:solidFill>
                <a:latin typeface="+mj-lt"/>
                <a:cs typeface="Segoe UI Semibold" panose="020B0702040204020203" pitchFamily="34" charset="0"/>
              </a:rPr>
              <a:t>Combien ? </a:t>
            </a:r>
          </a:p>
          <a:p>
            <a:pPr>
              <a:lnSpc>
                <a:spcPct val="120000"/>
              </a:lnSpc>
            </a:pPr>
            <a:r>
              <a:rPr lang="fr-FR" sz="1200" dirty="0">
                <a:solidFill>
                  <a:schemeClr val="bg1"/>
                </a:solidFill>
                <a:latin typeface="+mn-lt"/>
                <a:cs typeface="Segoe UI Semibold" panose="020B0702040204020203" pitchFamily="34" charset="0"/>
              </a:rPr>
              <a:t>Avec </a:t>
            </a:r>
            <a:r>
              <a:rPr lang="fr-FR" sz="1200" dirty="0" err="1">
                <a:solidFill>
                  <a:schemeClr val="bg1"/>
                </a:solidFill>
                <a:latin typeface="+mn-lt"/>
                <a:cs typeface="Segoe UI Semibold" panose="020B0702040204020203" pitchFamily="34" charset="0"/>
              </a:rPr>
              <a:t>Neeva</a:t>
            </a:r>
            <a:r>
              <a:rPr lang="fr-FR" sz="1200" dirty="0">
                <a:solidFill>
                  <a:schemeClr val="bg1"/>
                </a:solidFill>
                <a:latin typeface="+mn-lt"/>
                <a:cs typeface="Segoe UI Semibold" panose="020B0702040204020203" pitchFamily="34" charset="0"/>
              </a:rPr>
              <a:t>, les agents peuvent solliciter une formation dite « classique » toute l’année (ex: bureautique, marché public, </a:t>
            </a:r>
            <a:br>
              <a:rPr lang="fr-FR" sz="1200" dirty="0">
                <a:solidFill>
                  <a:schemeClr val="bg1"/>
                </a:solidFill>
                <a:latin typeface="+mn-lt"/>
                <a:cs typeface="Segoe UI Semibold" panose="020B0702040204020203" pitchFamily="34" charset="0"/>
              </a:rPr>
            </a:br>
            <a:r>
              <a:rPr lang="fr-FR" sz="1200" dirty="0">
                <a:solidFill>
                  <a:schemeClr val="bg1"/>
                </a:solidFill>
                <a:latin typeface="+mn-lt"/>
                <a:cs typeface="Segoe UI Semibold" panose="020B0702040204020203" pitchFamily="34" charset="0"/>
              </a:rPr>
              <a:t>finance, management,…). </a:t>
            </a:r>
            <a:br>
              <a:rPr lang="fr-FR" sz="1200" dirty="0">
                <a:solidFill>
                  <a:schemeClr val="bg1"/>
                </a:solidFill>
                <a:latin typeface="+mn-lt"/>
                <a:cs typeface="Segoe UI Semibold" panose="020B0702040204020203" pitchFamily="34" charset="0"/>
              </a:rPr>
            </a:br>
            <a:r>
              <a:rPr lang="fr-FR" sz="1200" dirty="0">
                <a:solidFill>
                  <a:schemeClr val="bg1"/>
                </a:solidFill>
                <a:latin typeface="+mn-lt"/>
                <a:cs typeface="Segoe UI Semibold" panose="020B0702040204020203" pitchFamily="34" charset="0"/>
              </a:rPr>
              <a:t>Aussi, pour l’entretien professionnel, il vous est demandé de recenser au maximum 3 formations « spécifiques », soit:</a:t>
            </a:r>
          </a:p>
          <a:p>
            <a:pPr>
              <a:lnSpc>
                <a:spcPct val="120000"/>
              </a:lnSpc>
            </a:pPr>
            <a:endParaRPr lang="fr-FR" sz="1200" dirty="0">
              <a:solidFill>
                <a:schemeClr val="bg1"/>
              </a:solidFill>
              <a:latin typeface="+mn-lt"/>
              <a:cs typeface="Segoe UI Semibold" panose="020B0702040204020203" pitchFamily="34" charset="0"/>
            </a:endParaRP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bg1"/>
                </a:solidFill>
                <a:latin typeface="+mn-lt"/>
                <a:cs typeface="Segoe UI Semibold" panose="020B0702040204020203" pitchFamily="34" charset="0"/>
              </a:rPr>
              <a:t>2 formations métiers correspondant aux missions de l’agent, aux objectifs fixés ou à ses souhaits d’évolution professionnelle 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bg1"/>
                </a:solidFill>
                <a:latin typeface="+mn-lt"/>
                <a:cs typeface="Segoe UI Semibold" panose="020B0702040204020203" pitchFamily="34" charset="0"/>
              </a:rPr>
              <a:t>1 formation au maximum au titre des formations individuelles (préparation aux concours, bilan de compétences…)</a:t>
            </a:r>
          </a:p>
          <a:p>
            <a:pPr>
              <a:lnSpc>
                <a:spcPct val="120000"/>
              </a:lnSpc>
            </a:pPr>
            <a:endParaRPr lang="fr-FR" sz="1400" dirty="0">
              <a:solidFill>
                <a:schemeClr val="bg1"/>
              </a:solidFill>
              <a:latin typeface="+mn-lt"/>
              <a:cs typeface="Segoe UI Semibold" panose="020B0702040204020203" pitchFamily="34" charset="0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782D92E2-ACEC-4A07-B96C-678C3B51B3CA}"/>
              </a:ext>
            </a:extLst>
          </p:cNvPr>
          <p:cNvSpPr/>
          <p:nvPr/>
        </p:nvSpPr>
        <p:spPr>
          <a:xfrm>
            <a:off x="10460553" y="696577"/>
            <a:ext cx="17099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>
                <a:solidFill>
                  <a:schemeClr val="bg1"/>
                </a:solidFill>
                <a:latin typeface="+mj-lt"/>
              </a:rPr>
              <a:t>NEEVA</a:t>
            </a:r>
          </a:p>
        </p:txBody>
      </p:sp>
      <p:sp>
        <p:nvSpPr>
          <p:cNvPr id="7" name="Rectangle 6">
            <a:hlinkClick r:id="rId4"/>
            <a:extLst>
              <a:ext uri="{FF2B5EF4-FFF2-40B4-BE49-F238E27FC236}">
                <a16:creationId xmlns:a16="http://schemas.microsoft.com/office/drawing/2014/main" id="{AD6578C4-F9CA-4977-A813-420D0220AB68}"/>
              </a:ext>
            </a:extLst>
          </p:cNvPr>
          <p:cNvSpPr/>
          <p:nvPr/>
        </p:nvSpPr>
        <p:spPr>
          <a:xfrm>
            <a:off x="6906944" y="2210506"/>
            <a:ext cx="2992024" cy="32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7473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3077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mph" presetSubtype="0" decel="10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3077"/>
                                  </p:iterate>
                                  <p:childTnLst>
                                    <p:animRot by="21600000">
                                      <p:cBhvr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2" presetClass="path" presetSubtype="0" decel="100000" fill="hold" grpId="1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8.33333E-7 2.59259E-6 L 8.33333E-7 0.01713 " pathEditMode="relative" rAng="0" ptsTypes="AA">
                                      <p:cBhvr>
                                        <p:cTn id="17" dur="700" spd="-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56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2" presetClass="path" presetSubtype="0" decel="10000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animMotion origin="layout" path="M 2.08333E-6 -3.7037E-7 L 2.08333E-6 0.01713 " pathEditMode="relative" rAng="0" ptsTypes="AA">
                                      <p:cBhvr>
                                        <p:cTn id="22" dur="700" spd="-100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56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2" presetClass="path" presetSubtype="0" decel="100000" fill="hold" grpId="1" nodeType="withEffect">
                                  <p:stCondLst>
                                    <p:cond delay="1200"/>
                                  </p:stCondLst>
                                  <p:childTnLst>
                                    <p:animMotion origin="layout" path="M -1.04167E-6 7.40741E-7 L -1.04167E-6 0.01713 " pathEditMode="relative" rAng="0" ptsTypes="AA">
                                      <p:cBhvr>
                                        <p:cTn id="30" dur="700" spd="-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56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7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2" presetClass="path" presetSubtype="0" decel="100000" fill="hold" grpId="1" nodeType="withEffect">
                                  <p:stCondLst>
                                    <p:cond delay="1800"/>
                                  </p:stCondLst>
                                  <p:childTnLst>
                                    <p:animMotion origin="layout" path="M 2.08333E-7 2.59259E-6 L 2.08333E-7 0.01713 " pathEditMode="relative" rAng="0" ptsTypes="AA">
                                      <p:cBhvr>
                                        <p:cTn id="38" dur="700" spd="-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56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7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2" presetClass="path" presetSubtype="0" decel="100000" fill="hold" grpId="1" nodeType="withEffect">
                                  <p:stCondLst>
                                    <p:cond delay="2400"/>
                                  </p:stCondLst>
                                  <p:childTnLst>
                                    <p:animMotion origin="layout" path="M 4.79167E-6 1.11022E-16 L 4.79167E-6 0.01713 " pathEditMode="relative" rAng="0" ptsTypes="AA">
                                      <p:cBhvr>
                                        <p:cTn id="46" dur="700" spd="-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56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7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2" presetClass="path" presetSubtype="0" decel="10000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Motion origin="layout" path="M -1.04167E-6 3.7037E-7 L -1.04167E-6 0.01713 " pathEditMode="relative" rAng="0" ptsTypes="AA">
                                      <p:cBhvr>
                                        <p:cTn id="54" dur="700" spd="-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56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36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36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7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2" presetClass="path" presetSubtype="0" decel="100000" fill="hold" grpId="1" nodeType="withEffect">
                                  <p:stCondLst>
                                    <p:cond delay="3600"/>
                                  </p:stCondLst>
                                  <p:childTnLst>
                                    <p:animMotion origin="layout" path="M -1.04167E-6 -1.11111E-6 L -1.04167E-6 0.01713 " pathEditMode="relative" rAng="0" ptsTypes="AA">
                                      <p:cBhvr>
                                        <p:cTn id="62" dur="700" spd="-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56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nodeType="withEffect">
                                  <p:stCondLst>
                                    <p:cond delay="19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" presetClass="entr" presetSubtype="2" decel="100000" fill="hold" grpId="0" nodeType="withEffect">
                                  <p:stCondLst>
                                    <p:cond delay="42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4700"/>
                            </p:stCondLst>
                            <p:childTnLst>
                              <p:par>
                                <p:cTn id="71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077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8" presetClass="emph" presetSubtype="0" decel="10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3077"/>
                                  </p:iterate>
                                  <p:childTnLst>
                                    <p:animRot by="21600000">
                                      <p:cBhvr>
                                        <p:cTn id="7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grpId="0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7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42" presetClass="path" presetSubtype="0" decel="100000" fill="hold" grpId="1" nodeType="withEffect">
                                  <p:stCondLst>
                                    <p:cond delay="1200"/>
                                  </p:stCondLst>
                                  <p:childTnLst>
                                    <p:animMotion origin="layout" path="M 2.08333E-7 -4.44444E-6 L 2.08333E-7 0.01713 " pathEditMode="relative" rAng="0" ptsTypes="AA">
                                      <p:cBhvr>
                                        <p:cTn id="86" dur="700" spd="-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56"/>
                                    </p:animMotion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7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42" presetClass="path" presetSubtype="0" decel="100000" fill="hold" grpId="1" nodeType="withEffect">
                                  <p:stCondLst>
                                    <p:cond delay="1800"/>
                                  </p:stCondLst>
                                  <p:childTnLst>
                                    <p:animMotion origin="layout" path="M 1.66667E-6 -7.40741E-7 L 1.66667E-6 0.01713 " pathEditMode="relative" rAng="0" ptsTypes="AA">
                                      <p:cBhvr>
                                        <p:cTn id="94" dur="700" spd="-100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56"/>
                                    </p:animMotion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7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42" presetClass="path" presetSubtype="0" decel="100000" fill="hold" grpId="1" nodeType="withEffect">
                                  <p:stCondLst>
                                    <p:cond delay="2400"/>
                                  </p:stCondLst>
                                  <p:childTnLst>
                                    <p:animMotion origin="layout" path="M 2.29167E-6 2.59259E-6 L 2.29167E-6 0.01713 " pathEditMode="relative" rAng="0" ptsTypes="AA">
                                      <p:cBhvr>
                                        <p:cTn id="102" dur="700" spd="-100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56"/>
                                    </p:animMotion>
                                  </p:childTnLst>
                                </p:cTn>
                              </p:par>
                              <p:par>
                                <p:cTn id="103" presetID="22" presetClass="entr" presetSubtype="4" fill="hold" nodeType="withEffect">
                                  <p:stCondLst>
                                    <p:cond delay="19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7800"/>
                            </p:stCondLst>
                            <p:childTnLst>
                              <p:par>
                                <p:cTn id="107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3077"/>
                                  </p:iterate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8" presetClass="emph" presetSubtype="0" decel="10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3077"/>
                                  </p:iterate>
                                  <p:childTnLst>
                                    <p:animRot by="21600000">
                                      <p:cBhvr>
                                        <p:cTn id="11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5" grpId="0"/>
      <p:bldP spid="15" grpId="1"/>
      <p:bldP spid="16" grpId="0"/>
      <p:bldP spid="16" grpId="1"/>
      <p:bldP spid="17" grpId="0" animBg="1"/>
      <p:bldP spid="18" grpId="0"/>
      <p:bldP spid="18" grpId="1"/>
      <p:bldP spid="20" grpId="0" animBg="1"/>
      <p:bldP spid="21" grpId="0"/>
      <p:bldP spid="21" grpId="1"/>
      <p:bldP spid="22" grpId="0" animBg="1"/>
      <p:bldP spid="23" grpId="0"/>
      <p:bldP spid="23" grpId="1"/>
      <p:bldP spid="24" grpId="0" animBg="1"/>
      <p:bldP spid="25" grpId="0"/>
      <p:bldP spid="25" grpId="1"/>
      <p:bldP spid="26" grpId="0" animBg="1"/>
      <p:bldP spid="27" grpId="0"/>
      <p:bldP spid="27" grpId="1"/>
      <p:bldP spid="28" grpId="0"/>
      <p:bldP spid="28" grpId="1"/>
      <p:bldP spid="31" grpId="0" animBg="1"/>
      <p:bldP spid="32" grpId="0"/>
      <p:bldP spid="32" grpId="1"/>
      <p:bldP spid="41" grpId="0" animBg="1"/>
      <p:bldP spid="42" grpId="0"/>
      <p:bldP spid="42" grpId="1"/>
      <p:bldP spid="43" grpId="0" animBg="1"/>
      <p:bldP spid="44" grpId="0"/>
      <p:bldP spid="44" grpId="1"/>
      <p:bldP spid="49" grpId="0"/>
      <p:bldP spid="49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0E892FE-DA7E-44C3-9A37-BE4E930F3997}"/>
              </a:ext>
            </a:extLst>
          </p:cNvPr>
          <p:cNvSpPr/>
          <p:nvPr/>
        </p:nvSpPr>
        <p:spPr>
          <a:xfrm>
            <a:off x="6024563" y="0"/>
            <a:ext cx="6167437" cy="6858000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B8992DF6-A7FC-4011-9B86-320121914BC5}"/>
              </a:ext>
            </a:extLst>
          </p:cNvPr>
          <p:cNvSpPr txBox="1"/>
          <p:nvPr/>
        </p:nvSpPr>
        <p:spPr>
          <a:xfrm>
            <a:off x="6675872" y="3429000"/>
            <a:ext cx="53285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2800" spc="300" dirty="0">
                <a:solidFill>
                  <a:srgbClr val="F62823"/>
                </a:solidFill>
                <a:latin typeface="Segoe UI Light"/>
              </a:rPr>
              <a:t>POUR VOTRE ATTENTION</a:t>
            </a:r>
            <a:endParaRPr kumimoji="0" lang="fr-FR" sz="2800" b="0" i="0" u="none" strike="noStrike" kern="1200" cap="none" spc="300" normalizeH="0" baseline="0" noProof="0" dirty="0">
              <a:ln>
                <a:noFill/>
              </a:ln>
              <a:solidFill>
                <a:srgbClr val="F62823"/>
              </a:solidFill>
              <a:effectLst/>
              <a:uLnTx/>
              <a:uFillTx/>
              <a:latin typeface="Segoe UI Light"/>
              <a:ea typeface="+mn-ea"/>
              <a:cs typeface="Arial" panose="020B0604020202020204" pitchFamily="34" charset="0"/>
            </a:endParaRP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03929C11-133E-45E4-9671-0F09D825AAC8}"/>
              </a:ext>
            </a:extLst>
          </p:cNvPr>
          <p:cNvSpPr txBox="1"/>
          <p:nvPr/>
        </p:nvSpPr>
        <p:spPr>
          <a:xfrm>
            <a:off x="6675872" y="6284059"/>
            <a:ext cx="34525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srgbClr val="F62823"/>
                </a:solidFill>
                <a:effectLst/>
                <a:uLnTx/>
                <a:uFillTx/>
                <a:latin typeface="Segoe UI Light"/>
                <a:ea typeface="+mn-ea"/>
                <a:cs typeface="Segoe UI Semibold" panose="020B0702040204020203" pitchFamily="34" charset="0"/>
              </a:rPr>
              <a:t>Pôle Ressources Humaines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0838C62-55F0-4676-92CD-C3E59E43EC64}"/>
              </a:ext>
            </a:extLst>
          </p:cNvPr>
          <p:cNvSpPr/>
          <p:nvPr/>
        </p:nvSpPr>
        <p:spPr>
          <a:xfrm>
            <a:off x="5807968" y="2905780"/>
            <a:ext cx="6384032" cy="52322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7CFC12C-F3DF-4091-A7E9-8EEBBF6E1CE7}"/>
              </a:ext>
            </a:extLst>
          </p:cNvPr>
          <p:cNvSpPr txBox="1"/>
          <p:nvPr/>
        </p:nvSpPr>
        <p:spPr>
          <a:xfrm>
            <a:off x="6675872" y="2844224"/>
            <a:ext cx="4100648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/>
            <a:r>
              <a:rPr lang="fr-FR" sz="3600" dirty="0">
                <a:solidFill>
                  <a:srgbClr val="FFFFFF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MERCI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Segoe UI Light"/>
              <a:ea typeface="+mn-ea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8AD68CE-F3F7-457F-A7CB-EA92B3BF46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57139" y="6337437"/>
            <a:ext cx="1447325" cy="231798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2408B7F6-E42A-4022-AF09-FF1D2354F21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20536" y="372072"/>
            <a:ext cx="828092" cy="483427"/>
          </a:xfrm>
          <a:prstGeom prst="rect">
            <a:avLst/>
          </a:prstGeom>
        </p:spPr>
      </p:pic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68CA2D49-8A19-4B3F-93D3-4E2B78228F4D}"/>
              </a:ext>
            </a:extLst>
          </p:cNvPr>
          <p:cNvSpPr/>
          <p:nvPr/>
        </p:nvSpPr>
        <p:spPr>
          <a:xfrm rot="16200000" flipH="1">
            <a:off x="5843972" y="3392996"/>
            <a:ext cx="144016" cy="216024"/>
          </a:xfrm>
          <a:prstGeom prst="triangle">
            <a:avLst>
              <a:gd name="adj" fmla="val 0"/>
            </a:avLst>
          </a:prstGeom>
          <a:solidFill>
            <a:srgbClr val="A8100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egoe UI Ligh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5193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decel="100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9" presetClass="entr" presetSubtype="0" decel="10000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4348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mph" presetSubtype="0" decel="100000" fill="hold" grpId="1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4348"/>
                                  </p:iterate>
                                  <p:childTnLst>
                                    <p:animRot by="21600000">
                                      <p:cBhvr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" presetID="49" presetClass="entr" presetSubtype="0" decel="100000" fill="hold" grpId="0" nodeType="withEffect">
                                  <p:stCondLst>
                                    <p:cond delay="700"/>
                                  </p:stCondLst>
                                  <p:iterate type="lt">
                                    <p:tmPct val="4348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8" presetClass="emph" presetSubtype="0" decel="100000" fill="hold" grpId="1" nodeType="withEffect">
                                  <p:stCondLst>
                                    <p:cond delay="700"/>
                                  </p:stCondLst>
                                  <p:iterate type="lt">
                                    <p:tmPct val="4348"/>
                                  </p:iterate>
                                  <p:childTnLst>
                                    <p:animRot by="21600000">
                                      <p:cBhvr>
                                        <p:cTn id="31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2" presetID="49" presetClass="entr" presetSubtype="0" decel="100000" fill="hold" grpId="0" nodeType="withEffect">
                                  <p:stCondLst>
                                    <p:cond delay="1100"/>
                                  </p:stCondLst>
                                  <p:iterate type="lt">
                                    <p:tmPct val="2424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mph" presetSubtype="0" decel="100000" fill="hold" grpId="1" nodeType="withEffect">
                                  <p:stCondLst>
                                    <p:cond delay="1100"/>
                                  </p:stCondLst>
                                  <p:iterate type="lt">
                                    <p:tmPct val="2424"/>
                                  </p:iterate>
                                  <p:childTnLst>
                                    <p:animRot by="21600000">
                                      <p:cBhvr>
                                        <p:cTn id="39" dur="5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7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2" presetClass="path" presetSubtype="0" decel="100000" fill="hold" nodeType="withEffect">
                                  <p:stCondLst>
                                    <p:cond delay="1100"/>
                                  </p:stCondLst>
                                  <p:childTnLst>
                                    <p:animMotion origin="layout" path="M -2.91667E-6 -4.44444E-6 L 0.02696 0.00162 " pathEditMode="relative" rAng="0" ptsTypes="AA">
                                      <p:cBhvr>
                                        <p:cTn id="44" dur="700" spd="-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41" y="93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7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2" presetClass="path" presetSubtype="0" decel="100000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animMotion origin="layout" path="M -2.91667E-6 -4.44444E-6 L 0.02696 0.00162 " pathEditMode="relative" rAng="0" ptsTypes="AA">
                                      <p:cBhvr>
                                        <p:cTn id="49" dur="700" spd="-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41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5" grpId="0"/>
      <p:bldP spid="75" grpId="1"/>
      <p:bldP spid="134" grpId="0"/>
      <p:bldP spid="134" grpId="1"/>
      <p:bldP spid="2" grpId="0" animBg="1"/>
      <p:bldP spid="14" grpId="0"/>
      <p:bldP spid="14" grpId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CB0D65E-F89D-4B8F-8A68-B11EBC4EFFFA}"/>
              </a:ext>
            </a:extLst>
          </p:cNvPr>
          <p:cNvSpPr txBox="1"/>
          <p:nvPr/>
        </p:nvSpPr>
        <p:spPr>
          <a:xfrm>
            <a:off x="623392" y="259842"/>
            <a:ext cx="5328592" cy="830997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fr-FR" sz="2400" dirty="0">
                <a:gradFill>
                  <a:gsLst>
                    <a:gs pos="0">
                      <a:schemeClr val="accent1"/>
                    </a:gs>
                    <a:gs pos="100000">
                      <a:schemeClr val="accent1">
                        <a:lumMod val="75000"/>
                      </a:schemeClr>
                    </a:gs>
                  </a:gsLst>
                  <a:lin ang="5400000" scaled="1"/>
                </a:gra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QUI INTERVIENT…</a:t>
            </a:r>
          </a:p>
          <a:p>
            <a:r>
              <a:rPr lang="fr-F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Segoe UI Semibold" panose="020B0702040204020203" pitchFamily="34" charset="0"/>
              </a:rPr>
              <a:t>QUI EST CONCERNÉ ?</a:t>
            </a:r>
            <a:endParaRPr lang="fr-FR" sz="24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91D277F-592E-4C48-AD34-C73D70E659F2}"/>
              </a:ext>
            </a:extLst>
          </p:cNvPr>
          <p:cNvSpPr/>
          <p:nvPr/>
        </p:nvSpPr>
        <p:spPr>
          <a:xfrm>
            <a:off x="0" y="0"/>
            <a:ext cx="119336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CF5EB3DC-EDF2-4FBF-B8EA-401798B74F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20536" y="372072"/>
            <a:ext cx="828092" cy="483427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9BDB589-4B8C-414F-8789-5896EDDC1A25}"/>
              </a:ext>
            </a:extLst>
          </p:cNvPr>
          <p:cNvCxnSpPr/>
          <p:nvPr/>
        </p:nvCxnSpPr>
        <p:spPr>
          <a:xfrm flipV="1">
            <a:off x="1415480" y="1988840"/>
            <a:ext cx="0" cy="486916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>
            <a:extLst>
              <a:ext uri="{FF2B5EF4-FFF2-40B4-BE49-F238E27FC236}">
                <a16:creationId xmlns:a16="http://schemas.microsoft.com/office/drawing/2014/main" id="{3691D3ED-532D-4779-B17E-F4A1F626FCA7}"/>
              </a:ext>
            </a:extLst>
          </p:cNvPr>
          <p:cNvSpPr/>
          <p:nvPr/>
        </p:nvSpPr>
        <p:spPr>
          <a:xfrm>
            <a:off x="1325897" y="1862352"/>
            <a:ext cx="166656" cy="166656"/>
          </a:xfrm>
          <a:prstGeom prst="ellipse">
            <a:avLst/>
          </a:prstGeom>
          <a:ln w="69850">
            <a:solidFill>
              <a:schemeClr val="accent1">
                <a:alpha val="46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81E9547C-2480-4CD8-81F0-A19B52A36483}"/>
              </a:ext>
            </a:extLst>
          </p:cNvPr>
          <p:cNvSpPr/>
          <p:nvPr/>
        </p:nvSpPr>
        <p:spPr>
          <a:xfrm>
            <a:off x="1332152" y="3602858"/>
            <a:ext cx="166656" cy="166656"/>
          </a:xfrm>
          <a:prstGeom prst="ellipse">
            <a:avLst/>
          </a:prstGeom>
          <a:ln w="69850">
            <a:solidFill>
              <a:schemeClr val="accent1">
                <a:alpha val="46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6C00306F-98B8-4E34-A5F6-4C2AE52654FE}"/>
              </a:ext>
            </a:extLst>
          </p:cNvPr>
          <p:cNvSpPr txBox="1"/>
          <p:nvPr/>
        </p:nvSpPr>
        <p:spPr>
          <a:xfrm>
            <a:off x="1775520" y="1700808"/>
            <a:ext cx="3265035" cy="12741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fr-F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Segoe UI Semibold" panose="020B0702040204020203" pitchFamily="34" charset="0"/>
              </a:rPr>
              <a:t>L’entretien annuel est obligatoire </a:t>
            </a:r>
            <a:r>
              <a:rPr lang="fr-F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Segoe UI Semibold" panose="020B0702040204020203" pitchFamily="34" charset="0"/>
              </a:rPr>
              <a:t>pour tous les agents titulaires </a:t>
            </a:r>
            <a:br>
              <a:rPr lang="fr-F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Segoe UI Semibold" panose="020B0702040204020203" pitchFamily="34" charset="0"/>
              </a:rPr>
            </a:br>
            <a:r>
              <a:rPr lang="fr-F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Segoe UI Semibold" panose="020B0702040204020203" pitchFamily="34" charset="0"/>
              </a:rPr>
              <a:t>et non titulaires sur emplois permanents (CDI) ou CDD de 3 ans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5FF4462C-400C-438D-810C-C4799048CFF2}"/>
              </a:ext>
            </a:extLst>
          </p:cNvPr>
          <p:cNvSpPr txBox="1"/>
          <p:nvPr/>
        </p:nvSpPr>
        <p:spPr>
          <a:xfrm>
            <a:off x="1775521" y="3501008"/>
            <a:ext cx="3641264" cy="20685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fr-F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Segoe UI Semibold" panose="020B0702040204020203" pitchFamily="34" charset="0"/>
              </a:rPr>
              <a:t>Ne sont pas concernés : </a:t>
            </a:r>
          </a:p>
          <a:p>
            <a:pPr marL="285750" indent="-285750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Segoe UI Semibold" panose="020B0702040204020203" pitchFamily="34" charset="0"/>
              </a:rPr>
              <a:t>Les agents non titulaires sur emploi </a:t>
            </a:r>
            <a:br>
              <a:rPr lang="fr-F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Segoe UI Semibold" panose="020B0702040204020203" pitchFamily="34" charset="0"/>
              </a:rPr>
            </a:br>
            <a:r>
              <a:rPr lang="fr-F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Segoe UI Semibold" panose="020B0702040204020203" pitchFamily="34" charset="0"/>
              </a:rPr>
              <a:t>non permanent </a:t>
            </a:r>
          </a:p>
          <a:p>
            <a:pPr marL="285750" indent="-285750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Segoe UI Semibold" panose="020B0702040204020203" pitchFamily="34" charset="0"/>
              </a:rPr>
              <a:t>Les agents remplaçants des agents momentanément indisponibles</a:t>
            </a:r>
          </a:p>
          <a:p>
            <a:pPr marL="285750" indent="-285750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Segoe UI Semibold" panose="020B0702040204020203" pitchFamily="34" charset="0"/>
              </a:rPr>
              <a:t>Les agents stagiaires</a:t>
            </a:r>
          </a:p>
        </p:txBody>
      </p: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50841C29-4742-45E3-AE3A-F33672A8D490}"/>
              </a:ext>
            </a:extLst>
          </p:cNvPr>
          <p:cNvCxnSpPr/>
          <p:nvPr/>
        </p:nvCxnSpPr>
        <p:spPr>
          <a:xfrm flipV="1">
            <a:off x="6712930" y="1988840"/>
            <a:ext cx="0" cy="486916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Oval 68">
            <a:extLst>
              <a:ext uri="{FF2B5EF4-FFF2-40B4-BE49-F238E27FC236}">
                <a16:creationId xmlns:a16="http://schemas.microsoft.com/office/drawing/2014/main" id="{AAD3E644-EC45-4B41-BBA3-D3B6762588FF}"/>
              </a:ext>
            </a:extLst>
          </p:cNvPr>
          <p:cNvSpPr/>
          <p:nvPr/>
        </p:nvSpPr>
        <p:spPr>
          <a:xfrm>
            <a:off x="6623347" y="1862352"/>
            <a:ext cx="166656" cy="166656"/>
          </a:xfrm>
          <a:prstGeom prst="ellipse">
            <a:avLst/>
          </a:prstGeom>
          <a:ln w="69850">
            <a:solidFill>
              <a:schemeClr val="accent1">
                <a:alpha val="46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19DE384B-6AEE-4D7E-ABEE-3DF1972A8E2D}"/>
              </a:ext>
            </a:extLst>
          </p:cNvPr>
          <p:cNvSpPr/>
          <p:nvPr/>
        </p:nvSpPr>
        <p:spPr>
          <a:xfrm>
            <a:off x="6629602" y="3602858"/>
            <a:ext cx="166656" cy="166656"/>
          </a:xfrm>
          <a:prstGeom prst="ellipse">
            <a:avLst/>
          </a:prstGeom>
          <a:ln w="69850">
            <a:solidFill>
              <a:schemeClr val="accent1">
                <a:alpha val="46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F43815C6-5051-47B2-9DE8-0EA567BF54A9}"/>
              </a:ext>
            </a:extLst>
          </p:cNvPr>
          <p:cNvSpPr txBox="1"/>
          <p:nvPr/>
        </p:nvSpPr>
        <p:spPr>
          <a:xfrm>
            <a:off x="7072970" y="1700808"/>
            <a:ext cx="4135594" cy="9513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fr-F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Segoe UI Semibold" panose="020B0702040204020203" pitchFamily="34" charset="0"/>
              </a:rPr>
              <a:t>Les agents ayant moins de 3 mois d’ancienneté </a:t>
            </a:r>
            <a:r>
              <a:rPr lang="fr-F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Segoe UI Semibold" panose="020B0702040204020203" pitchFamily="34" charset="0"/>
              </a:rPr>
              <a:t>dans la collectivité ne sont pas évalués mais se voient confiés des objectifs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B2447757-3950-4746-B709-E57B12A51501}"/>
              </a:ext>
            </a:extLst>
          </p:cNvPr>
          <p:cNvSpPr txBox="1"/>
          <p:nvPr/>
        </p:nvSpPr>
        <p:spPr>
          <a:xfrm>
            <a:off x="7072971" y="3501008"/>
            <a:ext cx="4175690" cy="12741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fr-F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Segoe UI Semibold" panose="020B0702040204020203" pitchFamily="34" charset="0"/>
              </a:rPr>
              <a:t>Pour les agents ayant opéré une mobilité </a:t>
            </a:r>
            <a:r>
              <a:rPr lang="fr-F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Segoe UI Semibold" panose="020B0702040204020203" pitchFamily="34" charset="0"/>
              </a:rPr>
              <a:t>en cours d’année, l’évaluateur prend l’attache du précédent responsable hiérarchique autant que de besoin. </a:t>
            </a:r>
          </a:p>
        </p:txBody>
      </p:sp>
    </p:spTree>
    <p:extLst>
      <p:ext uri="{BB962C8B-B14F-4D97-AF65-F5344CB8AC3E}">
        <p14:creationId xmlns:p14="http://schemas.microsoft.com/office/powerpoint/2010/main" val="1965530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200"/>
                                  </p:stCondLst>
                                  <p:iterate type="lt">
                                    <p:tmPct val="2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mph" presetSubtype="0" decel="100000" fill="hold" grpId="1" nodeType="withEffect">
                                  <p:stCondLst>
                                    <p:cond delay="200"/>
                                  </p:stCondLst>
                                  <p:iterate type="lt">
                                    <p:tmPct val="2000"/>
                                  </p:iterate>
                                  <p:childTnLst>
                                    <p:animRot by="21600000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2" presetClass="path" presetSubtype="0" decel="10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3.75E-6 2.59259E-6 L 3.75E-6 0.01713 " pathEditMode="relative" rAng="0" ptsTypes="AA">
                                      <p:cBhvr>
                                        <p:cTn id="20" dur="700" spd="-100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56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2" presetClass="path" presetSubtype="0" decel="100000" fill="hold" grpId="1" nodeType="withEffect">
                                  <p:stCondLst>
                                    <p:cond delay="1800"/>
                                  </p:stCondLst>
                                  <p:childTnLst>
                                    <p:animMotion origin="layout" path="M 3.75E-6 2.59259E-6 L 3.75E-6 0.01713 " pathEditMode="relative" rAng="0" ptsTypes="AA">
                                      <p:cBhvr>
                                        <p:cTn id="31" dur="700" spd="-100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56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7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2" presetClass="path" presetSubtype="0" decel="100000" fill="hold" grpId="1" nodeType="withEffect">
                                  <p:stCondLst>
                                    <p:cond delay="3000"/>
                                  </p:stCondLst>
                                  <p:childTnLst>
                                    <p:animMotion origin="layout" path="M 3.75E-6 2.59259E-6 L 3.75E-6 0.01713 " pathEditMode="relative" rAng="0" ptsTypes="AA">
                                      <p:cBhvr>
                                        <p:cTn id="42" dur="700" spd="-100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56"/>
                                    </p:animMotion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7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2" presetClass="path" presetSubtype="0" decel="100000" fill="hold" grpId="1" nodeType="withEffect">
                                  <p:stCondLst>
                                    <p:cond delay="3500"/>
                                  </p:stCondLst>
                                  <p:childTnLst>
                                    <p:animMotion origin="layout" path="M 3.75E-6 2.59259E-6 L 3.75E-6 0.01713 " pathEditMode="relative" rAng="0" ptsTypes="AA">
                                      <p:cBhvr>
                                        <p:cTn id="50" dur="700" spd="-100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5" grpId="0" animBg="1"/>
      <p:bldP spid="45" grpId="0" animBg="1"/>
      <p:bldP spid="56" grpId="0"/>
      <p:bldP spid="56" grpId="1"/>
      <p:bldP spid="67" grpId="0"/>
      <p:bldP spid="67" grpId="1"/>
      <p:bldP spid="69" grpId="0" animBg="1"/>
      <p:bldP spid="70" grpId="0" animBg="1"/>
      <p:bldP spid="71" grpId="0"/>
      <p:bldP spid="71" grpId="1"/>
      <p:bldP spid="72" grpId="0"/>
      <p:bldP spid="7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9E7D1F6-532D-4B94-96C1-1D5DCC072A8F}"/>
              </a:ext>
            </a:extLst>
          </p:cNvPr>
          <p:cNvSpPr txBox="1"/>
          <p:nvPr/>
        </p:nvSpPr>
        <p:spPr>
          <a:xfrm>
            <a:off x="623392" y="259842"/>
            <a:ext cx="5328592" cy="461665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fr-FR" sz="2400" dirty="0">
                <a:gradFill>
                  <a:gsLst>
                    <a:gs pos="0">
                      <a:schemeClr val="accent1"/>
                    </a:gs>
                    <a:gs pos="100000">
                      <a:schemeClr val="accent1">
                        <a:lumMod val="75000"/>
                      </a:schemeClr>
                    </a:gs>
                  </a:gsLst>
                  <a:lin ang="5400000" scaled="1"/>
                </a:gra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LE CALENDRIER</a:t>
            </a:r>
            <a:endParaRPr lang="fr-FR" sz="2400" dirty="0">
              <a:solidFill>
                <a:schemeClr val="tx1">
                  <a:lumMod val="75000"/>
                  <a:lumOff val="25000"/>
                </a:schemeClr>
              </a:solidFill>
              <a:latin typeface="Segoe UI Black" panose="020B0A02040204020203" pitchFamily="34" charset="0"/>
              <a:ea typeface="Segoe UI Black" panose="020B0A02040204020203" pitchFamily="34" charset="0"/>
              <a:cs typeface="Segoe UI Black" panose="020B0A02040204020203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5C6F30A-6796-42E0-A859-BE68C506555B}"/>
              </a:ext>
            </a:extLst>
          </p:cNvPr>
          <p:cNvSpPr/>
          <p:nvPr/>
        </p:nvSpPr>
        <p:spPr>
          <a:xfrm>
            <a:off x="0" y="0"/>
            <a:ext cx="119336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2BBC6F8-A18E-4B18-B60F-4D01CE7D83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20536" y="372072"/>
            <a:ext cx="828092" cy="483427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2D5201B-DFFD-4BFA-922A-2B1266076612}"/>
              </a:ext>
            </a:extLst>
          </p:cNvPr>
          <p:cNvCxnSpPr/>
          <p:nvPr/>
        </p:nvCxnSpPr>
        <p:spPr>
          <a:xfrm>
            <a:off x="119336" y="2204864"/>
            <a:ext cx="12072664" cy="0"/>
          </a:xfrm>
          <a:prstGeom prst="line">
            <a:avLst/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>
            <a:extLst>
              <a:ext uri="{FF2B5EF4-FFF2-40B4-BE49-F238E27FC236}">
                <a16:creationId xmlns:a16="http://schemas.microsoft.com/office/drawing/2014/main" id="{8792E97B-A963-45A8-880F-02F9FEB04597}"/>
              </a:ext>
            </a:extLst>
          </p:cNvPr>
          <p:cNvSpPr/>
          <p:nvPr/>
        </p:nvSpPr>
        <p:spPr>
          <a:xfrm>
            <a:off x="695400" y="2132856"/>
            <a:ext cx="144016" cy="144016"/>
          </a:xfrm>
          <a:prstGeom prst="ellipse">
            <a:avLst/>
          </a:prstGeom>
          <a:solidFill>
            <a:schemeClr val="accent1"/>
          </a:solidFill>
          <a:ln w="63500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C72497D-0470-4C1F-831F-F7EE86BAD7D2}"/>
              </a:ext>
            </a:extLst>
          </p:cNvPr>
          <p:cNvSpPr/>
          <p:nvPr/>
        </p:nvSpPr>
        <p:spPr>
          <a:xfrm>
            <a:off x="2625214" y="2132856"/>
            <a:ext cx="144016" cy="144016"/>
          </a:xfrm>
          <a:prstGeom prst="ellipse">
            <a:avLst/>
          </a:prstGeom>
          <a:solidFill>
            <a:schemeClr val="accent1"/>
          </a:solidFill>
          <a:ln w="63500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BE0137AC-67A9-4E14-84DC-551C41E3F2D7}"/>
              </a:ext>
            </a:extLst>
          </p:cNvPr>
          <p:cNvSpPr/>
          <p:nvPr/>
        </p:nvSpPr>
        <p:spPr>
          <a:xfrm>
            <a:off x="4555028" y="2132856"/>
            <a:ext cx="144016" cy="144016"/>
          </a:xfrm>
          <a:prstGeom prst="ellipse">
            <a:avLst/>
          </a:prstGeom>
          <a:solidFill>
            <a:schemeClr val="accent1"/>
          </a:solidFill>
          <a:ln w="63500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FEF018A0-F584-48AB-90D0-D897F17BBA54}"/>
              </a:ext>
            </a:extLst>
          </p:cNvPr>
          <p:cNvSpPr/>
          <p:nvPr/>
        </p:nvSpPr>
        <p:spPr>
          <a:xfrm>
            <a:off x="6484842" y="2132856"/>
            <a:ext cx="144016" cy="144016"/>
          </a:xfrm>
          <a:prstGeom prst="ellipse">
            <a:avLst/>
          </a:prstGeom>
          <a:solidFill>
            <a:schemeClr val="accent1"/>
          </a:solidFill>
          <a:ln w="63500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4A14143D-C359-4F3D-87CE-D9431B2DC11F}"/>
              </a:ext>
            </a:extLst>
          </p:cNvPr>
          <p:cNvSpPr/>
          <p:nvPr/>
        </p:nvSpPr>
        <p:spPr>
          <a:xfrm>
            <a:off x="8414656" y="2132856"/>
            <a:ext cx="144016" cy="144016"/>
          </a:xfrm>
          <a:prstGeom prst="ellipse">
            <a:avLst/>
          </a:prstGeom>
          <a:solidFill>
            <a:schemeClr val="accent1"/>
          </a:solidFill>
          <a:ln w="63500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02B7CB1-F060-4EDE-BBE5-6283AC0C51FB}"/>
              </a:ext>
            </a:extLst>
          </p:cNvPr>
          <p:cNvSpPr/>
          <p:nvPr/>
        </p:nvSpPr>
        <p:spPr>
          <a:xfrm>
            <a:off x="10344472" y="2132856"/>
            <a:ext cx="144016" cy="144016"/>
          </a:xfrm>
          <a:prstGeom prst="ellipse">
            <a:avLst/>
          </a:prstGeom>
          <a:solidFill>
            <a:schemeClr val="accent1"/>
          </a:solidFill>
          <a:ln w="63500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A4907FB-C00F-4A2D-8EE2-6BEE84B3DBE5}"/>
              </a:ext>
            </a:extLst>
          </p:cNvPr>
          <p:cNvSpPr txBox="1"/>
          <p:nvPr/>
        </p:nvSpPr>
        <p:spPr>
          <a:xfrm>
            <a:off x="767408" y="1287980"/>
            <a:ext cx="1584176" cy="326884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Segoe UI Semibold" panose="020B0702040204020203" pitchFamily="34" charset="0"/>
              </a:rPr>
              <a:t>EN AMONT</a:t>
            </a:r>
            <a:endParaRPr lang="fr-FR" sz="14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Segoe UI Semibold" panose="020B07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DF90100-40A7-4290-96B0-030CD4D8AEAA}"/>
              </a:ext>
            </a:extLst>
          </p:cNvPr>
          <p:cNvSpPr txBox="1"/>
          <p:nvPr/>
        </p:nvSpPr>
        <p:spPr>
          <a:xfrm>
            <a:off x="2697222" y="1287980"/>
            <a:ext cx="1857806" cy="585417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Segoe UI Semibold" panose="020B0702040204020203" pitchFamily="34" charset="0"/>
              </a:rPr>
              <a:t>8 JOURS AVANT MINIMUM</a:t>
            </a:r>
            <a:endParaRPr lang="fr-FR" sz="14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Segoe UI Semibold" panose="020B0702040204020203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3EAA563-213A-4F57-896F-3546F549CF88}"/>
              </a:ext>
            </a:extLst>
          </p:cNvPr>
          <p:cNvSpPr txBox="1"/>
          <p:nvPr/>
        </p:nvSpPr>
        <p:spPr>
          <a:xfrm>
            <a:off x="4627036" y="1287980"/>
            <a:ext cx="1252940" cy="350865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Segoe UI Semibold" panose="020B0702040204020203" pitchFamily="34" charset="0"/>
              </a:rPr>
              <a:t>1H ET +</a:t>
            </a:r>
            <a:endParaRPr lang="fr-FR" sz="14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Segoe UI Semibold" panose="020B0702040204020203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722CC75-470F-4A08-82CA-F96CFEAA070B}"/>
              </a:ext>
            </a:extLst>
          </p:cNvPr>
          <p:cNvSpPr txBox="1"/>
          <p:nvPr/>
        </p:nvSpPr>
        <p:spPr>
          <a:xfrm>
            <a:off x="6556850" y="1287980"/>
            <a:ext cx="1339350" cy="609398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Segoe UI Semibold" panose="020B0702040204020203" pitchFamily="34" charset="0"/>
              </a:rPr>
              <a:t>15 JOURS MAXIMUM</a:t>
            </a:r>
            <a:endParaRPr lang="fr-FR" sz="14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Segoe UI Semibold" panose="020B0702040204020203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9CD8C12-9BA8-43D6-9F79-FBB42104A09B}"/>
              </a:ext>
            </a:extLst>
          </p:cNvPr>
          <p:cNvSpPr txBox="1"/>
          <p:nvPr/>
        </p:nvSpPr>
        <p:spPr>
          <a:xfrm>
            <a:off x="8486664" y="1287980"/>
            <a:ext cx="1339350" cy="609398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Segoe UI Semibold" panose="020B0702040204020203" pitchFamily="34" charset="0"/>
              </a:rPr>
              <a:t>15 JOURS MAXIMUM</a:t>
            </a:r>
            <a:endParaRPr lang="fr-FR" sz="14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Segoe UI Semibold" panose="020B0702040204020203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82EA192-1B71-43E4-B6AE-0DBC3BD9D9FF}"/>
              </a:ext>
            </a:extLst>
          </p:cNvPr>
          <p:cNvSpPr txBox="1"/>
          <p:nvPr/>
        </p:nvSpPr>
        <p:spPr>
          <a:xfrm>
            <a:off x="10416478" y="1287980"/>
            <a:ext cx="1339350" cy="609398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Segoe UI Semibold" panose="020B0702040204020203" pitchFamily="34" charset="0"/>
              </a:rPr>
              <a:t>…</a:t>
            </a:r>
          </a:p>
          <a:p>
            <a:pPr>
              <a:lnSpc>
                <a:spcPct val="120000"/>
              </a:lnSpc>
            </a:pPr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Segoe UI Semibold" panose="020B0702040204020203" pitchFamily="34" charset="0"/>
              </a:rPr>
              <a:t>ENSUITE</a:t>
            </a:r>
            <a:endParaRPr lang="fr-FR" sz="14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Segoe UI Semibold" panose="020B0702040204020203" pitchFamily="34" charset="0"/>
            </a:endParaRPr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2184668C-31C4-4062-A82C-54C8F2FA8416}"/>
              </a:ext>
            </a:extLst>
          </p:cNvPr>
          <p:cNvGrpSpPr/>
          <p:nvPr/>
        </p:nvGrpSpPr>
        <p:grpSpPr>
          <a:xfrm>
            <a:off x="623392" y="2794864"/>
            <a:ext cx="1656184" cy="928248"/>
            <a:chOff x="623392" y="2794864"/>
            <a:chExt cx="1656184" cy="928248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C580BAD0-300B-40CC-A3A5-186024CE6D80}"/>
                </a:ext>
              </a:extLst>
            </p:cNvPr>
            <p:cNvSpPr/>
            <p:nvPr/>
          </p:nvSpPr>
          <p:spPr>
            <a:xfrm>
              <a:off x="623392" y="2794864"/>
              <a:ext cx="1656184" cy="925637"/>
            </a:xfrm>
            <a:prstGeom prst="rect">
              <a:avLst/>
            </a:prstGeom>
            <a:solidFill>
              <a:schemeClr val="bg2"/>
            </a:solidFill>
            <a:ln w="6350">
              <a:solidFill>
                <a:schemeClr val="accent1"/>
              </a:solidFill>
            </a:ln>
            <a:effectLst>
              <a:outerShdw blurRad="342900" dist="38100" dir="5400000" algn="t" rotWithShape="0">
                <a:prstClr val="black">
                  <a:alpha val="12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6D2795A8-DDC3-4B53-8365-B351DD7B55B8}"/>
                </a:ext>
              </a:extLst>
            </p:cNvPr>
            <p:cNvSpPr txBox="1"/>
            <p:nvPr/>
          </p:nvSpPr>
          <p:spPr>
            <a:xfrm>
              <a:off x="767408" y="2855182"/>
              <a:ext cx="1512168" cy="867930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fr-F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cs typeface="Segoe UI Semibold" panose="020B0702040204020203" pitchFamily="34" charset="0"/>
                </a:rPr>
                <a:t>Préparation :</a:t>
              </a:r>
            </a:p>
            <a:p>
              <a:pPr>
                <a:lnSpc>
                  <a:spcPct val="120000"/>
                </a:lnSpc>
              </a:pPr>
              <a:r>
                <a:rPr lang="fr-F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cs typeface="Segoe UI Semibold" panose="020B0702040204020203" pitchFamily="34" charset="0"/>
                </a:rPr>
                <a:t>Définition des objectifs</a:t>
              </a:r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545CE510-40C9-4538-9742-A771E9FE5AA5}"/>
              </a:ext>
            </a:extLst>
          </p:cNvPr>
          <p:cNvGrpSpPr/>
          <p:nvPr/>
        </p:nvGrpSpPr>
        <p:grpSpPr>
          <a:xfrm>
            <a:off x="2625214" y="2794870"/>
            <a:ext cx="1656184" cy="645723"/>
            <a:chOff x="2625214" y="2794870"/>
            <a:chExt cx="1656184" cy="645723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3A5F6109-2E5D-4C74-80AA-1F0A02E9EC45}"/>
                </a:ext>
              </a:extLst>
            </p:cNvPr>
            <p:cNvSpPr/>
            <p:nvPr/>
          </p:nvSpPr>
          <p:spPr>
            <a:xfrm>
              <a:off x="2625214" y="2794870"/>
              <a:ext cx="1656184" cy="645723"/>
            </a:xfrm>
            <a:prstGeom prst="rect">
              <a:avLst/>
            </a:prstGeom>
            <a:solidFill>
              <a:schemeClr val="bg2"/>
            </a:solidFill>
            <a:ln w="6350">
              <a:solidFill>
                <a:schemeClr val="accent1"/>
              </a:solidFill>
            </a:ln>
            <a:effectLst>
              <a:outerShdw blurRad="342900" dist="38100" dir="5400000" algn="t" rotWithShape="0">
                <a:prstClr val="black">
                  <a:alpha val="12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E2F9FBB0-4B28-40C4-B6A3-296988C51A45}"/>
                </a:ext>
              </a:extLst>
            </p:cNvPr>
            <p:cNvSpPr txBox="1"/>
            <p:nvPr/>
          </p:nvSpPr>
          <p:spPr>
            <a:xfrm>
              <a:off x="2769230" y="2825024"/>
              <a:ext cx="1512168" cy="585417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fr-F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cs typeface="Segoe UI Semibold" panose="020B0702040204020203" pitchFamily="34" charset="0"/>
                </a:rPr>
                <a:t>Le N+1 convoque l’agent à l’entretien</a:t>
              </a:r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4B9F472F-022E-42D6-8402-14EC8D7DBB5E}"/>
              </a:ext>
            </a:extLst>
          </p:cNvPr>
          <p:cNvGrpSpPr/>
          <p:nvPr/>
        </p:nvGrpSpPr>
        <p:grpSpPr>
          <a:xfrm>
            <a:off x="4555028" y="2794864"/>
            <a:ext cx="1656184" cy="645717"/>
            <a:chOff x="4555028" y="2794864"/>
            <a:chExt cx="1656184" cy="645717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30135554-4166-4CD9-BF27-B869C0758A2F}"/>
                </a:ext>
              </a:extLst>
            </p:cNvPr>
            <p:cNvSpPr/>
            <p:nvPr/>
          </p:nvSpPr>
          <p:spPr>
            <a:xfrm>
              <a:off x="4555028" y="2794864"/>
              <a:ext cx="1656184" cy="645717"/>
            </a:xfrm>
            <a:prstGeom prst="rect">
              <a:avLst/>
            </a:prstGeom>
            <a:solidFill>
              <a:schemeClr val="bg2"/>
            </a:solidFill>
            <a:ln w="6350">
              <a:solidFill>
                <a:schemeClr val="accent1"/>
              </a:solidFill>
            </a:ln>
            <a:effectLst>
              <a:outerShdw blurRad="342900" dist="38100" dir="5400000" algn="t" rotWithShape="0">
                <a:prstClr val="black">
                  <a:alpha val="12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B22FC1A9-D0B0-4B7E-97C0-E8A86CA7AA3D}"/>
                </a:ext>
              </a:extLst>
            </p:cNvPr>
            <p:cNvSpPr txBox="1"/>
            <p:nvPr/>
          </p:nvSpPr>
          <p:spPr>
            <a:xfrm>
              <a:off x="4699044" y="2825024"/>
              <a:ext cx="1512168" cy="585417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fr-F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cs typeface="Segoe UI Semibold" panose="020B0702040204020203" pitchFamily="34" charset="0"/>
                </a:rPr>
                <a:t>Entretien professionnel</a:t>
              </a:r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B2AA7196-9183-4900-A09B-9D9F70315C9F}"/>
              </a:ext>
            </a:extLst>
          </p:cNvPr>
          <p:cNvGrpSpPr/>
          <p:nvPr/>
        </p:nvGrpSpPr>
        <p:grpSpPr>
          <a:xfrm>
            <a:off x="6484842" y="5583254"/>
            <a:ext cx="1656184" cy="825494"/>
            <a:chOff x="6484842" y="5583254"/>
            <a:chExt cx="1656184" cy="825494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8EB9ACA5-4517-4E80-BB9F-420DF663D604}"/>
                </a:ext>
              </a:extLst>
            </p:cNvPr>
            <p:cNvSpPr/>
            <p:nvPr/>
          </p:nvSpPr>
          <p:spPr>
            <a:xfrm>
              <a:off x="6484842" y="5583254"/>
              <a:ext cx="1656184" cy="825494"/>
            </a:xfrm>
            <a:prstGeom prst="rect">
              <a:avLst/>
            </a:prstGeom>
            <a:solidFill>
              <a:schemeClr val="bg2"/>
            </a:solidFill>
            <a:ln w="6350">
              <a:solidFill>
                <a:schemeClr val="accent1"/>
              </a:solidFill>
            </a:ln>
            <a:effectLst>
              <a:outerShdw blurRad="342900" dist="38100" dir="5400000" algn="t" rotWithShape="0">
                <a:prstClr val="black">
                  <a:alpha val="12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CEB195D3-20DD-4831-94B8-5C85365FA247}"/>
                </a:ext>
              </a:extLst>
            </p:cNvPr>
            <p:cNvSpPr txBox="1"/>
            <p:nvPr/>
          </p:nvSpPr>
          <p:spPr>
            <a:xfrm>
              <a:off x="6628858" y="5590794"/>
              <a:ext cx="1512168" cy="810415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fr-F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cs typeface="Segoe UI Semibold" panose="020B0702040204020203" pitchFamily="34" charset="0"/>
                </a:rPr>
                <a:t>Le N+1 notifie le CR à l’agent </a:t>
              </a:r>
              <a:r>
                <a:rPr lang="fr-F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cs typeface="Segoe UI Semibold" panose="020B0702040204020203" pitchFamily="34" charset="0"/>
                </a:rPr>
                <a:t>(signature de l’agent)</a:t>
              </a:r>
              <a:endPara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Segoe UI Semibold" panose="020B0702040204020203" pitchFamily="34" charset="0"/>
              </a:endParaRPr>
            </a:p>
          </p:txBody>
        </p:sp>
      </p:grp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5135A4B2-87B8-4192-A954-AB39B993675F}"/>
              </a:ext>
            </a:extLst>
          </p:cNvPr>
          <p:cNvCxnSpPr>
            <a:stCxn id="7" idx="4"/>
          </p:cNvCxnSpPr>
          <p:nvPr/>
        </p:nvCxnSpPr>
        <p:spPr>
          <a:xfrm>
            <a:off x="767408" y="2276872"/>
            <a:ext cx="0" cy="51799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BFFC52F7-0AC8-47CD-B908-B8609D7647A4}"/>
              </a:ext>
            </a:extLst>
          </p:cNvPr>
          <p:cNvCxnSpPr>
            <a:stCxn id="8" idx="4"/>
          </p:cNvCxnSpPr>
          <p:nvPr/>
        </p:nvCxnSpPr>
        <p:spPr>
          <a:xfrm>
            <a:off x="2697222" y="2276872"/>
            <a:ext cx="0" cy="51799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3734E8F8-9EED-4CCE-B09D-EDF8D60931B1}"/>
              </a:ext>
            </a:extLst>
          </p:cNvPr>
          <p:cNvCxnSpPr>
            <a:stCxn id="9" idx="4"/>
          </p:cNvCxnSpPr>
          <p:nvPr/>
        </p:nvCxnSpPr>
        <p:spPr>
          <a:xfrm>
            <a:off x="4627036" y="2276872"/>
            <a:ext cx="0" cy="51799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42D0A162-C03A-4E32-94AF-77C785130620}"/>
              </a:ext>
            </a:extLst>
          </p:cNvPr>
          <p:cNvCxnSpPr>
            <a:cxnSpLocks/>
            <a:stCxn id="10" idx="4"/>
          </p:cNvCxnSpPr>
          <p:nvPr/>
        </p:nvCxnSpPr>
        <p:spPr>
          <a:xfrm>
            <a:off x="6556850" y="2276872"/>
            <a:ext cx="0" cy="330638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Group 46">
            <a:extLst>
              <a:ext uri="{FF2B5EF4-FFF2-40B4-BE49-F238E27FC236}">
                <a16:creationId xmlns:a16="http://schemas.microsoft.com/office/drawing/2014/main" id="{51CD23FE-C1D1-41EA-820E-49506CB77AB8}"/>
              </a:ext>
            </a:extLst>
          </p:cNvPr>
          <p:cNvGrpSpPr/>
          <p:nvPr/>
        </p:nvGrpSpPr>
        <p:grpSpPr>
          <a:xfrm>
            <a:off x="6484842" y="2794865"/>
            <a:ext cx="1656184" cy="928247"/>
            <a:chOff x="6484842" y="2794865"/>
            <a:chExt cx="1656184" cy="928247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4ED5B4E8-5E2D-4C3C-963D-D0CB6FDBD52E}"/>
                </a:ext>
              </a:extLst>
            </p:cNvPr>
            <p:cNvSpPr/>
            <p:nvPr/>
          </p:nvSpPr>
          <p:spPr>
            <a:xfrm>
              <a:off x="6484842" y="2794865"/>
              <a:ext cx="1656184" cy="928247"/>
            </a:xfrm>
            <a:prstGeom prst="rect">
              <a:avLst/>
            </a:prstGeom>
            <a:solidFill>
              <a:schemeClr val="bg2"/>
            </a:solidFill>
            <a:ln w="6350">
              <a:solidFill>
                <a:schemeClr val="accent1"/>
              </a:solidFill>
            </a:ln>
            <a:effectLst>
              <a:outerShdw blurRad="342900" dist="38100" dir="5400000" algn="t" rotWithShape="0">
                <a:prstClr val="black">
                  <a:alpha val="12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E1B378E1-4847-41BA-BB9A-1F3F6DED0DEA}"/>
                </a:ext>
              </a:extLst>
            </p:cNvPr>
            <p:cNvSpPr txBox="1"/>
            <p:nvPr/>
          </p:nvSpPr>
          <p:spPr>
            <a:xfrm>
              <a:off x="6628858" y="2825023"/>
              <a:ext cx="1512168" cy="867930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fr-F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cs typeface="Segoe UI Semibold" panose="020B0702040204020203" pitchFamily="34" charset="0"/>
                </a:rPr>
                <a:t>Le N+1 finalise imprime et signe le CR</a:t>
              </a: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47D06F56-E5E0-4847-84DE-8893E3BC9525}"/>
              </a:ext>
            </a:extLst>
          </p:cNvPr>
          <p:cNvGrpSpPr/>
          <p:nvPr/>
        </p:nvGrpSpPr>
        <p:grpSpPr>
          <a:xfrm>
            <a:off x="6484842" y="3945606"/>
            <a:ext cx="1656184" cy="1415153"/>
            <a:chOff x="6484842" y="3945606"/>
            <a:chExt cx="1656184" cy="1415153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1D2E0DB5-2F32-449D-BD33-E04B77685CB1}"/>
                </a:ext>
              </a:extLst>
            </p:cNvPr>
            <p:cNvSpPr/>
            <p:nvPr/>
          </p:nvSpPr>
          <p:spPr>
            <a:xfrm>
              <a:off x="6484842" y="3945606"/>
              <a:ext cx="1656184" cy="1415153"/>
            </a:xfrm>
            <a:prstGeom prst="rect">
              <a:avLst/>
            </a:prstGeom>
            <a:solidFill>
              <a:schemeClr val="bg2"/>
            </a:solidFill>
            <a:ln w="6350">
              <a:solidFill>
                <a:schemeClr val="accent1"/>
              </a:solidFill>
            </a:ln>
            <a:effectLst>
              <a:outerShdw blurRad="342900" dist="38100" dir="5400000" algn="t" rotWithShape="0">
                <a:prstClr val="black">
                  <a:alpha val="12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D7239506-1336-4795-BD3A-A67B0DF483C2}"/>
                </a:ext>
              </a:extLst>
            </p:cNvPr>
            <p:cNvSpPr txBox="1"/>
            <p:nvPr/>
          </p:nvSpPr>
          <p:spPr>
            <a:xfrm>
              <a:off x="6628858" y="3960685"/>
              <a:ext cx="1512168" cy="1384995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fr-F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cs typeface="Segoe UI Semibold" panose="020B0702040204020203" pitchFamily="34" charset="0"/>
                </a:rPr>
                <a:t>Le N+1 transmet à son DGA la version papier du CR. Le DGA signe et le transmet au N+1</a:t>
              </a:r>
            </a:p>
          </p:txBody>
        </p:sp>
      </p:grp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A978C315-5E96-41C4-A276-381EA12EE6C4}"/>
              </a:ext>
            </a:extLst>
          </p:cNvPr>
          <p:cNvCxnSpPr>
            <a:cxnSpLocks/>
          </p:cNvCxnSpPr>
          <p:nvPr/>
        </p:nvCxnSpPr>
        <p:spPr>
          <a:xfrm>
            <a:off x="8486664" y="2276872"/>
            <a:ext cx="0" cy="192109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2" name="Group 51">
            <a:extLst>
              <a:ext uri="{FF2B5EF4-FFF2-40B4-BE49-F238E27FC236}">
                <a16:creationId xmlns:a16="http://schemas.microsoft.com/office/drawing/2014/main" id="{2EDDAD29-ED6D-4365-AB31-BAD781BEAC09}"/>
              </a:ext>
            </a:extLst>
          </p:cNvPr>
          <p:cNvGrpSpPr/>
          <p:nvPr/>
        </p:nvGrpSpPr>
        <p:grpSpPr>
          <a:xfrm>
            <a:off x="8416169" y="2794866"/>
            <a:ext cx="1656184" cy="1162795"/>
            <a:chOff x="8416169" y="2794866"/>
            <a:chExt cx="1656184" cy="1162795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7B47798A-64E0-4614-8B5E-B15D4290EC29}"/>
                </a:ext>
              </a:extLst>
            </p:cNvPr>
            <p:cNvSpPr/>
            <p:nvPr/>
          </p:nvSpPr>
          <p:spPr>
            <a:xfrm>
              <a:off x="8416169" y="2794866"/>
              <a:ext cx="1656184" cy="1162795"/>
            </a:xfrm>
            <a:prstGeom prst="rect">
              <a:avLst/>
            </a:prstGeom>
            <a:solidFill>
              <a:schemeClr val="bg2"/>
            </a:solidFill>
            <a:ln w="6350">
              <a:solidFill>
                <a:schemeClr val="accent1"/>
              </a:solidFill>
            </a:ln>
            <a:effectLst>
              <a:outerShdw blurRad="342900" dist="38100" dir="5400000" algn="t" rotWithShape="0">
                <a:prstClr val="black">
                  <a:alpha val="12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4FD159D1-9BDB-487D-9A38-4E3202804FFC}"/>
                </a:ext>
              </a:extLst>
            </p:cNvPr>
            <p:cNvSpPr txBox="1"/>
            <p:nvPr/>
          </p:nvSpPr>
          <p:spPr>
            <a:xfrm>
              <a:off x="8560185" y="2825023"/>
              <a:ext cx="1512168" cy="1102481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fr-F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cs typeface="Segoe UI Semibold" panose="020B0702040204020203" pitchFamily="34" charset="0"/>
                </a:rPr>
                <a:t>L’agent ajoute éventuellement ses remarques et ses observations</a:t>
              </a:r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5E79703C-8667-408B-83FA-6BBF3BB4FC40}"/>
              </a:ext>
            </a:extLst>
          </p:cNvPr>
          <p:cNvGrpSpPr/>
          <p:nvPr/>
        </p:nvGrpSpPr>
        <p:grpSpPr>
          <a:xfrm>
            <a:off x="8416169" y="4197964"/>
            <a:ext cx="1656184" cy="898087"/>
            <a:chOff x="8416169" y="4197964"/>
            <a:chExt cx="1656184" cy="898087"/>
          </a:xfrm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9F8B023F-DE68-4588-AF0A-AC37AECBB3B6}"/>
                </a:ext>
              </a:extLst>
            </p:cNvPr>
            <p:cNvSpPr/>
            <p:nvPr/>
          </p:nvSpPr>
          <p:spPr>
            <a:xfrm>
              <a:off x="8416169" y="4197964"/>
              <a:ext cx="1656184" cy="898087"/>
            </a:xfrm>
            <a:prstGeom prst="rect">
              <a:avLst/>
            </a:prstGeom>
            <a:solidFill>
              <a:schemeClr val="bg2"/>
            </a:solidFill>
            <a:ln w="6350">
              <a:solidFill>
                <a:schemeClr val="accent1"/>
              </a:solidFill>
            </a:ln>
            <a:effectLst>
              <a:outerShdw blurRad="342900" dist="38100" dir="5400000" algn="t" rotWithShape="0">
                <a:prstClr val="black">
                  <a:alpha val="12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AE16F13D-0601-4CD2-BE84-5D45D5F20496}"/>
                </a:ext>
              </a:extLst>
            </p:cNvPr>
            <p:cNvSpPr txBox="1"/>
            <p:nvPr/>
          </p:nvSpPr>
          <p:spPr>
            <a:xfrm>
              <a:off x="8560185" y="4213042"/>
              <a:ext cx="1512168" cy="867930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fr-F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cs typeface="Segoe UI Semibold" panose="020B0702040204020203" pitchFamily="34" charset="0"/>
                </a:rPr>
                <a:t>L’agent remet le CR à son supérieur hiérarchique</a:t>
              </a:r>
            </a:p>
          </p:txBody>
        </p:sp>
      </p:grp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6DD917EE-FDA3-40FD-B105-6D4B34C5A42D}"/>
              </a:ext>
            </a:extLst>
          </p:cNvPr>
          <p:cNvCxnSpPr>
            <a:cxnSpLocks/>
          </p:cNvCxnSpPr>
          <p:nvPr/>
        </p:nvCxnSpPr>
        <p:spPr>
          <a:xfrm>
            <a:off x="10423388" y="2276872"/>
            <a:ext cx="0" cy="51799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4" name="Group 63">
            <a:extLst>
              <a:ext uri="{FF2B5EF4-FFF2-40B4-BE49-F238E27FC236}">
                <a16:creationId xmlns:a16="http://schemas.microsoft.com/office/drawing/2014/main" id="{85B31263-4555-458B-B0AD-F84ACF2EA8BC}"/>
              </a:ext>
            </a:extLst>
          </p:cNvPr>
          <p:cNvGrpSpPr/>
          <p:nvPr/>
        </p:nvGrpSpPr>
        <p:grpSpPr>
          <a:xfrm>
            <a:off x="10341768" y="2794866"/>
            <a:ext cx="1800200" cy="749115"/>
            <a:chOff x="10341768" y="4596565"/>
            <a:chExt cx="1800200" cy="749115"/>
          </a:xfrm>
        </p:grpSpPr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8000C274-4CF2-4EC4-86D3-EFE96CF67321}"/>
                </a:ext>
              </a:extLst>
            </p:cNvPr>
            <p:cNvSpPr/>
            <p:nvPr/>
          </p:nvSpPr>
          <p:spPr>
            <a:xfrm>
              <a:off x="10341768" y="4596565"/>
              <a:ext cx="1656184" cy="749115"/>
            </a:xfrm>
            <a:prstGeom prst="rect">
              <a:avLst/>
            </a:prstGeom>
            <a:solidFill>
              <a:schemeClr val="bg2"/>
            </a:solidFill>
            <a:ln w="6350">
              <a:solidFill>
                <a:schemeClr val="accent1"/>
              </a:solidFill>
            </a:ln>
            <a:effectLst>
              <a:outerShdw blurRad="342900" dist="38100" dir="5400000" algn="t" rotWithShape="0">
                <a:prstClr val="black">
                  <a:alpha val="12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FF7D2B45-E5A5-474D-9DEC-B00530DB7723}"/>
                </a:ext>
              </a:extLst>
            </p:cNvPr>
            <p:cNvSpPr txBox="1"/>
            <p:nvPr/>
          </p:nvSpPr>
          <p:spPr>
            <a:xfrm>
              <a:off x="10485784" y="4653182"/>
              <a:ext cx="1656184" cy="585417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fr-F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cs typeface="Segoe UI Semibold" panose="020B0702040204020203" pitchFamily="34" charset="0"/>
                </a:rPr>
                <a:t>Les CR signés sont scannés sur l’intranet</a:t>
              </a:r>
            </a:p>
          </p:txBody>
        </p:sp>
      </p:grpSp>
      <p:sp>
        <p:nvSpPr>
          <p:cNvPr id="65" name="TextBox 64">
            <a:extLst>
              <a:ext uri="{FF2B5EF4-FFF2-40B4-BE49-F238E27FC236}">
                <a16:creationId xmlns:a16="http://schemas.microsoft.com/office/drawing/2014/main" id="{8C1744D7-F834-461B-8AA7-856FCE57D803}"/>
              </a:ext>
            </a:extLst>
          </p:cNvPr>
          <p:cNvSpPr txBox="1"/>
          <p:nvPr/>
        </p:nvSpPr>
        <p:spPr>
          <a:xfrm>
            <a:off x="1835248" y="4979283"/>
            <a:ext cx="2964608" cy="707886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fr-FR" sz="2000" dirty="0">
                <a:gradFill>
                  <a:gsLst>
                    <a:gs pos="0">
                      <a:schemeClr val="accent1"/>
                    </a:gs>
                    <a:gs pos="100000">
                      <a:schemeClr val="accent1">
                        <a:lumMod val="75000"/>
                      </a:schemeClr>
                    </a:gs>
                  </a:gsLst>
                  <a:lin ang="5400000" scaled="1"/>
                </a:gradFill>
                <a:latin typeface="+mj-lt"/>
                <a:ea typeface="Segoe UI Black" panose="020B0A02040204020203" pitchFamily="34" charset="0"/>
                <a:cs typeface="Segoe UI Black" panose="020B0A02040204020203" pitchFamily="34" charset="0"/>
              </a:rPr>
              <a:t>Schéma des étapes de l’entretien professionnel</a:t>
            </a:r>
          </a:p>
        </p:txBody>
      </p:sp>
      <p:grpSp>
        <p:nvGrpSpPr>
          <p:cNvPr id="67" name="Group 4">
            <a:extLst>
              <a:ext uri="{FF2B5EF4-FFF2-40B4-BE49-F238E27FC236}">
                <a16:creationId xmlns:a16="http://schemas.microsoft.com/office/drawing/2014/main" id="{F637A46A-96BA-40F9-91C1-41C886AA670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35013" y="4959350"/>
            <a:ext cx="719138" cy="773113"/>
            <a:chOff x="463" y="3124"/>
            <a:chExt cx="453" cy="487"/>
          </a:xfrm>
        </p:grpSpPr>
        <p:sp>
          <p:nvSpPr>
            <p:cNvPr id="69" name="Freeform 5">
              <a:extLst>
                <a:ext uri="{FF2B5EF4-FFF2-40B4-BE49-F238E27FC236}">
                  <a16:creationId xmlns:a16="http://schemas.microsoft.com/office/drawing/2014/main" id="{F96ADB4C-195E-4CF2-AA06-5CCCB50E9763}"/>
                </a:ext>
              </a:extLst>
            </p:cNvPr>
            <p:cNvSpPr>
              <a:spLocks/>
            </p:cNvSpPr>
            <p:nvPr/>
          </p:nvSpPr>
          <p:spPr bwMode="auto">
            <a:xfrm>
              <a:off x="679" y="3309"/>
              <a:ext cx="120" cy="119"/>
            </a:xfrm>
            <a:custGeom>
              <a:avLst/>
              <a:gdLst>
                <a:gd name="T0" fmla="*/ 57 w 57"/>
                <a:gd name="T1" fmla="*/ 0 h 57"/>
                <a:gd name="T2" fmla="*/ 57 w 57"/>
                <a:gd name="T3" fmla="*/ 0 h 57"/>
                <a:gd name="T4" fmla="*/ 20 w 57"/>
                <a:gd name="T5" fmla="*/ 52 h 57"/>
                <a:gd name="T6" fmla="*/ 4 w 57"/>
                <a:gd name="T7" fmla="*/ 53 h 57"/>
                <a:gd name="T8" fmla="*/ 4 w 57"/>
                <a:gd name="T9" fmla="*/ 53 h 57"/>
                <a:gd name="T10" fmla="*/ 5 w 57"/>
                <a:gd name="T11" fmla="*/ 37 h 57"/>
                <a:gd name="T12" fmla="*/ 57 w 57"/>
                <a:gd name="T1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7" h="57">
                  <a:moveTo>
                    <a:pt x="57" y="0"/>
                  </a:moveTo>
                  <a:cubicBezTo>
                    <a:pt x="57" y="0"/>
                    <a:pt x="57" y="0"/>
                    <a:pt x="57" y="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16" y="57"/>
                    <a:pt x="8" y="57"/>
                    <a:pt x="4" y="53"/>
                  </a:cubicBezTo>
                  <a:cubicBezTo>
                    <a:pt x="4" y="53"/>
                    <a:pt x="4" y="53"/>
                    <a:pt x="4" y="53"/>
                  </a:cubicBezTo>
                  <a:cubicBezTo>
                    <a:pt x="0" y="49"/>
                    <a:pt x="0" y="41"/>
                    <a:pt x="5" y="37"/>
                  </a:cubicBezTo>
                  <a:lnTo>
                    <a:pt x="57" y="0"/>
                  </a:lnTo>
                  <a:close/>
                </a:path>
              </a:pathLst>
            </a:custGeom>
            <a:noFill/>
            <a:ln w="25400" cap="rnd">
              <a:solidFill>
                <a:schemeClr val="accent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0" name="Freeform 6">
              <a:extLst>
                <a:ext uri="{FF2B5EF4-FFF2-40B4-BE49-F238E27FC236}">
                  <a16:creationId xmlns:a16="http://schemas.microsoft.com/office/drawing/2014/main" id="{CD3C977C-4A9A-42C9-B8E5-15103C8E16B6}"/>
                </a:ext>
              </a:extLst>
            </p:cNvPr>
            <p:cNvSpPr>
              <a:spLocks/>
            </p:cNvSpPr>
            <p:nvPr/>
          </p:nvSpPr>
          <p:spPr bwMode="auto">
            <a:xfrm>
              <a:off x="647" y="3124"/>
              <a:ext cx="101" cy="51"/>
            </a:xfrm>
            <a:custGeom>
              <a:avLst/>
              <a:gdLst>
                <a:gd name="T0" fmla="*/ 16 w 48"/>
                <a:gd name="T1" fmla="*/ 24 h 24"/>
                <a:gd name="T2" fmla="*/ 24 w 48"/>
                <a:gd name="T3" fmla="*/ 24 h 24"/>
                <a:gd name="T4" fmla="*/ 32 w 48"/>
                <a:gd name="T5" fmla="*/ 24 h 24"/>
                <a:gd name="T6" fmla="*/ 32 w 48"/>
                <a:gd name="T7" fmla="*/ 12 h 24"/>
                <a:gd name="T8" fmla="*/ 42 w 48"/>
                <a:gd name="T9" fmla="*/ 12 h 24"/>
                <a:gd name="T10" fmla="*/ 48 w 48"/>
                <a:gd name="T11" fmla="*/ 6 h 24"/>
                <a:gd name="T12" fmla="*/ 48 w 48"/>
                <a:gd name="T13" fmla="*/ 6 h 24"/>
                <a:gd name="T14" fmla="*/ 42 w 48"/>
                <a:gd name="T15" fmla="*/ 0 h 24"/>
                <a:gd name="T16" fmla="*/ 6 w 48"/>
                <a:gd name="T17" fmla="*/ 0 h 24"/>
                <a:gd name="T18" fmla="*/ 0 w 48"/>
                <a:gd name="T19" fmla="*/ 6 h 24"/>
                <a:gd name="T20" fmla="*/ 0 w 48"/>
                <a:gd name="T21" fmla="*/ 6 h 24"/>
                <a:gd name="T22" fmla="*/ 6 w 48"/>
                <a:gd name="T23" fmla="*/ 12 h 24"/>
                <a:gd name="T24" fmla="*/ 16 w 48"/>
                <a:gd name="T25" fmla="*/ 12 h 24"/>
                <a:gd name="T26" fmla="*/ 16 w 48"/>
                <a:gd name="T2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8" h="24">
                  <a:moveTo>
                    <a:pt x="16" y="24"/>
                  </a:moveTo>
                  <a:cubicBezTo>
                    <a:pt x="19" y="24"/>
                    <a:pt x="21" y="24"/>
                    <a:pt x="24" y="24"/>
                  </a:cubicBezTo>
                  <a:cubicBezTo>
                    <a:pt x="27" y="24"/>
                    <a:pt x="29" y="24"/>
                    <a:pt x="32" y="24"/>
                  </a:cubicBezTo>
                  <a:cubicBezTo>
                    <a:pt x="32" y="12"/>
                    <a:pt x="32" y="12"/>
                    <a:pt x="32" y="12"/>
                  </a:cubicBezTo>
                  <a:cubicBezTo>
                    <a:pt x="42" y="12"/>
                    <a:pt x="42" y="12"/>
                    <a:pt x="42" y="12"/>
                  </a:cubicBezTo>
                  <a:cubicBezTo>
                    <a:pt x="45" y="12"/>
                    <a:pt x="48" y="9"/>
                    <a:pt x="48" y="6"/>
                  </a:cubicBezTo>
                  <a:cubicBezTo>
                    <a:pt x="48" y="6"/>
                    <a:pt x="48" y="6"/>
                    <a:pt x="48" y="6"/>
                  </a:cubicBezTo>
                  <a:cubicBezTo>
                    <a:pt x="48" y="3"/>
                    <a:pt x="45" y="0"/>
                    <a:pt x="42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3" y="0"/>
                    <a:pt x="0" y="3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16" y="12"/>
                    <a:pt x="16" y="12"/>
                    <a:pt x="16" y="12"/>
                  </a:cubicBezTo>
                  <a:lnTo>
                    <a:pt x="16" y="24"/>
                  </a:lnTo>
                  <a:close/>
                </a:path>
              </a:pathLst>
            </a:custGeom>
            <a:noFill/>
            <a:ln w="25400" cap="rnd">
              <a:solidFill>
                <a:schemeClr val="accent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1" name="Line 7">
              <a:extLst>
                <a:ext uri="{FF2B5EF4-FFF2-40B4-BE49-F238E27FC236}">
                  <a16:creationId xmlns:a16="http://schemas.microsoft.com/office/drawing/2014/main" id="{B7BAD02A-5FB1-4CB8-9D74-69BC592D4E9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1" y="3208"/>
              <a:ext cx="30" cy="30"/>
            </a:xfrm>
            <a:prstGeom prst="line">
              <a:avLst/>
            </a:prstGeom>
            <a:noFill/>
            <a:ln w="25400" cap="rnd">
              <a:solidFill>
                <a:schemeClr val="accent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2" name="Freeform 8">
              <a:extLst>
                <a:ext uri="{FF2B5EF4-FFF2-40B4-BE49-F238E27FC236}">
                  <a16:creationId xmlns:a16="http://schemas.microsoft.com/office/drawing/2014/main" id="{744CF02D-F806-41F0-B8C2-F731F9E3518A}"/>
                </a:ext>
              </a:extLst>
            </p:cNvPr>
            <p:cNvSpPr>
              <a:spLocks/>
            </p:cNvSpPr>
            <p:nvPr/>
          </p:nvSpPr>
          <p:spPr bwMode="auto">
            <a:xfrm>
              <a:off x="868" y="3173"/>
              <a:ext cx="48" cy="48"/>
            </a:xfrm>
            <a:custGeom>
              <a:avLst/>
              <a:gdLst>
                <a:gd name="T0" fmla="*/ 48 w 48"/>
                <a:gd name="T1" fmla="*/ 25 h 48"/>
                <a:gd name="T2" fmla="*/ 25 w 48"/>
                <a:gd name="T3" fmla="*/ 48 h 48"/>
                <a:gd name="T4" fmla="*/ 0 w 48"/>
                <a:gd name="T5" fmla="*/ 25 h 48"/>
                <a:gd name="T6" fmla="*/ 25 w 48"/>
                <a:gd name="T7" fmla="*/ 0 h 48"/>
                <a:gd name="T8" fmla="*/ 48 w 48"/>
                <a:gd name="T9" fmla="*/ 25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48">
                  <a:moveTo>
                    <a:pt x="48" y="25"/>
                  </a:moveTo>
                  <a:lnTo>
                    <a:pt x="25" y="48"/>
                  </a:lnTo>
                  <a:lnTo>
                    <a:pt x="0" y="25"/>
                  </a:lnTo>
                  <a:lnTo>
                    <a:pt x="25" y="0"/>
                  </a:lnTo>
                  <a:lnTo>
                    <a:pt x="48" y="25"/>
                  </a:lnTo>
                  <a:close/>
                </a:path>
              </a:pathLst>
            </a:custGeom>
            <a:noFill/>
            <a:ln w="25400" cap="rnd">
              <a:solidFill>
                <a:schemeClr val="accent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3" name="Line 9">
              <a:extLst>
                <a:ext uri="{FF2B5EF4-FFF2-40B4-BE49-F238E27FC236}">
                  <a16:creationId xmlns:a16="http://schemas.microsoft.com/office/drawing/2014/main" id="{33F42833-13C1-443C-A14B-C15D2E75BC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98" y="3175"/>
              <a:ext cx="0" cy="25"/>
            </a:xfrm>
            <a:prstGeom prst="line">
              <a:avLst/>
            </a:prstGeom>
            <a:noFill/>
            <a:ln w="25400" cap="rnd">
              <a:solidFill>
                <a:schemeClr val="accent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4" name="Line 10">
              <a:extLst>
                <a:ext uri="{FF2B5EF4-FFF2-40B4-BE49-F238E27FC236}">
                  <a16:creationId xmlns:a16="http://schemas.microsoft.com/office/drawing/2014/main" id="{D568A017-CB46-43C9-BE12-506D3A0A2A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98" y="3585"/>
              <a:ext cx="0" cy="26"/>
            </a:xfrm>
            <a:prstGeom prst="line">
              <a:avLst/>
            </a:prstGeom>
            <a:noFill/>
            <a:ln w="25400" cap="rnd">
              <a:solidFill>
                <a:schemeClr val="accent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5" name="Line 11">
              <a:extLst>
                <a:ext uri="{FF2B5EF4-FFF2-40B4-BE49-F238E27FC236}">
                  <a16:creationId xmlns:a16="http://schemas.microsoft.com/office/drawing/2014/main" id="{22A618D8-545F-4A22-8225-5BBEFD022E2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89" y="3393"/>
              <a:ext cx="25" cy="0"/>
            </a:xfrm>
            <a:prstGeom prst="line">
              <a:avLst/>
            </a:prstGeom>
            <a:noFill/>
            <a:ln w="25400" cap="rnd">
              <a:solidFill>
                <a:schemeClr val="accent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6" name="Line 12">
              <a:extLst>
                <a:ext uri="{FF2B5EF4-FFF2-40B4-BE49-F238E27FC236}">
                  <a16:creationId xmlns:a16="http://schemas.microsoft.com/office/drawing/2014/main" id="{46635366-9A56-4BFE-8543-F1380C92E12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92" y="3204"/>
              <a:ext cx="13" cy="21"/>
            </a:xfrm>
            <a:prstGeom prst="line">
              <a:avLst/>
            </a:prstGeom>
            <a:noFill/>
            <a:ln w="25400" cap="rnd">
              <a:solidFill>
                <a:schemeClr val="accent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7" name="Line 13">
              <a:extLst>
                <a:ext uri="{FF2B5EF4-FFF2-40B4-BE49-F238E27FC236}">
                  <a16:creationId xmlns:a16="http://schemas.microsoft.com/office/drawing/2014/main" id="{12E3E632-1209-4BA9-8FE2-D1A470FE1B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864" y="3489"/>
              <a:ext cx="21" cy="13"/>
            </a:xfrm>
            <a:prstGeom prst="line">
              <a:avLst/>
            </a:prstGeom>
            <a:noFill/>
            <a:ln w="25400" cap="rnd">
              <a:solidFill>
                <a:schemeClr val="accent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8" name="Line 14">
              <a:extLst>
                <a:ext uri="{FF2B5EF4-FFF2-40B4-BE49-F238E27FC236}">
                  <a16:creationId xmlns:a16="http://schemas.microsoft.com/office/drawing/2014/main" id="{CF77BEE7-4958-4107-B673-A3479EDE7C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92" y="3560"/>
              <a:ext cx="13" cy="21"/>
            </a:xfrm>
            <a:prstGeom prst="line">
              <a:avLst/>
            </a:prstGeom>
            <a:noFill/>
            <a:ln w="25400" cap="rnd">
              <a:solidFill>
                <a:schemeClr val="accent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9" name="Line 15">
              <a:extLst>
                <a:ext uri="{FF2B5EF4-FFF2-40B4-BE49-F238E27FC236}">
                  <a16:creationId xmlns:a16="http://schemas.microsoft.com/office/drawing/2014/main" id="{1B71495C-DD68-4CAD-A889-B0FD7DA97D3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64" y="3284"/>
              <a:ext cx="21" cy="12"/>
            </a:xfrm>
            <a:prstGeom prst="line">
              <a:avLst/>
            </a:prstGeom>
            <a:noFill/>
            <a:ln w="25400" cap="rnd">
              <a:solidFill>
                <a:schemeClr val="accent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0" name="Freeform 16">
              <a:extLst>
                <a:ext uri="{FF2B5EF4-FFF2-40B4-BE49-F238E27FC236}">
                  <a16:creationId xmlns:a16="http://schemas.microsoft.com/office/drawing/2014/main" id="{8E0215DC-EBD0-4D20-8592-CCF6E7090D32}"/>
                </a:ext>
              </a:extLst>
            </p:cNvPr>
            <p:cNvSpPr>
              <a:spLocks/>
            </p:cNvSpPr>
            <p:nvPr/>
          </p:nvSpPr>
          <p:spPr bwMode="auto">
            <a:xfrm>
              <a:off x="647" y="3175"/>
              <a:ext cx="267" cy="436"/>
            </a:xfrm>
            <a:custGeom>
              <a:avLst/>
              <a:gdLst>
                <a:gd name="T0" fmla="*/ 0 w 127"/>
                <a:gd name="T1" fmla="*/ 205 h 208"/>
                <a:gd name="T2" fmla="*/ 23 w 127"/>
                <a:gd name="T3" fmla="*/ 208 h 208"/>
                <a:gd name="T4" fmla="*/ 127 w 127"/>
                <a:gd name="T5" fmla="*/ 104 h 208"/>
                <a:gd name="T6" fmla="*/ 23 w 127"/>
                <a:gd name="T7" fmla="*/ 0 h 208"/>
                <a:gd name="T8" fmla="*/ 0 w 127"/>
                <a:gd name="T9" fmla="*/ 3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208">
                  <a:moveTo>
                    <a:pt x="0" y="205"/>
                  </a:moveTo>
                  <a:cubicBezTo>
                    <a:pt x="8" y="207"/>
                    <a:pt x="15" y="208"/>
                    <a:pt x="23" y="208"/>
                  </a:cubicBezTo>
                  <a:cubicBezTo>
                    <a:pt x="81" y="208"/>
                    <a:pt x="127" y="161"/>
                    <a:pt x="127" y="104"/>
                  </a:cubicBezTo>
                  <a:cubicBezTo>
                    <a:pt x="127" y="47"/>
                    <a:pt x="81" y="0"/>
                    <a:pt x="23" y="0"/>
                  </a:cubicBezTo>
                  <a:cubicBezTo>
                    <a:pt x="15" y="0"/>
                    <a:pt x="8" y="1"/>
                    <a:pt x="0" y="3"/>
                  </a:cubicBezTo>
                </a:path>
              </a:pathLst>
            </a:custGeom>
            <a:noFill/>
            <a:ln w="25400" cap="rnd">
              <a:solidFill>
                <a:schemeClr val="accent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1" name="Line 17">
              <a:extLst>
                <a:ext uri="{FF2B5EF4-FFF2-40B4-BE49-F238E27FC236}">
                  <a16:creationId xmlns:a16="http://schemas.microsoft.com/office/drawing/2014/main" id="{3BED9F23-263F-4FAF-9CC1-D3FD180F7C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0" y="3242"/>
              <a:ext cx="42" cy="0"/>
            </a:xfrm>
            <a:prstGeom prst="line">
              <a:avLst/>
            </a:prstGeom>
            <a:noFill/>
            <a:ln w="25400" cap="rnd">
              <a:solidFill>
                <a:schemeClr val="accent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2" name="Line 18">
              <a:extLst>
                <a:ext uri="{FF2B5EF4-FFF2-40B4-BE49-F238E27FC236}">
                  <a16:creationId xmlns:a16="http://schemas.microsoft.com/office/drawing/2014/main" id="{A3A1CA81-3D36-44B5-A577-EC4993F15B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8" y="3300"/>
              <a:ext cx="84" cy="0"/>
            </a:xfrm>
            <a:prstGeom prst="line">
              <a:avLst/>
            </a:prstGeom>
            <a:noFill/>
            <a:ln w="25400" cap="rnd">
              <a:solidFill>
                <a:schemeClr val="accent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3" name="Line 19">
              <a:extLst>
                <a:ext uri="{FF2B5EF4-FFF2-40B4-BE49-F238E27FC236}">
                  <a16:creationId xmlns:a16="http://schemas.microsoft.com/office/drawing/2014/main" id="{9A3EABDC-D21B-4552-8EC4-09BACA9ADE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6" y="3359"/>
              <a:ext cx="126" cy="0"/>
            </a:xfrm>
            <a:prstGeom prst="line">
              <a:avLst/>
            </a:prstGeom>
            <a:noFill/>
            <a:ln w="25400" cap="rnd">
              <a:solidFill>
                <a:schemeClr val="accent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4" name="Line 20">
              <a:extLst>
                <a:ext uri="{FF2B5EF4-FFF2-40B4-BE49-F238E27FC236}">
                  <a16:creationId xmlns:a16="http://schemas.microsoft.com/office/drawing/2014/main" id="{80393F1F-D54A-4C4A-BC63-5AEAC15027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3" y="3418"/>
              <a:ext cx="159" cy="0"/>
            </a:xfrm>
            <a:prstGeom prst="line">
              <a:avLst/>
            </a:prstGeom>
            <a:noFill/>
            <a:ln w="25400" cap="rnd">
              <a:solidFill>
                <a:schemeClr val="accent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5" name="Line 21">
              <a:extLst>
                <a:ext uri="{FF2B5EF4-FFF2-40B4-BE49-F238E27FC236}">
                  <a16:creationId xmlns:a16="http://schemas.microsoft.com/office/drawing/2014/main" id="{77B76E52-6A88-47EB-B23C-AC25F1B9EA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3" y="3477"/>
              <a:ext cx="109" cy="0"/>
            </a:xfrm>
            <a:prstGeom prst="line">
              <a:avLst/>
            </a:prstGeom>
            <a:noFill/>
            <a:ln w="25400" cap="rnd">
              <a:solidFill>
                <a:schemeClr val="accent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6" name="Line 22">
              <a:extLst>
                <a:ext uri="{FF2B5EF4-FFF2-40B4-BE49-F238E27FC236}">
                  <a16:creationId xmlns:a16="http://schemas.microsoft.com/office/drawing/2014/main" id="{701AFC53-55CE-4141-85F3-093C658E2C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3" y="3535"/>
              <a:ext cx="59" cy="0"/>
            </a:xfrm>
            <a:prstGeom prst="line">
              <a:avLst/>
            </a:prstGeom>
            <a:noFill/>
            <a:ln w="25400" cap="rnd">
              <a:solidFill>
                <a:schemeClr val="accent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4193543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200"/>
                                  </p:stCondLst>
                                  <p:iterate type="lt">
                                    <p:tmPct val="2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mph" presetSubtype="0" decel="100000" fill="hold" grpId="1" nodeType="withEffect">
                                  <p:stCondLst>
                                    <p:cond delay="200"/>
                                  </p:stCondLst>
                                  <p:iterate type="lt">
                                    <p:tmPct val="2000"/>
                                  </p:iterate>
                                  <p:childTnLst>
                                    <p:animRot by="21600000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2" presetClass="path" presetSubtype="0" decel="100000" fill="hold" grpId="1" nodeType="withEffect">
                                  <p:stCondLst>
                                    <p:cond delay="900"/>
                                  </p:stCondLst>
                                  <p:childTnLst>
                                    <p:animMotion origin="layout" path="M -4.58333E-6 -4.07407E-6 L -4.58333E-6 0.01713 " pathEditMode="relative" rAng="0" ptsTypes="AA">
                                      <p:cBhvr>
                                        <p:cTn id="23" dur="700" spd="-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56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2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2" presetClass="path" presetSubtype="0" decel="100000" fill="hold" nodeType="withEffect">
                                  <p:stCondLst>
                                    <p:cond delay="900"/>
                                  </p:stCondLst>
                                  <p:childTnLst>
                                    <p:animMotion origin="layout" path="M -4.16667E-7 -1.48148E-6 L -4.16667E-7 0.01713 " pathEditMode="relative" rAng="0" ptsTypes="AA">
                                      <p:cBhvr>
                                        <p:cTn id="31" dur="700" spd="-100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56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2" presetClass="path" presetSubtype="0" decel="100000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4.58333E-6 -4.07407E-6 L -4.58333E-6 0.01713 " pathEditMode="relative" rAng="0" ptsTypes="AA">
                                      <p:cBhvr>
                                        <p:cTn id="39" dur="700" spd="-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56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2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7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2" presetClass="path" presetSubtype="0" decel="100000" fill="hold" nodeType="withEffect">
                                  <p:stCondLst>
                                    <p:cond delay="1600"/>
                                  </p:stCondLst>
                                  <p:childTnLst>
                                    <p:animMotion origin="layout" path="M -4.58333E-6 -4.07407E-6 L -4.58333E-6 0.01713 " pathEditMode="relative" rAng="0" ptsTypes="AA">
                                      <p:cBhvr>
                                        <p:cTn id="47" dur="700" spd="-100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56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22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22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7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2" presetClass="path" presetSubtype="0" decel="100000" fill="hold" grpId="1" nodeType="withEffect">
                                  <p:stCondLst>
                                    <p:cond delay="2200"/>
                                  </p:stCondLst>
                                  <p:childTnLst>
                                    <p:animMotion origin="layout" path="M -4.58333E-6 -4.07407E-6 L -4.58333E-6 0.01713 " pathEditMode="relative" rAng="0" ptsTypes="AA">
                                      <p:cBhvr>
                                        <p:cTn id="55" dur="700" spd="-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56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22" presetClass="entr" presetSubtype="1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2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7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2" presetClass="path" presetSubtype="0" decel="100000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animMotion origin="layout" path="M -4.58333E-6 -4.07407E-6 L -4.58333E-6 0.01713 " pathEditMode="relative" rAng="0" ptsTypes="AA">
                                      <p:cBhvr>
                                        <p:cTn id="63" dur="700" spd="-100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56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29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29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7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42" presetClass="path" presetSubtype="0" decel="100000" fill="hold" grpId="1" nodeType="withEffect">
                                  <p:stCondLst>
                                    <p:cond delay="2900"/>
                                  </p:stCondLst>
                                  <p:childTnLst>
                                    <p:animMotion origin="layout" path="M -4.58333E-6 -4.07407E-6 L -4.58333E-6 0.01713 " pathEditMode="relative" rAng="0" ptsTypes="AA">
                                      <p:cBhvr>
                                        <p:cTn id="71" dur="700" spd="-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56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22" presetClass="entr" presetSubtype="1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2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7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42" presetClass="path" presetSubtype="0" decel="10000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animMotion origin="layout" path="M -4.58333E-6 -4.07407E-6 L -4.58333E-6 0.01713 " pathEditMode="relative" rAng="0" ptsTypes="AA">
                                      <p:cBhvr>
                                        <p:cTn id="79" dur="700" spd="-100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56"/>
                                    </p:animMotion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31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7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42" presetClass="path" presetSubtype="0" decel="100000" fill="hold" nodeType="withEffect">
                                  <p:stCondLst>
                                    <p:cond delay="3100"/>
                                  </p:stCondLst>
                                  <p:childTnLst>
                                    <p:animMotion origin="layout" path="M -4.58333E-6 -4.07407E-6 L -4.58333E-6 0.01713 " pathEditMode="relative" rAng="0" ptsTypes="AA">
                                      <p:cBhvr>
                                        <p:cTn id="84" dur="700" spd="-100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56"/>
                                    </p:animMotion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32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7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42" presetClass="path" presetSubtype="0" decel="100000" fill="hold" nodeType="withEffect">
                                  <p:stCondLst>
                                    <p:cond delay="3200"/>
                                  </p:stCondLst>
                                  <p:childTnLst>
                                    <p:animMotion origin="layout" path="M -4.58333E-6 -4.07407E-6 L -4.58333E-6 0.01713 " pathEditMode="relative" rAng="0" ptsTypes="AA">
                                      <p:cBhvr>
                                        <p:cTn id="89" dur="700" spd="-100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56"/>
                                    </p:animMotion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38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38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7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42" presetClass="path" presetSubtype="0" decel="100000" fill="hold" grpId="1" nodeType="withEffect">
                                  <p:stCondLst>
                                    <p:cond delay="3800"/>
                                  </p:stCondLst>
                                  <p:childTnLst>
                                    <p:animMotion origin="layout" path="M -4.58333E-6 -4.07407E-6 L -4.58333E-6 0.01713 " pathEditMode="relative" rAng="0" ptsTypes="AA">
                                      <p:cBhvr>
                                        <p:cTn id="97" dur="700" spd="-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56"/>
                                    </p:animMotion>
                                  </p:childTnLst>
                                </p:cTn>
                              </p:par>
                              <p:par>
                                <p:cTn id="98" presetID="22" presetClass="entr" presetSubtype="1" fill="hold" nodeType="withEffect">
                                  <p:stCondLst>
                                    <p:cond delay="390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2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nodeType="withEffect">
                                  <p:stCondLst>
                                    <p:cond delay="39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7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42" presetClass="path" presetSubtype="0" decel="100000" fill="hold" nodeType="withEffect">
                                  <p:stCondLst>
                                    <p:cond delay="3900"/>
                                  </p:stCondLst>
                                  <p:childTnLst>
                                    <p:animMotion origin="layout" path="M -4.58333E-6 -4.07407E-6 L -4.58333E-6 0.01713 " pathEditMode="relative" rAng="0" ptsTypes="AA">
                                      <p:cBhvr>
                                        <p:cTn id="105" dur="700" spd="-100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56"/>
                                    </p:animMotion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7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42" presetClass="path" presetSubtype="0" decel="100000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animMotion origin="layout" path="M -4.58333E-6 -4.07407E-6 L -4.58333E-6 0.01713 " pathEditMode="relative" rAng="0" ptsTypes="AA">
                                      <p:cBhvr>
                                        <p:cTn id="110" dur="700" spd="-100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56"/>
                                    </p:animMotion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7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42" presetClass="path" presetSubtype="0" decel="100000" fill="hold" grpId="1" nodeType="withEffect">
                                  <p:stCondLst>
                                    <p:cond delay="4500"/>
                                  </p:stCondLst>
                                  <p:childTnLst>
                                    <p:animMotion origin="layout" path="M -4.58333E-6 -4.07407E-6 L -4.58333E-6 0.01713 " pathEditMode="relative" rAng="0" ptsTypes="AA">
                                      <p:cBhvr>
                                        <p:cTn id="118" dur="700" spd="-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56"/>
                                    </p:animMotion>
                                  </p:childTnLst>
                                </p:cTn>
                              </p:par>
                              <p:par>
                                <p:cTn id="119" presetID="22" presetClass="entr" presetSubtype="1" fill="hold" nodeType="withEffect">
                                  <p:stCondLst>
                                    <p:cond delay="460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1" dur="25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49" presetClass="entr" presetSubtype="0" decel="100000" fill="hold" grpId="0" nodeType="withEffect">
                                  <p:stCondLst>
                                    <p:cond delay="200"/>
                                  </p:stCondLst>
                                  <p:iterate type="lt">
                                    <p:tmPct val="2000"/>
                                  </p:iterate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8" presetClass="emph" presetSubtype="0" decel="100000" fill="hold" grpId="1" nodeType="withEffect">
                                  <p:stCondLst>
                                    <p:cond delay="200"/>
                                  </p:stCondLst>
                                  <p:iterate type="lt">
                                    <p:tmPct val="2000"/>
                                  </p:iterate>
                                  <p:childTnLst>
                                    <p:animRot by="21600000">
                                      <p:cBhvr>
                                        <p:cTn id="12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0" presetID="49" presetClass="entr" presetSubtype="0" decel="100000" fill="hold" nodeType="withEffect">
                                  <p:stCondLst>
                                    <p:cond delay="200"/>
                                  </p:stCondLst>
                                  <p:iterate type="lt">
                                    <p:tmPct val="2000"/>
                                  </p:iterate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8" presetClass="emph" presetSubtype="0" decel="100000" fill="hold" nodeType="withEffect">
                                  <p:stCondLst>
                                    <p:cond delay="200"/>
                                  </p:stCondLst>
                                  <p:iterate type="lt">
                                    <p:tmPct val="2000"/>
                                  </p:iterate>
                                  <p:childTnLst>
                                    <p:animRot by="21600000">
                                      <p:cBhvr>
                                        <p:cTn id="137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nodeType="withEffect">
                                  <p:stCondLst>
                                    <p:cond delay="460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7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42" presetClass="path" presetSubtype="0" decel="100000" fill="hold" nodeType="withEffect">
                                  <p:stCondLst>
                                    <p:cond delay="4600"/>
                                  </p:stCondLst>
                                  <p:childTnLst>
                                    <p:animMotion origin="layout" path="M 4.79167E-6 2.96296E-6 L 4.79167E-6 0.01713 " pathEditMode="relative" rAng="0" ptsTypes="AA">
                                      <p:cBhvr>
                                        <p:cTn id="142" dur="700" spd="-100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/>
      <p:bldP spid="13" grpId="1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  <p:bldP spid="18" grpId="0"/>
      <p:bldP spid="18" grpId="1"/>
      <p:bldP spid="65" grpId="0"/>
      <p:bldP spid="65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9E7D1F6-532D-4B94-96C1-1D5DCC072A8F}"/>
              </a:ext>
            </a:extLst>
          </p:cNvPr>
          <p:cNvSpPr txBox="1"/>
          <p:nvPr/>
        </p:nvSpPr>
        <p:spPr>
          <a:xfrm>
            <a:off x="623392" y="259842"/>
            <a:ext cx="5328592" cy="461665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fr-FR" sz="2400" dirty="0">
                <a:gradFill>
                  <a:gsLst>
                    <a:gs pos="0">
                      <a:schemeClr val="accent1"/>
                    </a:gs>
                    <a:gs pos="100000">
                      <a:schemeClr val="accent1">
                        <a:lumMod val="75000"/>
                      </a:schemeClr>
                    </a:gs>
                  </a:gsLst>
                  <a:lin ang="5400000" scaled="1"/>
                </a:gra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LE CALENDRIER (SUITE)</a:t>
            </a:r>
            <a:endParaRPr lang="fr-FR" sz="2400" dirty="0">
              <a:solidFill>
                <a:schemeClr val="tx1">
                  <a:lumMod val="75000"/>
                  <a:lumOff val="25000"/>
                </a:schemeClr>
              </a:solidFill>
              <a:latin typeface="Segoe UI Black" panose="020B0A02040204020203" pitchFamily="34" charset="0"/>
              <a:ea typeface="Segoe UI Black" panose="020B0A02040204020203" pitchFamily="34" charset="0"/>
              <a:cs typeface="Segoe UI Black" panose="020B0A02040204020203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5C6F30A-6796-42E0-A859-BE68C506555B}"/>
              </a:ext>
            </a:extLst>
          </p:cNvPr>
          <p:cNvSpPr/>
          <p:nvPr/>
        </p:nvSpPr>
        <p:spPr>
          <a:xfrm>
            <a:off x="0" y="0"/>
            <a:ext cx="119336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2BBC6F8-A18E-4B18-B60F-4D01CE7D83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20536" y="372072"/>
            <a:ext cx="828092" cy="483427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2D5201B-DFFD-4BFA-922A-2B1266076612}"/>
              </a:ext>
            </a:extLst>
          </p:cNvPr>
          <p:cNvCxnSpPr/>
          <p:nvPr/>
        </p:nvCxnSpPr>
        <p:spPr>
          <a:xfrm>
            <a:off x="119336" y="2204864"/>
            <a:ext cx="12072664" cy="0"/>
          </a:xfrm>
          <a:prstGeom prst="line">
            <a:avLst/>
          </a:prstGeom>
          <a:ln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>
            <a:extLst>
              <a:ext uri="{FF2B5EF4-FFF2-40B4-BE49-F238E27FC236}">
                <a16:creationId xmlns:a16="http://schemas.microsoft.com/office/drawing/2014/main" id="{8792E97B-A963-45A8-880F-02F9FEB04597}"/>
              </a:ext>
            </a:extLst>
          </p:cNvPr>
          <p:cNvSpPr/>
          <p:nvPr/>
        </p:nvSpPr>
        <p:spPr>
          <a:xfrm>
            <a:off x="695400" y="2132856"/>
            <a:ext cx="144016" cy="144016"/>
          </a:xfrm>
          <a:prstGeom prst="ellipse">
            <a:avLst/>
          </a:prstGeom>
          <a:solidFill>
            <a:schemeClr val="accent1"/>
          </a:solidFill>
          <a:ln w="63500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C72497D-0470-4C1F-831F-F7EE86BAD7D2}"/>
              </a:ext>
            </a:extLst>
          </p:cNvPr>
          <p:cNvSpPr/>
          <p:nvPr/>
        </p:nvSpPr>
        <p:spPr>
          <a:xfrm>
            <a:off x="3039638" y="2132856"/>
            <a:ext cx="144016" cy="144016"/>
          </a:xfrm>
          <a:prstGeom prst="ellipse">
            <a:avLst/>
          </a:prstGeom>
          <a:solidFill>
            <a:schemeClr val="accent1"/>
          </a:solidFill>
          <a:ln w="63500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BE0137AC-67A9-4E14-84DC-551C41E3F2D7}"/>
              </a:ext>
            </a:extLst>
          </p:cNvPr>
          <p:cNvSpPr/>
          <p:nvPr/>
        </p:nvSpPr>
        <p:spPr>
          <a:xfrm>
            <a:off x="5383876" y="2132856"/>
            <a:ext cx="144016" cy="144016"/>
          </a:xfrm>
          <a:prstGeom prst="ellipse">
            <a:avLst/>
          </a:prstGeom>
          <a:solidFill>
            <a:schemeClr val="accent1"/>
          </a:solidFill>
          <a:ln w="63500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FEF018A0-F584-48AB-90D0-D897F17BBA54}"/>
              </a:ext>
            </a:extLst>
          </p:cNvPr>
          <p:cNvSpPr/>
          <p:nvPr/>
        </p:nvSpPr>
        <p:spPr>
          <a:xfrm>
            <a:off x="7728114" y="2132856"/>
            <a:ext cx="144016" cy="144016"/>
          </a:xfrm>
          <a:prstGeom prst="ellipse">
            <a:avLst/>
          </a:prstGeom>
          <a:solidFill>
            <a:schemeClr val="accent1"/>
          </a:solidFill>
          <a:ln w="63500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4A14143D-C359-4F3D-87CE-D9431B2DC11F}"/>
              </a:ext>
            </a:extLst>
          </p:cNvPr>
          <p:cNvSpPr/>
          <p:nvPr/>
        </p:nvSpPr>
        <p:spPr>
          <a:xfrm>
            <a:off x="10072353" y="2132856"/>
            <a:ext cx="144016" cy="144016"/>
          </a:xfrm>
          <a:prstGeom prst="ellipse">
            <a:avLst/>
          </a:prstGeom>
          <a:solidFill>
            <a:schemeClr val="accent1"/>
          </a:solidFill>
          <a:ln w="63500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A4907FB-C00F-4A2D-8EE2-6BEE84B3DBE5}"/>
              </a:ext>
            </a:extLst>
          </p:cNvPr>
          <p:cNvSpPr txBox="1"/>
          <p:nvPr/>
        </p:nvSpPr>
        <p:spPr>
          <a:xfrm>
            <a:off x="767408" y="1287980"/>
            <a:ext cx="1584176" cy="326884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Segoe UI Semibold" panose="020B0702040204020203" pitchFamily="34" charset="0"/>
              </a:rPr>
              <a:t>1H ET +</a:t>
            </a:r>
            <a:endParaRPr lang="fr-FR" sz="14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Segoe UI Semibold" panose="020B0702040204020203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DF90100-40A7-4290-96B0-030CD4D8AEAA}"/>
              </a:ext>
            </a:extLst>
          </p:cNvPr>
          <p:cNvSpPr txBox="1"/>
          <p:nvPr/>
        </p:nvSpPr>
        <p:spPr>
          <a:xfrm>
            <a:off x="3107667" y="1287980"/>
            <a:ext cx="1584176" cy="609398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Segoe UI Semibold" panose="020B0702040204020203" pitchFamily="34" charset="0"/>
              </a:rPr>
              <a:t>15 JOURS MAXIMUM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3EAA563-213A-4F57-896F-3546F549CF88}"/>
              </a:ext>
            </a:extLst>
          </p:cNvPr>
          <p:cNvSpPr txBox="1"/>
          <p:nvPr/>
        </p:nvSpPr>
        <p:spPr>
          <a:xfrm>
            <a:off x="5455884" y="1287980"/>
            <a:ext cx="1252940" cy="585417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Segoe UI Semibold" panose="020B0702040204020203" pitchFamily="34" charset="0"/>
              </a:rPr>
              <a:t>15 JOURS MAXIMUM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722CC75-470F-4A08-82CA-F96CFEAA070B}"/>
              </a:ext>
            </a:extLst>
          </p:cNvPr>
          <p:cNvSpPr txBox="1"/>
          <p:nvPr/>
        </p:nvSpPr>
        <p:spPr>
          <a:xfrm>
            <a:off x="7798002" y="1287980"/>
            <a:ext cx="1339350" cy="609398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Segoe UI Semibold" panose="020B0702040204020203" pitchFamily="34" charset="0"/>
              </a:rPr>
              <a:t>15 JOURS MAXIMUM</a:t>
            </a:r>
            <a:endParaRPr lang="fr-FR" sz="14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Segoe UI Semibold" panose="020B0702040204020203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9CD8C12-9BA8-43D6-9F79-FBB42104A09B}"/>
              </a:ext>
            </a:extLst>
          </p:cNvPr>
          <p:cNvSpPr txBox="1"/>
          <p:nvPr/>
        </p:nvSpPr>
        <p:spPr>
          <a:xfrm>
            <a:off x="10149210" y="1287980"/>
            <a:ext cx="1339350" cy="585417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Segoe UI Semibold" panose="020B0702040204020203" pitchFamily="34" charset="0"/>
              </a:rPr>
              <a:t>1 MOIS</a:t>
            </a:r>
          </a:p>
          <a:p>
            <a:pPr>
              <a:lnSpc>
                <a:spcPct val="120000"/>
              </a:lnSpc>
            </a:pPr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Segoe UI Semibold" panose="020B0702040204020203" pitchFamily="34" charset="0"/>
              </a:rPr>
              <a:t>MAXIMUM</a:t>
            </a:r>
            <a:endParaRPr lang="fr-FR" sz="14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  <a:cs typeface="Segoe UI Semibold" panose="020B0702040204020203" pitchFamily="34" charset="0"/>
            </a:endParaRPr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2184668C-31C4-4062-A82C-54C8F2FA8416}"/>
              </a:ext>
            </a:extLst>
          </p:cNvPr>
          <p:cNvGrpSpPr/>
          <p:nvPr/>
        </p:nvGrpSpPr>
        <p:grpSpPr>
          <a:xfrm>
            <a:off x="623392" y="2794874"/>
            <a:ext cx="1656184" cy="645716"/>
            <a:chOff x="623392" y="2794874"/>
            <a:chExt cx="1656184" cy="645716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C580BAD0-300B-40CC-A3A5-186024CE6D80}"/>
                </a:ext>
              </a:extLst>
            </p:cNvPr>
            <p:cNvSpPr/>
            <p:nvPr/>
          </p:nvSpPr>
          <p:spPr>
            <a:xfrm>
              <a:off x="623392" y="2794874"/>
              <a:ext cx="1656184" cy="645716"/>
            </a:xfrm>
            <a:prstGeom prst="rect">
              <a:avLst/>
            </a:prstGeom>
            <a:solidFill>
              <a:schemeClr val="bg2"/>
            </a:solidFill>
            <a:ln w="6350">
              <a:solidFill>
                <a:schemeClr val="accent1"/>
              </a:solidFill>
            </a:ln>
            <a:effectLst>
              <a:outerShdw blurRad="342900" dist="38100" dir="5400000" algn="t" rotWithShape="0">
                <a:prstClr val="black">
                  <a:alpha val="12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6D2795A8-DDC3-4B53-8365-B351DD7B55B8}"/>
                </a:ext>
              </a:extLst>
            </p:cNvPr>
            <p:cNvSpPr txBox="1"/>
            <p:nvPr/>
          </p:nvSpPr>
          <p:spPr>
            <a:xfrm>
              <a:off x="767408" y="2825024"/>
              <a:ext cx="1512168" cy="585417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fr-F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cs typeface="Segoe UI Semibold" panose="020B0702040204020203" pitchFamily="34" charset="0"/>
                </a:rPr>
                <a:t>Entretien professionnel</a:t>
              </a:r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545CE510-40C9-4538-9742-A771E9FE5AA5}"/>
              </a:ext>
            </a:extLst>
          </p:cNvPr>
          <p:cNvGrpSpPr/>
          <p:nvPr/>
        </p:nvGrpSpPr>
        <p:grpSpPr>
          <a:xfrm>
            <a:off x="3035660" y="2794870"/>
            <a:ext cx="1656184" cy="645723"/>
            <a:chOff x="2625214" y="2794870"/>
            <a:chExt cx="1656184" cy="645723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3A5F6109-2E5D-4C74-80AA-1F0A02E9EC45}"/>
                </a:ext>
              </a:extLst>
            </p:cNvPr>
            <p:cNvSpPr/>
            <p:nvPr/>
          </p:nvSpPr>
          <p:spPr>
            <a:xfrm>
              <a:off x="2625214" y="2794870"/>
              <a:ext cx="1656184" cy="645723"/>
            </a:xfrm>
            <a:prstGeom prst="rect">
              <a:avLst/>
            </a:prstGeom>
            <a:solidFill>
              <a:schemeClr val="bg2"/>
            </a:solidFill>
            <a:ln w="6350">
              <a:solidFill>
                <a:schemeClr val="accent1"/>
              </a:solidFill>
            </a:ln>
            <a:effectLst>
              <a:outerShdw blurRad="342900" dist="38100" dir="5400000" algn="t" rotWithShape="0">
                <a:prstClr val="black">
                  <a:alpha val="12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E2F9FBB0-4B28-40C4-B6A3-296988C51A45}"/>
                </a:ext>
              </a:extLst>
            </p:cNvPr>
            <p:cNvSpPr txBox="1"/>
            <p:nvPr/>
          </p:nvSpPr>
          <p:spPr>
            <a:xfrm>
              <a:off x="2769230" y="2825024"/>
              <a:ext cx="1512168" cy="585417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fr-F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cs typeface="Segoe UI Semibold" panose="020B0702040204020203" pitchFamily="34" charset="0"/>
                </a:rPr>
                <a:t>Notification à l’agent</a:t>
              </a:r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4B9F472F-022E-42D6-8402-14EC8D7DBB5E}"/>
              </a:ext>
            </a:extLst>
          </p:cNvPr>
          <p:cNvGrpSpPr/>
          <p:nvPr/>
        </p:nvGrpSpPr>
        <p:grpSpPr>
          <a:xfrm>
            <a:off x="5385487" y="2794864"/>
            <a:ext cx="1656184" cy="1932218"/>
            <a:chOff x="4555028" y="2794864"/>
            <a:chExt cx="1656184" cy="1932218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30135554-4166-4CD9-BF27-B869C0758A2F}"/>
                </a:ext>
              </a:extLst>
            </p:cNvPr>
            <p:cNvSpPr/>
            <p:nvPr/>
          </p:nvSpPr>
          <p:spPr>
            <a:xfrm>
              <a:off x="4555028" y="2794864"/>
              <a:ext cx="1656184" cy="1932218"/>
            </a:xfrm>
            <a:prstGeom prst="rect">
              <a:avLst/>
            </a:prstGeom>
            <a:solidFill>
              <a:schemeClr val="bg2"/>
            </a:solidFill>
            <a:ln w="6350">
              <a:solidFill>
                <a:schemeClr val="accent1"/>
              </a:solidFill>
            </a:ln>
            <a:effectLst>
              <a:outerShdw blurRad="342900" dist="38100" dir="5400000" algn="t" rotWithShape="0">
                <a:prstClr val="black">
                  <a:alpha val="12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B22FC1A9-D0B0-4B7E-97C0-E8A86CA7AA3D}"/>
                </a:ext>
              </a:extLst>
            </p:cNvPr>
            <p:cNvSpPr txBox="1"/>
            <p:nvPr/>
          </p:nvSpPr>
          <p:spPr>
            <a:xfrm>
              <a:off x="4699044" y="2809944"/>
              <a:ext cx="1512168" cy="1902059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fr-F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cs typeface="Segoe UI Semibold" panose="020B0702040204020203" pitchFamily="34" charset="0"/>
                </a:rPr>
                <a:t>L’agent peut formuler une demande de révision auprès de l’autorité territoriale(courrier au pôle RH)</a:t>
              </a:r>
            </a:p>
          </p:txBody>
        </p:sp>
      </p:grp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5135A4B2-87B8-4192-A954-AB39B993675F}"/>
              </a:ext>
            </a:extLst>
          </p:cNvPr>
          <p:cNvCxnSpPr>
            <a:stCxn id="7" idx="4"/>
          </p:cNvCxnSpPr>
          <p:nvPr/>
        </p:nvCxnSpPr>
        <p:spPr>
          <a:xfrm>
            <a:off x="767408" y="2276872"/>
            <a:ext cx="0" cy="51799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BFFC52F7-0AC8-47CD-B908-B8609D7647A4}"/>
              </a:ext>
            </a:extLst>
          </p:cNvPr>
          <p:cNvCxnSpPr>
            <a:cxnSpLocks/>
            <a:stCxn id="8" idx="4"/>
          </p:cNvCxnSpPr>
          <p:nvPr/>
        </p:nvCxnSpPr>
        <p:spPr>
          <a:xfrm flipH="1">
            <a:off x="3107667" y="2276872"/>
            <a:ext cx="0" cy="51220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3734E8F8-9EED-4CCE-B09D-EDF8D60931B1}"/>
              </a:ext>
            </a:extLst>
          </p:cNvPr>
          <p:cNvCxnSpPr>
            <a:cxnSpLocks/>
            <a:stCxn id="9" idx="4"/>
          </p:cNvCxnSpPr>
          <p:nvPr/>
        </p:nvCxnSpPr>
        <p:spPr>
          <a:xfrm>
            <a:off x="5455884" y="2276872"/>
            <a:ext cx="0" cy="53307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42D0A162-C03A-4E32-94AF-77C785130620}"/>
              </a:ext>
            </a:extLst>
          </p:cNvPr>
          <p:cNvCxnSpPr>
            <a:cxnSpLocks/>
            <a:stCxn id="10" idx="4"/>
          </p:cNvCxnSpPr>
          <p:nvPr/>
        </p:nvCxnSpPr>
        <p:spPr>
          <a:xfrm>
            <a:off x="7800122" y="2276872"/>
            <a:ext cx="1610" cy="51220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Group 46">
            <a:extLst>
              <a:ext uri="{FF2B5EF4-FFF2-40B4-BE49-F238E27FC236}">
                <a16:creationId xmlns:a16="http://schemas.microsoft.com/office/drawing/2014/main" id="{51CD23FE-C1D1-41EA-820E-49506CB77AB8}"/>
              </a:ext>
            </a:extLst>
          </p:cNvPr>
          <p:cNvGrpSpPr/>
          <p:nvPr/>
        </p:nvGrpSpPr>
        <p:grpSpPr>
          <a:xfrm>
            <a:off x="7733703" y="2794865"/>
            <a:ext cx="1656184" cy="928247"/>
            <a:chOff x="6484842" y="2794865"/>
            <a:chExt cx="1656184" cy="928247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4ED5B4E8-5E2D-4C3C-963D-D0CB6FDBD52E}"/>
                </a:ext>
              </a:extLst>
            </p:cNvPr>
            <p:cNvSpPr/>
            <p:nvPr/>
          </p:nvSpPr>
          <p:spPr>
            <a:xfrm>
              <a:off x="6484842" y="2794865"/>
              <a:ext cx="1656184" cy="928247"/>
            </a:xfrm>
            <a:prstGeom prst="rect">
              <a:avLst/>
            </a:prstGeom>
            <a:solidFill>
              <a:schemeClr val="bg2"/>
            </a:solidFill>
            <a:ln w="6350">
              <a:solidFill>
                <a:schemeClr val="accent1"/>
              </a:solidFill>
            </a:ln>
            <a:effectLst>
              <a:outerShdw blurRad="342900" dist="38100" dir="5400000" algn="t" rotWithShape="0">
                <a:prstClr val="black">
                  <a:alpha val="12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E1B378E1-4847-41BA-BB9A-1F3F6DED0DEA}"/>
                </a:ext>
              </a:extLst>
            </p:cNvPr>
            <p:cNvSpPr txBox="1"/>
            <p:nvPr/>
          </p:nvSpPr>
          <p:spPr>
            <a:xfrm>
              <a:off x="6628858" y="2825023"/>
              <a:ext cx="1512168" cy="867930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fr-F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cs typeface="Segoe UI Semibold" panose="020B0702040204020203" pitchFamily="34" charset="0"/>
                </a:rPr>
                <a:t>L’administration notifie sa réponse à l’agent </a:t>
              </a:r>
            </a:p>
          </p:txBody>
        </p:sp>
      </p:grp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A978C315-5E96-41C4-A276-381EA12EE6C4}"/>
              </a:ext>
            </a:extLst>
          </p:cNvPr>
          <p:cNvCxnSpPr>
            <a:cxnSpLocks/>
          </p:cNvCxnSpPr>
          <p:nvPr/>
        </p:nvCxnSpPr>
        <p:spPr>
          <a:xfrm>
            <a:off x="10144361" y="2276872"/>
            <a:ext cx="0" cy="54815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2" name="Group 51">
            <a:extLst>
              <a:ext uri="{FF2B5EF4-FFF2-40B4-BE49-F238E27FC236}">
                <a16:creationId xmlns:a16="http://schemas.microsoft.com/office/drawing/2014/main" id="{2EDDAD29-ED6D-4365-AB31-BAD781BEAC09}"/>
              </a:ext>
            </a:extLst>
          </p:cNvPr>
          <p:cNvGrpSpPr/>
          <p:nvPr/>
        </p:nvGrpSpPr>
        <p:grpSpPr>
          <a:xfrm>
            <a:off x="9768408" y="2794866"/>
            <a:ext cx="1960129" cy="2724872"/>
            <a:chOff x="8416169" y="2794866"/>
            <a:chExt cx="1656184" cy="2242272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7B47798A-64E0-4614-8B5E-B15D4290EC29}"/>
                </a:ext>
              </a:extLst>
            </p:cNvPr>
            <p:cNvSpPr/>
            <p:nvPr/>
          </p:nvSpPr>
          <p:spPr>
            <a:xfrm>
              <a:off x="8416169" y="2794866"/>
              <a:ext cx="1656184" cy="2242272"/>
            </a:xfrm>
            <a:prstGeom prst="rect">
              <a:avLst/>
            </a:prstGeom>
            <a:solidFill>
              <a:schemeClr val="bg2"/>
            </a:solidFill>
            <a:ln w="6350">
              <a:solidFill>
                <a:schemeClr val="accent1"/>
              </a:solidFill>
            </a:ln>
            <a:effectLst>
              <a:outerShdw blurRad="342900" dist="38100" dir="5400000" algn="t" rotWithShape="0">
                <a:prstClr val="black">
                  <a:alpha val="12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4FD159D1-9BDB-487D-9A38-4E3202804FFC}"/>
                </a:ext>
              </a:extLst>
            </p:cNvPr>
            <p:cNvSpPr txBox="1"/>
            <p:nvPr/>
          </p:nvSpPr>
          <p:spPr>
            <a:xfrm>
              <a:off x="8560185" y="2825023"/>
              <a:ext cx="1512168" cy="1565187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fr-F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cs typeface="Segoe UI Semibold" panose="020B0702040204020203" pitchFamily="34" charset="0"/>
                </a:rPr>
                <a:t>L’agent peut faire un recours auprès  de la CAP (commission administrative paritaire) ou de la CCP (commission consultative paritaire)</a:t>
              </a:r>
            </a:p>
          </p:txBody>
        </p:sp>
      </p:grpSp>
      <p:sp>
        <p:nvSpPr>
          <p:cNvPr id="65" name="TextBox 64">
            <a:extLst>
              <a:ext uri="{FF2B5EF4-FFF2-40B4-BE49-F238E27FC236}">
                <a16:creationId xmlns:a16="http://schemas.microsoft.com/office/drawing/2014/main" id="{8C1744D7-F834-461B-8AA7-856FCE57D803}"/>
              </a:ext>
            </a:extLst>
          </p:cNvPr>
          <p:cNvSpPr txBox="1"/>
          <p:nvPr/>
        </p:nvSpPr>
        <p:spPr>
          <a:xfrm>
            <a:off x="1835248" y="4878556"/>
            <a:ext cx="2964608" cy="1015663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fr-FR" sz="2000" dirty="0">
                <a:gradFill>
                  <a:gsLst>
                    <a:gs pos="0">
                      <a:schemeClr val="accent1"/>
                    </a:gs>
                    <a:gs pos="100000">
                      <a:schemeClr val="accent1">
                        <a:lumMod val="75000"/>
                      </a:schemeClr>
                    </a:gs>
                  </a:gsLst>
                  <a:lin ang="5400000" scaled="1"/>
                </a:gradFill>
                <a:latin typeface="+mj-lt"/>
                <a:ea typeface="Segoe UI Black" panose="020B0A02040204020203" pitchFamily="34" charset="0"/>
                <a:cs typeface="Segoe UI Black" panose="020B0A02040204020203" pitchFamily="34" charset="0"/>
              </a:rPr>
              <a:t>Schéma des étapes supplémentaires en cas de demande de révision</a:t>
            </a:r>
          </a:p>
        </p:txBody>
      </p:sp>
      <p:grpSp>
        <p:nvGrpSpPr>
          <p:cNvPr id="67" name="Group 4">
            <a:extLst>
              <a:ext uri="{FF2B5EF4-FFF2-40B4-BE49-F238E27FC236}">
                <a16:creationId xmlns:a16="http://schemas.microsoft.com/office/drawing/2014/main" id="{F637A46A-96BA-40F9-91C1-41C886AA670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35013" y="4959350"/>
            <a:ext cx="719138" cy="773113"/>
            <a:chOff x="463" y="3124"/>
            <a:chExt cx="453" cy="487"/>
          </a:xfrm>
        </p:grpSpPr>
        <p:sp>
          <p:nvSpPr>
            <p:cNvPr id="69" name="Freeform 5">
              <a:extLst>
                <a:ext uri="{FF2B5EF4-FFF2-40B4-BE49-F238E27FC236}">
                  <a16:creationId xmlns:a16="http://schemas.microsoft.com/office/drawing/2014/main" id="{F96ADB4C-195E-4CF2-AA06-5CCCB50E9763}"/>
                </a:ext>
              </a:extLst>
            </p:cNvPr>
            <p:cNvSpPr>
              <a:spLocks/>
            </p:cNvSpPr>
            <p:nvPr/>
          </p:nvSpPr>
          <p:spPr bwMode="auto">
            <a:xfrm>
              <a:off x="679" y="3309"/>
              <a:ext cx="120" cy="119"/>
            </a:xfrm>
            <a:custGeom>
              <a:avLst/>
              <a:gdLst>
                <a:gd name="T0" fmla="*/ 57 w 57"/>
                <a:gd name="T1" fmla="*/ 0 h 57"/>
                <a:gd name="T2" fmla="*/ 57 w 57"/>
                <a:gd name="T3" fmla="*/ 0 h 57"/>
                <a:gd name="T4" fmla="*/ 20 w 57"/>
                <a:gd name="T5" fmla="*/ 52 h 57"/>
                <a:gd name="T6" fmla="*/ 4 w 57"/>
                <a:gd name="T7" fmla="*/ 53 h 57"/>
                <a:gd name="T8" fmla="*/ 4 w 57"/>
                <a:gd name="T9" fmla="*/ 53 h 57"/>
                <a:gd name="T10" fmla="*/ 5 w 57"/>
                <a:gd name="T11" fmla="*/ 37 h 57"/>
                <a:gd name="T12" fmla="*/ 57 w 57"/>
                <a:gd name="T13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7" h="57">
                  <a:moveTo>
                    <a:pt x="57" y="0"/>
                  </a:moveTo>
                  <a:cubicBezTo>
                    <a:pt x="57" y="0"/>
                    <a:pt x="57" y="0"/>
                    <a:pt x="57" y="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16" y="57"/>
                    <a:pt x="8" y="57"/>
                    <a:pt x="4" y="53"/>
                  </a:cubicBezTo>
                  <a:cubicBezTo>
                    <a:pt x="4" y="53"/>
                    <a:pt x="4" y="53"/>
                    <a:pt x="4" y="53"/>
                  </a:cubicBezTo>
                  <a:cubicBezTo>
                    <a:pt x="0" y="49"/>
                    <a:pt x="0" y="41"/>
                    <a:pt x="5" y="37"/>
                  </a:cubicBezTo>
                  <a:lnTo>
                    <a:pt x="57" y="0"/>
                  </a:lnTo>
                  <a:close/>
                </a:path>
              </a:pathLst>
            </a:custGeom>
            <a:noFill/>
            <a:ln w="25400" cap="rnd">
              <a:solidFill>
                <a:schemeClr val="accent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0" name="Freeform 6">
              <a:extLst>
                <a:ext uri="{FF2B5EF4-FFF2-40B4-BE49-F238E27FC236}">
                  <a16:creationId xmlns:a16="http://schemas.microsoft.com/office/drawing/2014/main" id="{CD3C977C-4A9A-42C9-B8E5-15103C8E16B6}"/>
                </a:ext>
              </a:extLst>
            </p:cNvPr>
            <p:cNvSpPr>
              <a:spLocks/>
            </p:cNvSpPr>
            <p:nvPr/>
          </p:nvSpPr>
          <p:spPr bwMode="auto">
            <a:xfrm>
              <a:off x="647" y="3124"/>
              <a:ext cx="101" cy="51"/>
            </a:xfrm>
            <a:custGeom>
              <a:avLst/>
              <a:gdLst>
                <a:gd name="T0" fmla="*/ 16 w 48"/>
                <a:gd name="T1" fmla="*/ 24 h 24"/>
                <a:gd name="T2" fmla="*/ 24 w 48"/>
                <a:gd name="T3" fmla="*/ 24 h 24"/>
                <a:gd name="T4" fmla="*/ 32 w 48"/>
                <a:gd name="T5" fmla="*/ 24 h 24"/>
                <a:gd name="T6" fmla="*/ 32 w 48"/>
                <a:gd name="T7" fmla="*/ 12 h 24"/>
                <a:gd name="T8" fmla="*/ 42 w 48"/>
                <a:gd name="T9" fmla="*/ 12 h 24"/>
                <a:gd name="T10" fmla="*/ 48 w 48"/>
                <a:gd name="T11" fmla="*/ 6 h 24"/>
                <a:gd name="T12" fmla="*/ 48 w 48"/>
                <a:gd name="T13" fmla="*/ 6 h 24"/>
                <a:gd name="T14" fmla="*/ 42 w 48"/>
                <a:gd name="T15" fmla="*/ 0 h 24"/>
                <a:gd name="T16" fmla="*/ 6 w 48"/>
                <a:gd name="T17" fmla="*/ 0 h 24"/>
                <a:gd name="T18" fmla="*/ 0 w 48"/>
                <a:gd name="T19" fmla="*/ 6 h 24"/>
                <a:gd name="T20" fmla="*/ 0 w 48"/>
                <a:gd name="T21" fmla="*/ 6 h 24"/>
                <a:gd name="T22" fmla="*/ 6 w 48"/>
                <a:gd name="T23" fmla="*/ 12 h 24"/>
                <a:gd name="T24" fmla="*/ 16 w 48"/>
                <a:gd name="T25" fmla="*/ 12 h 24"/>
                <a:gd name="T26" fmla="*/ 16 w 48"/>
                <a:gd name="T2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8" h="24">
                  <a:moveTo>
                    <a:pt x="16" y="24"/>
                  </a:moveTo>
                  <a:cubicBezTo>
                    <a:pt x="19" y="24"/>
                    <a:pt x="21" y="24"/>
                    <a:pt x="24" y="24"/>
                  </a:cubicBezTo>
                  <a:cubicBezTo>
                    <a:pt x="27" y="24"/>
                    <a:pt x="29" y="24"/>
                    <a:pt x="32" y="24"/>
                  </a:cubicBezTo>
                  <a:cubicBezTo>
                    <a:pt x="32" y="12"/>
                    <a:pt x="32" y="12"/>
                    <a:pt x="32" y="12"/>
                  </a:cubicBezTo>
                  <a:cubicBezTo>
                    <a:pt x="42" y="12"/>
                    <a:pt x="42" y="12"/>
                    <a:pt x="42" y="12"/>
                  </a:cubicBezTo>
                  <a:cubicBezTo>
                    <a:pt x="45" y="12"/>
                    <a:pt x="48" y="9"/>
                    <a:pt x="48" y="6"/>
                  </a:cubicBezTo>
                  <a:cubicBezTo>
                    <a:pt x="48" y="6"/>
                    <a:pt x="48" y="6"/>
                    <a:pt x="48" y="6"/>
                  </a:cubicBezTo>
                  <a:cubicBezTo>
                    <a:pt x="48" y="3"/>
                    <a:pt x="45" y="0"/>
                    <a:pt x="42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3" y="0"/>
                    <a:pt x="0" y="3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16" y="12"/>
                    <a:pt x="16" y="12"/>
                    <a:pt x="16" y="12"/>
                  </a:cubicBezTo>
                  <a:lnTo>
                    <a:pt x="16" y="24"/>
                  </a:lnTo>
                  <a:close/>
                </a:path>
              </a:pathLst>
            </a:custGeom>
            <a:noFill/>
            <a:ln w="25400" cap="rnd">
              <a:solidFill>
                <a:schemeClr val="accent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1" name="Line 7">
              <a:extLst>
                <a:ext uri="{FF2B5EF4-FFF2-40B4-BE49-F238E27FC236}">
                  <a16:creationId xmlns:a16="http://schemas.microsoft.com/office/drawing/2014/main" id="{B7BAD02A-5FB1-4CB8-9D74-69BC592D4E9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51" y="3208"/>
              <a:ext cx="30" cy="30"/>
            </a:xfrm>
            <a:prstGeom prst="line">
              <a:avLst/>
            </a:prstGeom>
            <a:noFill/>
            <a:ln w="25400" cap="rnd">
              <a:solidFill>
                <a:schemeClr val="accent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2" name="Freeform 8">
              <a:extLst>
                <a:ext uri="{FF2B5EF4-FFF2-40B4-BE49-F238E27FC236}">
                  <a16:creationId xmlns:a16="http://schemas.microsoft.com/office/drawing/2014/main" id="{744CF02D-F806-41F0-B8C2-F731F9E3518A}"/>
                </a:ext>
              </a:extLst>
            </p:cNvPr>
            <p:cNvSpPr>
              <a:spLocks/>
            </p:cNvSpPr>
            <p:nvPr/>
          </p:nvSpPr>
          <p:spPr bwMode="auto">
            <a:xfrm>
              <a:off x="868" y="3173"/>
              <a:ext cx="48" cy="48"/>
            </a:xfrm>
            <a:custGeom>
              <a:avLst/>
              <a:gdLst>
                <a:gd name="T0" fmla="*/ 48 w 48"/>
                <a:gd name="T1" fmla="*/ 25 h 48"/>
                <a:gd name="T2" fmla="*/ 25 w 48"/>
                <a:gd name="T3" fmla="*/ 48 h 48"/>
                <a:gd name="T4" fmla="*/ 0 w 48"/>
                <a:gd name="T5" fmla="*/ 25 h 48"/>
                <a:gd name="T6" fmla="*/ 25 w 48"/>
                <a:gd name="T7" fmla="*/ 0 h 48"/>
                <a:gd name="T8" fmla="*/ 48 w 48"/>
                <a:gd name="T9" fmla="*/ 25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48">
                  <a:moveTo>
                    <a:pt x="48" y="25"/>
                  </a:moveTo>
                  <a:lnTo>
                    <a:pt x="25" y="48"/>
                  </a:lnTo>
                  <a:lnTo>
                    <a:pt x="0" y="25"/>
                  </a:lnTo>
                  <a:lnTo>
                    <a:pt x="25" y="0"/>
                  </a:lnTo>
                  <a:lnTo>
                    <a:pt x="48" y="25"/>
                  </a:lnTo>
                  <a:close/>
                </a:path>
              </a:pathLst>
            </a:custGeom>
            <a:noFill/>
            <a:ln w="25400" cap="rnd">
              <a:solidFill>
                <a:schemeClr val="accent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3" name="Line 9">
              <a:extLst>
                <a:ext uri="{FF2B5EF4-FFF2-40B4-BE49-F238E27FC236}">
                  <a16:creationId xmlns:a16="http://schemas.microsoft.com/office/drawing/2014/main" id="{33F42833-13C1-443C-A14B-C15D2E75BC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98" y="3175"/>
              <a:ext cx="0" cy="25"/>
            </a:xfrm>
            <a:prstGeom prst="line">
              <a:avLst/>
            </a:prstGeom>
            <a:noFill/>
            <a:ln w="25400" cap="rnd">
              <a:solidFill>
                <a:schemeClr val="accent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4" name="Line 10">
              <a:extLst>
                <a:ext uri="{FF2B5EF4-FFF2-40B4-BE49-F238E27FC236}">
                  <a16:creationId xmlns:a16="http://schemas.microsoft.com/office/drawing/2014/main" id="{D568A017-CB46-43C9-BE12-506D3A0A2A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98" y="3585"/>
              <a:ext cx="0" cy="26"/>
            </a:xfrm>
            <a:prstGeom prst="line">
              <a:avLst/>
            </a:prstGeom>
            <a:noFill/>
            <a:ln w="25400" cap="rnd">
              <a:solidFill>
                <a:schemeClr val="accent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5" name="Line 11">
              <a:extLst>
                <a:ext uri="{FF2B5EF4-FFF2-40B4-BE49-F238E27FC236}">
                  <a16:creationId xmlns:a16="http://schemas.microsoft.com/office/drawing/2014/main" id="{22A618D8-545F-4A22-8225-5BBEFD022E2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89" y="3393"/>
              <a:ext cx="25" cy="0"/>
            </a:xfrm>
            <a:prstGeom prst="line">
              <a:avLst/>
            </a:prstGeom>
            <a:noFill/>
            <a:ln w="25400" cap="rnd">
              <a:solidFill>
                <a:schemeClr val="accent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6" name="Line 12">
              <a:extLst>
                <a:ext uri="{FF2B5EF4-FFF2-40B4-BE49-F238E27FC236}">
                  <a16:creationId xmlns:a16="http://schemas.microsoft.com/office/drawing/2014/main" id="{46635366-9A56-4BFE-8543-F1380C92E12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792" y="3204"/>
              <a:ext cx="13" cy="21"/>
            </a:xfrm>
            <a:prstGeom prst="line">
              <a:avLst/>
            </a:prstGeom>
            <a:noFill/>
            <a:ln w="25400" cap="rnd">
              <a:solidFill>
                <a:schemeClr val="accent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7" name="Line 13">
              <a:extLst>
                <a:ext uri="{FF2B5EF4-FFF2-40B4-BE49-F238E27FC236}">
                  <a16:creationId xmlns:a16="http://schemas.microsoft.com/office/drawing/2014/main" id="{12E3E632-1209-4BA9-8FE2-D1A470FE1B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864" y="3489"/>
              <a:ext cx="21" cy="13"/>
            </a:xfrm>
            <a:prstGeom prst="line">
              <a:avLst/>
            </a:prstGeom>
            <a:noFill/>
            <a:ln w="25400" cap="rnd">
              <a:solidFill>
                <a:schemeClr val="accent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8" name="Line 14">
              <a:extLst>
                <a:ext uri="{FF2B5EF4-FFF2-40B4-BE49-F238E27FC236}">
                  <a16:creationId xmlns:a16="http://schemas.microsoft.com/office/drawing/2014/main" id="{CF77BEE7-4958-4107-B673-A3479EDE7C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92" y="3560"/>
              <a:ext cx="13" cy="21"/>
            </a:xfrm>
            <a:prstGeom prst="line">
              <a:avLst/>
            </a:prstGeom>
            <a:noFill/>
            <a:ln w="25400" cap="rnd">
              <a:solidFill>
                <a:schemeClr val="accent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9" name="Line 15">
              <a:extLst>
                <a:ext uri="{FF2B5EF4-FFF2-40B4-BE49-F238E27FC236}">
                  <a16:creationId xmlns:a16="http://schemas.microsoft.com/office/drawing/2014/main" id="{1B71495C-DD68-4CAD-A889-B0FD7DA97D3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64" y="3284"/>
              <a:ext cx="21" cy="12"/>
            </a:xfrm>
            <a:prstGeom prst="line">
              <a:avLst/>
            </a:prstGeom>
            <a:noFill/>
            <a:ln w="25400" cap="rnd">
              <a:solidFill>
                <a:schemeClr val="accent1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0" name="Freeform 16">
              <a:extLst>
                <a:ext uri="{FF2B5EF4-FFF2-40B4-BE49-F238E27FC236}">
                  <a16:creationId xmlns:a16="http://schemas.microsoft.com/office/drawing/2014/main" id="{8E0215DC-EBD0-4D20-8592-CCF6E7090D32}"/>
                </a:ext>
              </a:extLst>
            </p:cNvPr>
            <p:cNvSpPr>
              <a:spLocks/>
            </p:cNvSpPr>
            <p:nvPr/>
          </p:nvSpPr>
          <p:spPr bwMode="auto">
            <a:xfrm>
              <a:off x="647" y="3175"/>
              <a:ext cx="267" cy="436"/>
            </a:xfrm>
            <a:custGeom>
              <a:avLst/>
              <a:gdLst>
                <a:gd name="T0" fmla="*/ 0 w 127"/>
                <a:gd name="T1" fmla="*/ 205 h 208"/>
                <a:gd name="T2" fmla="*/ 23 w 127"/>
                <a:gd name="T3" fmla="*/ 208 h 208"/>
                <a:gd name="T4" fmla="*/ 127 w 127"/>
                <a:gd name="T5" fmla="*/ 104 h 208"/>
                <a:gd name="T6" fmla="*/ 23 w 127"/>
                <a:gd name="T7" fmla="*/ 0 h 208"/>
                <a:gd name="T8" fmla="*/ 0 w 127"/>
                <a:gd name="T9" fmla="*/ 3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208">
                  <a:moveTo>
                    <a:pt x="0" y="205"/>
                  </a:moveTo>
                  <a:cubicBezTo>
                    <a:pt x="8" y="207"/>
                    <a:pt x="15" y="208"/>
                    <a:pt x="23" y="208"/>
                  </a:cubicBezTo>
                  <a:cubicBezTo>
                    <a:pt x="81" y="208"/>
                    <a:pt x="127" y="161"/>
                    <a:pt x="127" y="104"/>
                  </a:cubicBezTo>
                  <a:cubicBezTo>
                    <a:pt x="127" y="47"/>
                    <a:pt x="81" y="0"/>
                    <a:pt x="23" y="0"/>
                  </a:cubicBezTo>
                  <a:cubicBezTo>
                    <a:pt x="15" y="0"/>
                    <a:pt x="8" y="1"/>
                    <a:pt x="0" y="3"/>
                  </a:cubicBezTo>
                </a:path>
              </a:pathLst>
            </a:custGeom>
            <a:noFill/>
            <a:ln w="25400" cap="rnd">
              <a:solidFill>
                <a:schemeClr val="accent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1" name="Line 17">
              <a:extLst>
                <a:ext uri="{FF2B5EF4-FFF2-40B4-BE49-F238E27FC236}">
                  <a16:creationId xmlns:a16="http://schemas.microsoft.com/office/drawing/2014/main" id="{3BED9F23-263F-4FAF-9CC1-D3FD180F7CF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0" y="3242"/>
              <a:ext cx="42" cy="0"/>
            </a:xfrm>
            <a:prstGeom prst="line">
              <a:avLst/>
            </a:prstGeom>
            <a:noFill/>
            <a:ln w="25400" cap="rnd">
              <a:solidFill>
                <a:schemeClr val="accent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2" name="Line 18">
              <a:extLst>
                <a:ext uri="{FF2B5EF4-FFF2-40B4-BE49-F238E27FC236}">
                  <a16:creationId xmlns:a16="http://schemas.microsoft.com/office/drawing/2014/main" id="{A3A1CA81-3D36-44B5-A577-EC4993F15B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8" y="3300"/>
              <a:ext cx="84" cy="0"/>
            </a:xfrm>
            <a:prstGeom prst="line">
              <a:avLst/>
            </a:prstGeom>
            <a:noFill/>
            <a:ln w="25400" cap="rnd">
              <a:solidFill>
                <a:schemeClr val="accent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3" name="Line 19">
              <a:extLst>
                <a:ext uri="{FF2B5EF4-FFF2-40B4-BE49-F238E27FC236}">
                  <a16:creationId xmlns:a16="http://schemas.microsoft.com/office/drawing/2014/main" id="{9A3EABDC-D21B-4552-8EC4-09BACA9ADE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6" y="3359"/>
              <a:ext cx="126" cy="0"/>
            </a:xfrm>
            <a:prstGeom prst="line">
              <a:avLst/>
            </a:prstGeom>
            <a:noFill/>
            <a:ln w="25400" cap="rnd">
              <a:solidFill>
                <a:schemeClr val="accent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4" name="Line 20">
              <a:extLst>
                <a:ext uri="{FF2B5EF4-FFF2-40B4-BE49-F238E27FC236}">
                  <a16:creationId xmlns:a16="http://schemas.microsoft.com/office/drawing/2014/main" id="{80393F1F-D54A-4C4A-BC63-5AEAC15027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3" y="3418"/>
              <a:ext cx="159" cy="0"/>
            </a:xfrm>
            <a:prstGeom prst="line">
              <a:avLst/>
            </a:prstGeom>
            <a:noFill/>
            <a:ln w="25400" cap="rnd">
              <a:solidFill>
                <a:schemeClr val="accent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5" name="Line 21">
              <a:extLst>
                <a:ext uri="{FF2B5EF4-FFF2-40B4-BE49-F238E27FC236}">
                  <a16:creationId xmlns:a16="http://schemas.microsoft.com/office/drawing/2014/main" id="{77B76E52-6A88-47EB-B23C-AC25F1B9EA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3" y="3477"/>
              <a:ext cx="109" cy="0"/>
            </a:xfrm>
            <a:prstGeom prst="line">
              <a:avLst/>
            </a:prstGeom>
            <a:noFill/>
            <a:ln w="25400" cap="rnd">
              <a:solidFill>
                <a:schemeClr val="accent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86" name="Line 22">
              <a:extLst>
                <a:ext uri="{FF2B5EF4-FFF2-40B4-BE49-F238E27FC236}">
                  <a16:creationId xmlns:a16="http://schemas.microsoft.com/office/drawing/2014/main" id="{701AFC53-55CE-4141-85F3-093C658E2C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3" y="3535"/>
              <a:ext cx="59" cy="0"/>
            </a:xfrm>
            <a:prstGeom prst="line">
              <a:avLst/>
            </a:prstGeom>
            <a:noFill/>
            <a:ln w="25400" cap="rnd">
              <a:solidFill>
                <a:schemeClr val="accent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600098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withEffect">
                                  <p:stCondLst>
                                    <p:cond delay="200"/>
                                  </p:stCondLst>
                                  <p:iterate type="lt">
                                    <p:tmPct val="2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mph" presetSubtype="0" decel="100000" fill="hold" grpId="1" nodeType="withEffect">
                                  <p:stCondLst>
                                    <p:cond delay="200"/>
                                  </p:stCondLst>
                                  <p:iterate type="lt">
                                    <p:tmPct val="2000"/>
                                  </p:iterate>
                                  <p:childTnLst>
                                    <p:animRot by="21600000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2" presetClass="path" presetSubtype="0" decel="100000" fill="hold" grpId="1" nodeType="withEffect">
                                  <p:stCondLst>
                                    <p:cond delay="900"/>
                                  </p:stCondLst>
                                  <p:childTnLst>
                                    <p:animMotion origin="layout" path="M -4.58333E-6 -4.07407E-6 L -4.58333E-6 0.01713 " pathEditMode="relative" rAng="0" ptsTypes="AA">
                                      <p:cBhvr>
                                        <p:cTn id="23" dur="700" spd="-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56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2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2" presetClass="path" presetSubtype="0" decel="100000" fill="hold" nodeType="withEffect">
                                  <p:stCondLst>
                                    <p:cond delay="900"/>
                                  </p:stCondLst>
                                  <p:childTnLst>
                                    <p:animMotion origin="layout" path="M -4.16667E-7 3.7037E-7 L -4.16667E-7 0.01713 " pathEditMode="relative" rAng="0" ptsTypes="AA">
                                      <p:cBhvr>
                                        <p:cTn id="31" dur="700" spd="-100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56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2" presetClass="path" presetSubtype="0" decel="100000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1.66667E-6 4.07407E-6 L -1.66667E-6 0.01713 " pathEditMode="relative" rAng="0" ptsTypes="AA">
                                      <p:cBhvr>
                                        <p:cTn id="39" dur="700" spd="-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56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2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7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2" presetClass="path" presetSubtype="0" decel="100000" fill="hold" nodeType="withEffect">
                                  <p:stCondLst>
                                    <p:cond delay="1600"/>
                                  </p:stCondLst>
                                  <p:childTnLst>
                                    <p:animMotion origin="layout" path="M 3.125E-6 3.7037E-7 L 3.125E-6 0.01713 " pathEditMode="relative" rAng="0" ptsTypes="AA">
                                      <p:cBhvr>
                                        <p:cTn id="47" dur="700" spd="-100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56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22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22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7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42" presetClass="path" presetSubtype="0" decel="100000" fill="hold" grpId="1" nodeType="withEffect">
                                  <p:stCondLst>
                                    <p:cond delay="2200"/>
                                  </p:stCondLst>
                                  <p:childTnLst>
                                    <p:animMotion origin="layout" path="M 1.875E-6 -4.07407E-6 L 1.875E-6 0.01713 " pathEditMode="relative" rAng="0" ptsTypes="AA">
                                      <p:cBhvr>
                                        <p:cTn id="55" dur="700" spd="-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56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22" presetClass="entr" presetSubtype="1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2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7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2" presetClass="path" presetSubtype="0" decel="100000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animMotion origin="layout" path="M 4.58333E-6 3.7037E-7 L 4.58333E-6 0.01713 " pathEditMode="relative" rAng="0" ptsTypes="AA">
                                      <p:cBhvr>
                                        <p:cTn id="63" dur="700" spd="-100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56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29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29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7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42" presetClass="path" presetSubtype="0" decel="100000" fill="hold" grpId="1" nodeType="withEffect">
                                  <p:stCondLst>
                                    <p:cond delay="2900"/>
                                  </p:stCondLst>
                                  <p:childTnLst>
                                    <p:animMotion origin="layout" path="M -1.25E-6 4.07407E-6 L -1.25E-6 0.01713 " pathEditMode="relative" rAng="0" ptsTypes="AA">
                                      <p:cBhvr>
                                        <p:cTn id="71" dur="700" spd="-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56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22" presetClass="entr" presetSubtype="1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25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7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42" presetClass="path" presetSubtype="0" decel="10000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animMotion origin="layout" path="M -3.54167E-6 -1.48148E-6 L -3.54167E-6 0.01713 " pathEditMode="relative" rAng="0" ptsTypes="AA">
                                      <p:cBhvr>
                                        <p:cTn id="79" dur="700" spd="-100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56"/>
                                    </p:animMotion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38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38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7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42" presetClass="path" presetSubtype="0" decel="100000" fill="hold" grpId="1" nodeType="withEffect">
                                  <p:stCondLst>
                                    <p:cond delay="3800"/>
                                  </p:stCondLst>
                                  <p:childTnLst>
                                    <p:animMotion origin="layout" path="M 2.08333E-7 -4.07407E-6 L 2.08333E-7 0.01713 " pathEditMode="relative" rAng="0" ptsTypes="AA">
                                      <p:cBhvr>
                                        <p:cTn id="87" dur="700" spd="-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56"/>
                                    </p:animMotion>
                                  </p:childTnLst>
                                </p:cTn>
                              </p:par>
                              <p:par>
                                <p:cTn id="88" presetID="22" presetClass="entr" presetSubtype="1" fill="hold" nodeType="withEffect">
                                  <p:stCondLst>
                                    <p:cond delay="39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25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39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7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42" presetClass="path" presetSubtype="0" decel="100000" fill="hold" nodeType="withEffect">
                                  <p:stCondLst>
                                    <p:cond delay="3900"/>
                                  </p:stCondLst>
                                  <p:childTnLst>
                                    <p:animMotion origin="layout" path="M -4.16667E-7 -4.81481E-6 L -4.16667E-7 0.01713 " pathEditMode="relative" rAng="0" ptsTypes="AA">
                                      <p:cBhvr>
                                        <p:cTn id="95" dur="700" spd="-100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56"/>
                                    </p:animMotion>
                                  </p:childTnLst>
                                </p:cTn>
                              </p:par>
                              <p:par>
                                <p:cTn id="96" presetID="49" presetClass="entr" presetSubtype="0" decel="100000" fill="hold" grpId="0" nodeType="withEffect">
                                  <p:stCondLst>
                                    <p:cond delay="200"/>
                                  </p:stCondLst>
                                  <p:iterate type="lt">
                                    <p:tmPct val="2000"/>
                                  </p:iterate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8" presetClass="emph" presetSubtype="0" decel="100000" fill="hold" grpId="1" nodeType="withEffect">
                                  <p:stCondLst>
                                    <p:cond delay="200"/>
                                  </p:stCondLst>
                                  <p:iterate type="lt">
                                    <p:tmPct val="2000"/>
                                  </p:iterate>
                                  <p:childTnLst>
                                    <p:animRot by="21600000">
                                      <p:cBhvr>
                                        <p:cTn id="103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4" presetID="49" presetClass="entr" presetSubtype="0" decel="100000" fill="hold" nodeType="withEffect">
                                  <p:stCondLst>
                                    <p:cond delay="200"/>
                                  </p:stCondLst>
                                  <p:iterate type="lt">
                                    <p:tmPct val="2000"/>
                                  </p:iterate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8" presetClass="emph" presetSubtype="0" decel="100000" fill="hold" nodeType="withEffect">
                                  <p:stCondLst>
                                    <p:cond delay="200"/>
                                  </p:stCondLst>
                                  <p:iterate type="lt">
                                    <p:tmPct val="2000"/>
                                  </p:iterate>
                                  <p:childTnLst>
                                    <p:animRot by="21600000">
                                      <p:cBhvr>
                                        <p:cTn id="11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7" grpId="0" animBg="1"/>
      <p:bldP spid="8" grpId="0" animBg="1"/>
      <p:bldP spid="9" grpId="0" animBg="1"/>
      <p:bldP spid="10" grpId="0" animBg="1"/>
      <p:bldP spid="11" grpId="0" animBg="1"/>
      <p:bldP spid="13" grpId="0"/>
      <p:bldP spid="13" grpId="1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  <p:bldP spid="65" grpId="0"/>
      <p:bldP spid="65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2F1AB31-06F1-44E4-8D4A-02BB47492EF5}"/>
              </a:ext>
            </a:extLst>
          </p:cNvPr>
          <p:cNvSpPr/>
          <p:nvPr/>
        </p:nvSpPr>
        <p:spPr>
          <a:xfrm>
            <a:off x="0" y="0"/>
            <a:ext cx="119336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FF3A1D8-C468-4E45-AEB8-38121136F2F9}"/>
              </a:ext>
            </a:extLst>
          </p:cNvPr>
          <p:cNvSpPr txBox="1"/>
          <p:nvPr/>
        </p:nvSpPr>
        <p:spPr>
          <a:xfrm>
            <a:off x="623392" y="259842"/>
            <a:ext cx="10801200" cy="830997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fr-FR" sz="2400" dirty="0">
                <a:gradFill>
                  <a:gsLst>
                    <a:gs pos="0">
                      <a:schemeClr val="accent1"/>
                    </a:gs>
                    <a:gs pos="100000">
                      <a:schemeClr val="accent1">
                        <a:lumMod val="75000"/>
                      </a:schemeClr>
                    </a:gs>
                  </a:gsLst>
                  <a:lin ang="5400000" scaled="1"/>
                </a:gra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DES OBJECTIFS </a:t>
            </a:r>
            <a:br>
              <a:rPr lang="fr-FR" sz="2400" dirty="0">
                <a:solidFill>
                  <a:schemeClr val="tx2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</a:br>
            <a:r>
              <a:rPr lang="fr-F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Segoe UI Semibold" panose="020B0702040204020203" pitchFamily="34" charset="0"/>
              </a:rPr>
              <a:t>clairs et bien définis</a:t>
            </a:r>
            <a:endParaRPr lang="fr-FR" sz="24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E8739A09-1ADC-4CD5-A941-AFDC0E0BA221}"/>
              </a:ext>
            </a:extLst>
          </p:cNvPr>
          <p:cNvSpPr/>
          <p:nvPr/>
        </p:nvSpPr>
        <p:spPr>
          <a:xfrm>
            <a:off x="1879863" y="1790344"/>
            <a:ext cx="166656" cy="166656"/>
          </a:xfrm>
          <a:prstGeom prst="ellipse">
            <a:avLst/>
          </a:prstGeom>
          <a:ln w="69850">
            <a:solidFill>
              <a:schemeClr val="accent1">
                <a:alpha val="46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9" name="Oval 88">
            <a:extLst>
              <a:ext uri="{FF2B5EF4-FFF2-40B4-BE49-F238E27FC236}">
                <a16:creationId xmlns:a16="http://schemas.microsoft.com/office/drawing/2014/main" id="{FEE08229-5D13-46DA-A838-34913100DAD2}"/>
              </a:ext>
            </a:extLst>
          </p:cNvPr>
          <p:cNvSpPr/>
          <p:nvPr/>
        </p:nvSpPr>
        <p:spPr>
          <a:xfrm>
            <a:off x="1886118" y="4270379"/>
            <a:ext cx="166656" cy="166656"/>
          </a:xfrm>
          <a:prstGeom prst="ellipse">
            <a:avLst/>
          </a:prstGeom>
          <a:ln w="69850">
            <a:solidFill>
              <a:schemeClr val="accent1">
                <a:alpha val="46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82AF1EEA-45C2-4F3E-9E19-4469C0B658F8}"/>
              </a:ext>
            </a:extLst>
          </p:cNvPr>
          <p:cNvSpPr txBox="1"/>
          <p:nvPr/>
        </p:nvSpPr>
        <p:spPr>
          <a:xfrm>
            <a:off x="2329486" y="1700808"/>
            <a:ext cx="9455146" cy="20685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</a:pPr>
            <a:r>
              <a:rPr lang="fr-F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Segoe UI Semibold" panose="020B0702040204020203" pitchFamily="34" charset="0"/>
              </a:rPr>
              <a:t>Chaque encadrant définira pour chaque agent entre 2 et 4 objectifs, dont au moins : </a:t>
            </a:r>
          </a:p>
          <a:p>
            <a:pPr marL="285750" indent="-285750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accent1"/>
                </a:solidFill>
                <a:latin typeface="+mn-lt"/>
                <a:cs typeface="Segoe UI Semibold" panose="020B0702040204020203" pitchFamily="34" charset="0"/>
              </a:rPr>
              <a:t>1 objectif de développement des compétences </a:t>
            </a:r>
            <a:r>
              <a:rPr lang="fr-F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Segoe UI Semibold" panose="020B0702040204020203" pitchFamily="34" charset="0"/>
              </a:rPr>
              <a:t>(« métier » et/ou managériales </a:t>
            </a:r>
            <a:br>
              <a:rPr lang="fr-F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Segoe UI Semibold" panose="020B0702040204020203" pitchFamily="34" charset="0"/>
              </a:rPr>
            </a:br>
            <a:r>
              <a:rPr lang="fr-F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Segoe UI Semibold" panose="020B0702040204020203" pitchFamily="34" charset="0"/>
              </a:rPr>
              <a:t>obligatoire pour les encadrants) de l’agent pour l’exercice de ses missions  </a:t>
            </a:r>
          </a:p>
          <a:p>
            <a:pPr marL="285750" indent="-285750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accent1"/>
                </a:solidFill>
                <a:latin typeface="+mn-lt"/>
                <a:cs typeface="Segoe UI Semibold" panose="020B0702040204020203" pitchFamily="34" charset="0"/>
              </a:rPr>
              <a:t>1 objectif de contribution à la réalisation d’un projet collectif </a:t>
            </a:r>
            <a:br>
              <a:rPr lang="fr-FR" sz="1600" dirty="0">
                <a:solidFill>
                  <a:schemeClr val="accent1"/>
                </a:solidFill>
                <a:latin typeface="+mn-lt"/>
                <a:cs typeface="Segoe UI Semibold" panose="020B0702040204020203" pitchFamily="34" charset="0"/>
              </a:rPr>
            </a:br>
            <a:r>
              <a:rPr lang="fr-FR" sz="1600" dirty="0">
                <a:solidFill>
                  <a:schemeClr val="accent1"/>
                </a:solidFill>
                <a:latin typeface="+mn-lt"/>
                <a:cs typeface="Segoe UI Semibold" panose="020B0702040204020203" pitchFamily="34" charset="0"/>
              </a:rPr>
              <a:t>(participation de l’agent à l’objectif de direction, etc.).</a:t>
            </a:r>
          </a:p>
          <a:p>
            <a:pPr marL="285750" indent="-285750">
              <a:lnSpc>
                <a:spcPct val="120000"/>
              </a:lnSpc>
              <a:spcBef>
                <a:spcPts val="6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chemeClr val="accent1"/>
                </a:solidFill>
                <a:latin typeface="+mn-lt"/>
                <a:cs typeface="Segoe UI Semibold" panose="020B0702040204020203" pitchFamily="34" charset="0"/>
              </a:rPr>
              <a:t>1 objectif managérial </a:t>
            </a:r>
            <a:r>
              <a:rPr lang="fr-F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Segoe UI Semibold" panose="020B0702040204020203" pitchFamily="34" charset="0"/>
              </a:rPr>
              <a:t>pour les encadrants 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B3B0C9FF-83C0-4841-9EC3-6E3ED2FB4529}"/>
              </a:ext>
            </a:extLst>
          </p:cNvPr>
          <p:cNvSpPr txBox="1"/>
          <p:nvPr/>
        </p:nvSpPr>
        <p:spPr>
          <a:xfrm>
            <a:off x="2329486" y="4168529"/>
            <a:ext cx="8208901" cy="3877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fr-FR" sz="1600" dirty="0">
                <a:solidFill>
                  <a:schemeClr val="accent1"/>
                </a:solidFill>
                <a:latin typeface="+mj-lt"/>
                <a:cs typeface="Segoe UI Semibold" panose="020B0702040204020203" pitchFamily="34" charset="0"/>
              </a:rPr>
              <a:t>Il n’existe pas de hiérarchie </a:t>
            </a:r>
            <a:r>
              <a:rPr lang="fr-F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Segoe UI Semibold" panose="020B0702040204020203" pitchFamily="34" charset="0"/>
              </a:rPr>
              <a:t>entre les types d’objectifs.</a:t>
            </a:r>
          </a:p>
        </p:txBody>
      </p: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6B677DD6-6BF8-4FC0-B431-31B0726A64B0}"/>
              </a:ext>
            </a:extLst>
          </p:cNvPr>
          <p:cNvCxnSpPr>
            <a:cxnSpLocks/>
            <a:endCxn id="60" idx="4"/>
          </p:cNvCxnSpPr>
          <p:nvPr/>
        </p:nvCxnSpPr>
        <p:spPr>
          <a:xfrm flipH="1" flipV="1">
            <a:off x="1963191" y="1957000"/>
            <a:ext cx="0" cy="4901000"/>
          </a:xfrm>
          <a:prstGeom prst="line">
            <a:avLst/>
          </a:prstGeom>
          <a:ln>
            <a:prstDash val="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Oval 92">
            <a:extLst>
              <a:ext uri="{FF2B5EF4-FFF2-40B4-BE49-F238E27FC236}">
                <a16:creationId xmlns:a16="http://schemas.microsoft.com/office/drawing/2014/main" id="{06463F7A-A1EA-4C75-8010-FBD49FA935A6}"/>
              </a:ext>
            </a:extLst>
          </p:cNvPr>
          <p:cNvSpPr/>
          <p:nvPr/>
        </p:nvSpPr>
        <p:spPr>
          <a:xfrm>
            <a:off x="1886118" y="5117465"/>
            <a:ext cx="166656" cy="166656"/>
          </a:xfrm>
          <a:prstGeom prst="ellipse">
            <a:avLst/>
          </a:prstGeom>
          <a:ln w="69850">
            <a:solidFill>
              <a:schemeClr val="accent1">
                <a:alpha val="46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E1A4368A-272F-4E33-A3FD-57D782BA303B}"/>
              </a:ext>
            </a:extLst>
          </p:cNvPr>
          <p:cNvSpPr txBox="1"/>
          <p:nvPr/>
        </p:nvSpPr>
        <p:spPr>
          <a:xfrm>
            <a:off x="2329486" y="5015615"/>
            <a:ext cx="8208901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fr-FR" sz="1600" dirty="0">
                <a:solidFill>
                  <a:schemeClr val="accent1"/>
                </a:solidFill>
                <a:latin typeface="+mj-lt"/>
                <a:cs typeface="Segoe UI Semibold" panose="020B0702040204020203" pitchFamily="34" charset="0"/>
              </a:rPr>
              <a:t>Aucune pondération </a:t>
            </a:r>
            <a:r>
              <a:rPr lang="fr-F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Segoe UI Semibold" panose="020B0702040204020203" pitchFamily="34" charset="0"/>
              </a:rPr>
              <a:t>pour l’avancement de grade ou la promotion interne </a:t>
            </a:r>
            <a:r>
              <a:rPr lang="fr-FR" sz="1600" dirty="0">
                <a:solidFill>
                  <a:schemeClr val="accent1"/>
                </a:solidFill>
                <a:latin typeface="+mj-lt"/>
                <a:cs typeface="Segoe UI Semibold" panose="020B0702040204020203" pitchFamily="34" charset="0"/>
              </a:rPr>
              <a:t>ou modulation de régime indemnitaire </a:t>
            </a:r>
            <a:r>
              <a:rPr lang="fr-F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Segoe UI Semibold" panose="020B0702040204020203" pitchFamily="34" charset="0"/>
              </a:rPr>
              <a:t>ne sera effectuée en fonction de la grille </a:t>
            </a:r>
            <a:br>
              <a:rPr lang="fr-F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Segoe UI Semibold" panose="020B0702040204020203" pitchFamily="34" charset="0"/>
              </a:rPr>
            </a:br>
            <a:r>
              <a:rPr lang="fr-FR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Segoe UI Semibold" panose="020B0702040204020203" pitchFamily="34" charset="0"/>
              </a:rPr>
              <a:t>d’atteinte des objectifs</a:t>
            </a:r>
          </a:p>
        </p:txBody>
      </p:sp>
    </p:spTree>
    <p:extLst>
      <p:ext uri="{BB962C8B-B14F-4D97-AF65-F5344CB8AC3E}">
        <p14:creationId xmlns:p14="http://schemas.microsoft.com/office/powerpoint/2010/main" val="2384335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path" presetSubtype="0" decel="100000" fill="hold" grpId="1" nodeType="withEffect">
                                  <p:stCondLst>
                                    <p:cond delay="1300"/>
                                  </p:stCondLst>
                                  <p:childTnLst>
                                    <p:animMotion origin="layout" path="M 3.95833E-6 -1.11111E-6 L 3.95833E-6 0.01713 " pathEditMode="relative" rAng="0" ptsTypes="AA">
                                      <p:cBhvr>
                                        <p:cTn id="9" dur="700" spd="-100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56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2" presetClass="path" presetSubtype="0" decel="100000" fill="hold" grpId="1" nodeType="withEffect">
                                  <p:stCondLst>
                                    <p:cond delay="1800"/>
                                  </p:stCondLst>
                                  <p:childTnLst>
                                    <p:animMotion origin="layout" path="M -4.16667E-6 -1.11111E-6 L -4.16667E-6 0.01713 " pathEditMode="relative" rAng="0" ptsTypes="AA">
                                      <p:cBhvr>
                                        <p:cTn id="20" dur="700" spd="-100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56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23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23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7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2" presetClass="path" presetSubtype="0" decel="100000" fill="hold" grpId="1" nodeType="withEffect">
                                  <p:stCondLst>
                                    <p:cond delay="2300"/>
                                  </p:stCondLst>
                                  <p:childTnLst>
                                    <p:animMotion origin="layout" path="M -4.16667E-6 3.7037E-6 L -4.16667E-6 0.01713 " pathEditMode="relative" rAng="0" ptsTypes="AA">
                                      <p:cBhvr>
                                        <p:cTn id="31" dur="700" spd="-100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56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3077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8" presetClass="emph" presetSubtype="0" decel="10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3077"/>
                                  </p:iterate>
                                  <p:childTnLst>
                                    <p:animRot by="21600000">
                                      <p:cBhvr>
                                        <p:cTn id="3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60" grpId="0" animBg="1"/>
      <p:bldP spid="89" grpId="0" animBg="1"/>
      <p:bldP spid="90" grpId="0"/>
      <p:bldP spid="90" grpId="1"/>
      <p:bldP spid="91" grpId="0"/>
      <p:bldP spid="91" grpId="1"/>
      <p:bldP spid="93" grpId="0" animBg="1"/>
      <p:bldP spid="94" grpId="0"/>
      <p:bldP spid="94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2F1AB31-06F1-44E4-8D4A-02BB47492EF5}"/>
              </a:ext>
            </a:extLst>
          </p:cNvPr>
          <p:cNvSpPr/>
          <p:nvPr/>
        </p:nvSpPr>
        <p:spPr>
          <a:xfrm>
            <a:off x="0" y="0"/>
            <a:ext cx="119336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8A1C28E-0E6B-466D-B08A-75C6F6915FE4}"/>
              </a:ext>
            </a:extLst>
          </p:cNvPr>
          <p:cNvSpPr txBox="1"/>
          <p:nvPr/>
        </p:nvSpPr>
        <p:spPr>
          <a:xfrm>
            <a:off x="623392" y="259842"/>
            <a:ext cx="10657184" cy="830997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fr-FR" sz="2400" dirty="0">
                <a:gradFill>
                  <a:gsLst>
                    <a:gs pos="0">
                      <a:schemeClr val="accent1"/>
                    </a:gs>
                    <a:gs pos="100000">
                      <a:schemeClr val="accent1">
                        <a:lumMod val="75000"/>
                      </a:schemeClr>
                    </a:gs>
                  </a:gsLst>
                  <a:lin ang="5400000" scaled="1"/>
                </a:gra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L’ÉVALUATION DE LA MANIÈRE DE SERVIR </a:t>
            </a:r>
          </a:p>
          <a:p>
            <a:r>
              <a:rPr lang="fr-F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Segoe UI Semibold" panose="020B0702040204020203" pitchFamily="34" charset="0"/>
              </a:rPr>
              <a:t>Pour les agents non promouvables : une évaluation qualitative </a:t>
            </a:r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Segoe UI Semibold" panose="020B0702040204020203" pitchFamily="34" charset="0"/>
              </a:rPr>
              <a:t>(ex : cat C ATTE)</a:t>
            </a:r>
            <a:endParaRPr lang="fr-FR" sz="14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9F788859-B06A-9337-2EF5-A8EA5AB252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1268760"/>
            <a:ext cx="7620000" cy="4898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1363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2F1AB31-06F1-44E4-8D4A-02BB47492EF5}"/>
              </a:ext>
            </a:extLst>
          </p:cNvPr>
          <p:cNvSpPr/>
          <p:nvPr/>
        </p:nvSpPr>
        <p:spPr>
          <a:xfrm>
            <a:off x="0" y="0"/>
            <a:ext cx="119336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8A1C28E-0E6B-466D-B08A-75C6F6915FE4}"/>
              </a:ext>
            </a:extLst>
          </p:cNvPr>
          <p:cNvSpPr txBox="1"/>
          <p:nvPr/>
        </p:nvSpPr>
        <p:spPr>
          <a:xfrm>
            <a:off x="623392" y="259842"/>
            <a:ext cx="10657184" cy="830997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fr-FR" sz="2400" dirty="0">
                <a:gradFill>
                  <a:gsLst>
                    <a:gs pos="0">
                      <a:schemeClr val="accent1"/>
                    </a:gs>
                    <a:gs pos="100000">
                      <a:schemeClr val="accent1">
                        <a:lumMod val="75000"/>
                      </a:schemeClr>
                    </a:gs>
                  </a:gsLst>
                  <a:lin ang="5400000" scaled="1"/>
                </a:gra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L’ÉVALUATION DE LA MANIÈRE DE SERVIR </a:t>
            </a:r>
          </a:p>
          <a:p>
            <a:r>
              <a:rPr lang="fr-F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Segoe UI Semibold" panose="020B0702040204020203" pitchFamily="34" charset="0"/>
              </a:rPr>
              <a:t>Pour les agents non promouvables : une évaluation qualitative </a:t>
            </a:r>
            <a:r>
              <a:rPr lang="fr-F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Segoe UI Semibold" panose="020B0702040204020203" pitchFamily="34" charset="0"/>
              </a:rPr>
              <a:t>(ex : cat C ATTE)</a:t>
            </a:r>
            <a:endParaRPr lang="fr-FR" sz="14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7AAD9B4D-DB3D-FDFC-4E15-24916F9DFC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0287" y="1090838"/>
            <a:ext cx="7591425" cy="5650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981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2F1AB31-06F1-44E4-8D4A-02BB47492EF5}"/>
              </a:ext>
            </a:extLst>
          </p:cNvPr>
          <p:cNvSpPr/>
          <p:nvPr/>
        </p:nvSpPr>
        <p:spPr>
          <a:xfrm>
            <a:off x="0" y="0"/>
            <a:ext cx="119336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8A1C28E-0E6B-466D-B08A-75C6F6915FE4}"/>
              </a:ext>
            </a:extLst>
          </p:cNvPr>
          <p:cNvSpPr txBox="1"/>
          <p:nvPr/>
        </p:nvSpPr>
        <p:spPr>
          <a:xfrm>
            <a:off x="623392" y="259842"/>
            <a:ext cx="7056784" cy="830997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fr-FR" sz="2400" dirty="0">
                <a:gradFill>
                  <a:gsLst>
                    <a:gs pos="0">
                      <a:schemeClr val="accent1"/>
                    </a:gs>
                    <a:gs pos="100000">
                      <a:schemeClr val="accent1">
                        <a:lumMod val="75000"/>
                      </a:schemeClr>
                    </a:gs>
                  </a:gsLst>
                  <a:lin ang="5400000" scaled="1"/>
                </a:gra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L’ÉVALUATION DE LA MANIÈRE DE SERVIR </a:t>
            </a:r>
          </a:p>
          <a:p>
            <a:r>
              <a:rPr lang="fr-F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Segoe UI Semibold" panose="020B0702040204020203" pitchFamily="34" charset="0"/>
              </a:rPr>
              <a:t>et son incidence sur la carrière (avancement de grade)</a:t>
            </a:r>
            <a:endParaRPr lang="fr-FR" sz="24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2AC9E6F-743E-45C8-9CCA-0BD3F845D940}"/>
              </a:ext>
            </a:extLst>
          </p:cNvPr>
          <p:cNvSpPr/>
          <p:nvPr/>
        </p:nvSpPr>
        <p:spPr>
          <a:xfrm>
            <a:off x="7320136" y="259842"/>
            <a:ext cx="40324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dirty="0">
                <a:latin typeface="Verdana" panose="020B0604030504040204" pitchFamily="34" charset="0"/>
              </a:rPr>
              <a:t> </a:t>
            </a:r>
            <a:r>
              <a:rPr lang="fr-FR" sz="1200" b="1" dirty="0">
                <a:latin typeface="Verdana" panose="020B0604030504040204" pitchFamily="34" charset="0"/>
              </a:rPr>
              <a:t>RAPPORT AVANCEMENT DE GRADE C cuisinier </a:t>
            </a:r>
            <a:endParaRPr lang="fr-FR" sz="12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9DC5742-B5BF-4813-AD0D-5472563DEC71}"/>
              </a:ext>
            </a:extLst>
          </p:cNvPr>
          <p:cNvSpPr/>
          <p:nvPr/>
        </p:nvSpPr>
        <p:spPr>
          <a:xfrm>
            <a:off x="623392" y="1120676"/>
            <a:ext cx="109452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i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fr-FR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12EF6353-8C7E-4ADD-0310-D1376F1994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7887" y="1085850"/>
            <a:ext cx="7896225" cy="5512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6819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2F1AB31-06F1-44E4-8D4A-02BB47492EF5}"/>
              </a:ext>
            </a:extLst>
          </p:cNvPr>
          <p:cNvSpPr/>
          <p:nvPr/>
        </p:nvSpPr>
        <p:spPr>
          <a:xfrm>
            <a:off x="0" y="0"/>
            <a:ext cx="119336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1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8A1C28E-0E6B-466D-B08A-75C6F6915FE4}"/>
              </a:ext>
            </a:extLst>
          </p:cNvPr>
          <p:cNvSpPr txBox="1"/>
          <p:nvPr/>
        </p:nvSpPr>
        <p:spPr>
          <a:xfrm>
            <a:off x="623392" y="259842"/>
            <a:ext cx="7056784" cy="830997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r>
              <a:rPr lang="fr-FR" sz="2400" dirty="0">
                <a:gradFill>
                  <a:gsLst>
                    <a:gs pos="0">
                      <a:schemeClr val="accent1"/>
                    </a:gs>
                    <a:gs pos="100000">
                      <a:schemeClr val="accent1">
                        <a:lumMod val="75000"/>
                      </a:schemeClr>
                    </a:gs>
                  </a:gsLst>
                  <a:lin ang="5400000" scaled="1"/>
                </a:gradFill>
                <a:latin typeface="Segoe UI Black" panose="020B0A02040204020203" pitchFamily="34" charset="0"/>
                <a:ea typeface="Segoe UI Black" panose="020B0A02040204020203" pitchFamily="34" charset="0"/>
                <a:cs typeface="Segoe UI Black" panose="020B0A02040204020203" pitchFamily="34" charset="0"/>
              </a:rPr>
              <a:t>L’ÉVALUATION DE LA MANIÈRE DE SERVIR </a:t>
            </a:r>
          </a:p>
          <a:p>
            <a:r>
              <a:rPr lang="fr-F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Segoe UI Semibold" panose="020B0702040204020203" pitchFamily="34" charset="0"/>
              </a:rPr>
              <a:t>et son incidence sur la carrière (avancement de grade)</a:t>
            </a:r>
            <a:endParaRPr lang="fr-FR" sz="24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2AC9E6F-743E-45C8-9CCA-0BD3F845D940}"/>
              </a:ext>
            </a:extLst>
          </p:cNvPr>
          <p:cNvSpPr/>
          <p:nvPr/>
        </p:nvSpPr>
        <p:spPr>
          <a:xfrm>
            <a:off x="7320136" y="259842"/>
            <a:ext cx="40324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600" dirty="0">
                <a:latin typeface="Verdana" panose="020B0604030504040204" pitchFamily="34" charset="0"/>
              </a:rPr>
              <a:t> </a:t>
            </a:r>
            <a:r>
              <a:rPr lang="fr-FR" sz="1200" b="1" dirty="0">
                <a:latin typeface="Verdana" panose="020B0604030504040204" pitchFamily="34" charset="0"/>
              </a:rPr>
              <a:t>RAPPORT AVANCEMENT DE GRADE C cuisinier </a:t>
            </a:r>
            <a:endParaRPr lang="fr-FR" sz="12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9DC5742-B5BF-4813-AD0D-5472563DEC71}"/>
              </a:ext>
            </a:extLst>
          </p:cNvPr>
          <p:cNvSpPr/>
          <p:nvPr/>
        </p:nvSpPr>
        <p:spPr>
          <a:xfrm>
            <a:off x="623392" y="1120676"/>
            <a:ext cx="109452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i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fr-FR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39B5E9C3-C577-9198-E830-5FA9FC838C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5987" y="1381125"/>
            <a:ext cx="7820025" cy="4095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2645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hème Office">
  <a:themeElements>
    <a:clrScheme name="Custom 3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FF574C"/>
      </a:accent1>
      <a:accent2>
        <a:srgbClr val="46A8DF"/>
      </a:accent2>
      <a:accent3>
        <a:srgbClr val="EE3F7F"/>
      </a:accent3>
      <a:accent4>
        <a:srgbClr val="FFED00"/>
      </a:accent4>
      <a:accent5>
        <a:srgbClr val="F19FC1"/>
      </a:accent5>
      <a:accent6>
        <a:srgbClr val="EB6209"/>
      </a:accent6>
      <a:hlink>
        <a:srgbClr val="3FA535"/>
      </a:hlink>
      <a:folHlink>
        <a:srgbClr val="9D2CE0"/>
      </a:folHlink>
    </a:clrScheme>
    <a:fontScheme name="Custom 4">
      <a:majorFont>
        <a:latin typeface="Segoe UI Semibold"/>
        <a:ea typeface=""/>
        <a:cs typeface=""/>
      </a:majorFont>
      <a:minorFont>
        <a:latin typeface="Segoe U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5a399f59-4fb0-4c58-b63e-f94bfc24371c}" enabled="0" method="" siteId="{5a399f59-4fb0-4c58-b63e-f94bfc24371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7727</TotalTime>
  <Words>885</Words>
  <Application>Microsoft Office PowerPoint</Application>
  <PresentationFormat>Grand écran</PresentationFormat>
  <Paragraphs>119</Paragraphs>
  <Slides>15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2" baseType="lpstr">
      <vt:lpstr>Arial</vt:lpstr>
      <vt:lpstr>Calibri</vt:lpstr>
      <vt:lpstr>Segoe UI Black</vt:lpstr>
      <vt:lpstr>Segoe UI Light</vt:lpstr>
      <vt:lpstr>Segoe UI Semibold</vt:lpstr>
      <vt:lpstr>Verdana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CRIDF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Région Île-de-France vous souhaite la bienvenue !</dc:title>
  <dc:creator>DOMINIC Laurence</dc:creator>
  <cp:lastModifiedBy>LEFEBVRE Pascale</cp:lastModifiedBy>
  <cp:revision>517</cp:revision>
  <cp:lastPrinted>2018-12-03T10:30:12Z</cp:lastPrinted>
  <dcterms:created xsi:type="dcterms:W3CDTF">2017-04-06T13:26:38Z</dcterms:created>
  <dcterms:modified xsi:type="dcterms:W3CDTF">2024-11-27T08:55:28Z</dcterms:modified>
</cp:coreProperties>
</file>