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7" r:id="rId2"/>
    <p:sldId id="323" r:id="rId3"/>
    <p:sldId id="324" r:id="rId4"/>
    <p:sldId id="325" r:id="rId5"/>
    <p:sldId id="326" r:id="rId6"/>
    <p:sldId id="330" r:id="rId7"/>
    <p:sldId id="327" r:id="rId8"/>
    <p:sldId id="328" r:id="rId9"/>
    <p:sldId id="332" r:id="rId10"/>
    <p:sldId id="329" r:id="rId11"/>
    <p:sldId id="261" r:id="rId12"/>
  </p:sldIdLst>
  <p:sldSz cx="9144000" cy="5143500" type="screen16x9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RIN Amandine" initials="GA" lastIdx="1" clrIdx="0">
    <p:extLst>
      <p:ext uri="{19B8F6BF-5375-455C-9EA6-DF929625EA0E}">
        <p15:presenceInfo xmlns:p15="http://schemas.microsoft.com/office/powerpoint/2012/main" userId="S::Amandine.GUERIN@iledefrance.fr::25025204-e065-4d9d-b25f-7954e275a4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68C"/>
    <a:srgbClr val="E42313"/>
    <a:srgbClr val="0815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4" autoAdjust="0"/>
    <p:restoredTop sz="94660" autoAdjust="0"/>
  </p:normalViewPr>
  <p:slideViewPr>
    <p:cSldViewPr snapToGrid="0" snapToObjects="1">
      <p:cViewPr varScale="1">
        <p:scale>
          <a:sx n="84" d="100"/>
          <a:sy n="84" d="100"/>
        </p:scale>
        <p:origin x="1024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837630F-4A17-5746-81C2-19B8B633711A}" type="datetimeFigureOut">
              <a:rPr lang="fr-FR"/>
              <a:pPr>
                <a:defRPr/>
              </a:pPr>
              <a:t>13/04/2023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C51F385-6B9C-2F46-8066-7021802E15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3380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8215C74-0FE8-AF4C-8000-E58CF55A57FE}" type="datetimeFigureOut">
              <a:rPr lang="fr-FR"/>
              <a:pPr>
                <a:defRPr/>
              </a:pPr>
              <a:t>13/04/2023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B3AD17A-23A6-754A-9BFC-93420B5F25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61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3AD17A-23A6-754A-9BFC-93420B5F25B4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96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iledefrance/?pk_campaign=RSociaux&amp;pk_kwd=Insta" TargetMode="External"/><Relationship Id="rId3" Type="http://schemas.openxmlformats.org/officeDocument/2006/relationships/image" Target="../media/image1.emf"/><Relationship Id="rId7" Type="http://schemas.openxmlformats.org/officeDocument/2006/relationships/image" Target="../media/image4.emf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RegionIledeFrance?pk_campaign=RSociaux&amp;pk_kwd=FB" TargetMode="Externa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hyperlink" Target="https://www.linkedin.com/company/region-ile-de-france?pk_campaign=RSociaux&amp;pk_kwd=Linkedin" TargetMode="External"/><Relationship Id="rId4" Type="http://schemas.openxmlformats.org/officeDocument/2006/relationships/hyperlink" Target="https://twitter.com/iledefrance?pk_campaign=RSociaux&amp;pk_kwd=Twitter" TargetMode="External"/><Relationship Id="rId9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ledefrance.f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6"/>
          <p:cNvGrpSpPr>
            <a:grpSpLocks/>
          </p:cNvGrpSpPr>
          <p:nvPr/>
        </p:nvGrpSpPr>
        <p:grpSpPr bwMode="auto">
          <a:xfrm>
            <a:off x="0" y="1209675"/>
            <a:ext cx="1635125" cy="2338388"/>
            <a:chOff x="3693236" y="1259426"/>
            <a:chExt cx="2015412" cy="2881824"/>
          </a:xfrm>
          <a:solidFill>
            <a:schemeClr val="accent4"/>
          </a:solidFill>
        </p:grpSpPr>
        <p:grpSp>
          <p:nvGrpSpPr>
            <p:cNvPr id="5" name="Grouper 7"/>
            <p:cNvGrpSpPr>
              <a:grpSpLocks/>
            </p:cNvGrpSpPr>
            <p:nvPr/>
          </p:nvGrpSpPr>
          <p:grpSpPr bwMode="auto">
            <a:xfrm>
              <a:off x="3923928" y="1259426"/>
              <a:ext cx="1784720" cy="1440912"/>
              <a:chOff x="3923928" y="1259426"/>
              <a:chExt cx="1784720" cy="1440912"/>
            </a:xfrm>
            <a:grpFill/>
          </p:grpSpPr>
          <p:sp>
            <p:nvSpPr>
              <p:cNvPr id="10" name="Parallélogramme 9"/>
              <p:cNvSpPr/>
              <p:nvPr/>
            </p:nvSpPr>
            <p:spPr>
              <a:xfrm flipH="1">
                <a:off x="4855522" y="1259426"/>
                <a:ext cx="853126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11" name="Parallélogramme 10"/>
              <p:cNvSpPr/>
              <p:nvPr/>
            </p:nvSpPr>
            <p:spPr>
              <a:xfrm flipH="1">
                <a:off x="4389825" y="1259426"/>
                <a:ext cx="853126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2" name="Parallélogramme 11"/>
              <p:cNvSpPr/>
              <p:nvPr/>
            </p:nvSpPr>
            <p:spPr>
              <a:xfrm flipH="1">
                <a:off x="3924128" y="1259426"/>
                <a:ext cx="851170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6" name="Grouper 8"/>
            <p:cNvGrpSpPr>
              <a:grpSpLocks/>
            </p:cNvGrpSpPr>
            <p:nvPr/>
          </p:nvGrpSpPr>
          <p:grpSpPr bwMode="auto">
            <a:xfrm flipV="1">
              <a:off x="3693236" y="2700338"/>
              <a:ext cx="1784720" cy="1440912"/>
              <a:chOff x="3923928" y="1259426"/>
              <a:chExt cx="1784720" cy="1440912"/>
            </a:xfrm>
            <a:grpFill/>
          </p:grpSpPr>
          <p:sp>
            <p:nvSpPr>
              <p:cNvPr id="7" name="Parallélogramme 6"/>
              <p:cNvSpPr/>
              <p:nvPr/>
            </p:nvSpPr>
            <p:spPr>
              <a:xfrm flipH="1">
                <a:off x="4857280" y="1259426"/>
                <a:ext cx="851169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8" name="Parallélogramme 7"/>
              <p:cNvSpPr/>
              <p:nvPr/>
            </p:nvSpPr>
            <p:spPr>
              <a:xfrm flipH="1">
                <a:off x="4389625" y="1259426"/>
                <a:ext cx="853126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9" name="Parallélogramme 8"/>
              <p:cNvSpPr/>
              <p:nvPr/>
            </p:nvSpPr>
            <p:spPr>
              <a:xfrm flipH="1">
                <a:off x="3923928" y="1259426"/>
                <a:ext cx="853126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grpSp>
        <p:nvGrpSpPr>
          <p:cNvPr id="13" name="Grouper 15"/>
          <p:cNvGrpSpPr>
            <a:grpSpLocks/>
          </p:cNvGrpSpPr>
          <p:nvPr/>
        </p:nvGrpSpPr>
        <p:grpSpPr bwMode="auto">
          <a:xfrm flipH="1" flipV="1">
            <a:off x="7508875" y="1209675"/>
            <a:ext cx="1635125" cy="2338388"/>
            <a:chOff x="3693236" y="1259426"/>
            <a:chExt cx="2015412" cy="2881824"/>
          </a:xfrm>
          <a:solidFill>
            <a:schemeClr val="accent4"/>
          </a:solidFill>
        </p:grpSpPr>
        <p:grpSp>
          <p:nvGrpSpPr>
            <p:cNvPr id="14" name="Grouper 16"/>
            <p:cNvGrpSpPr>
              <a:grpSpLocks/>
            </p:cNvGrpSpPr>
            <p:nvPr/>
          </p:nvGrpSpPr>
          <p:grpSpPr bwMode="auto">
            <a:xfrm>
              <a:off x="3923928" y="1259426"/>
              <a:ext cx="1784720" cy="1440912"/>
              <a:chOff x="3923928" y="1259426"/>
              <a:chExt cx="1784720" cy="1440912"/>
            </a:xfrm>
            <a:grpFill/>
          </p:grpSpPr>
          <p:sp>
            <p:nvSpPr>
              <p:cNvPr id="19" name="Parallélogramme 18"/>
              <p:cNvSpPr/>
              <p:nvPr/>
            </p:nvSpPr>
            <p:spPr>
              <a:xfrm flipH="1">
                <a:off x="4855522" y="1259426"/>
                <a:ext cx="853126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20" name="Parallélogramme 19"/>
              <p:cNvSpPr/>
              <p:nvPr/>
            </p:nvSpPr>
            <p:spPr>
              <a:xfrm flipH="1">
                <a:off x="4389825" y="1259426"/>
                <a:ext cx="853126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1" name="Parallélogramme 20"/>
              <p:cNvSpPr/>
              <p:nvPr/>
            </p:nvSpPr>
            <p:spPr>
              <a:xfrm flipH="1">
                <a:off x="3924128" y="1259426"/>
                <a:ext cx="851169" cy="1437978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15" name="Grouper 17"/>
            <p:cNvGrpSpPr>
              <a:grpSpLocks/>
            </p:cNvGrpSpPr>
            <p:nvPr/>
          </p:nvGrpSpPr>
          <p:grpSpPr bwMode="auto">
            <a:xfrm flipV="1">
              <a:off x="3693236" y="2700338"/>
              <a:ext cx="1784720" cy="1440912"/>
              <a:chOff x="3923928" y="1259426"/>
              <a:chExt cx="1784720" cy="1440912"/>
            </a:xfrm>
            <a:grpFill/>
          </p:grpSpPr>
          <p:sp>
            <p:nvSpPr>
              <p:cNvPr id="16" name="Parallélogramme 15"/>
              <p:cNvSpPr/>
              <p:nvPr/>
            </p:nvSpPr>
            <p:spPr>
              <a:xfrm flipH="1">
                <a:off x="4857278" y="1259426"/>
                <a:ext cx="851170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" name="Parallélogramme 16"/>
              <p:cNvSpPr/>
              <p:nvPr/>
            </p:nvSpPr>
            <p:spPr>
              <a:xfrm flipH="1">
                <a:off x="4389625" y="1259426"/>
                <a:ext cx="853126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8" name="Parallélogramme 17"/>
              <p:cNvSpPr/>
              <p:nvPr/>
            </p:nvSpPr>
            <p:spPr>
              <a:xfrm flipH="1">
                <a:off x="3923928" y="1259426"/>
                <a:ext cx="853126" cy="1445803"/>
              </a:xfrm>
              <a:prstGeom prst="parallelogram">
                <a:avLst>
                  <a:gd name="adj" fmla="val 71848"/>
                </a:avLst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pic>
        <p:nvPicPr>
          <p:cNvPr id="22" name="Image 24" title="Site Web de la Région Ile de France">
            <a:hlinkClick r:id="rId2" tooltip="Région Île-de-Franc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4202113"/>
            <a:ext cx="2270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233385"/>
            <a:ext cx="7772400" cy="1102519"/>
          </a:xfrm>
        </p:spPr>
        <p:txBody>
          <a:bodyPr anchor="t" anchorCtr="1">
            <a:normAutofit/>
          </a:bodyPr>
          <a:lstStyle>
            <a:lvl1pPr algn="ctr">
              <a:defRPr sz="3100" cap="all">
                <a:solidFill>
                  <a:schemeClr val="bg1"/>
                </a:solidFill>
                <a:latin typeface="Arial Black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774800" y="1791498"/>
            <a:ext cx="5594400" cy="374906"/>
          </a:xfrm>
          <a:solidFill>
            <a:schemeClr val="accent1"/>
          </a:solidFill>
        </p:spPr>
        <p:txBody>
          <a:bodyPr lIns="72000" tIns="0" rIns="72000" bIns="36000" anchor="b" anchorCtr="1">
            <a:spAutoFit/>
          </a:bodyPr>
          <a:lstStyle>
            <a:lvl1pPr marL="0" indent="0" algn="ctr">
              <a:spcBef>
                <a:spcPts val="0"/>
              </a:spcBef>
              <a:buNone/>
              <a:defRPr sz="2200" b="1" i="1">
                <a:solidFill>
                  <a:schemeClr val="bg1"/>
                </a:solidFill>
                <a:latin typeface="Time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un </a:t>
            </a:r>
            <a:r>
              <a:rPr lang="en-US" dirty="0" err="1"/>
              <a:t>surtitre</a:t>
            </a:r>
            <a:endParaRPr lang="fr-FR" dirty="0"/>
          </a:p>
        </p:txBody>
      </p:sp>
      <p:sp>
        <p:nvSpPr>
          <p:cNvPr id="2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38880" y="4426502"/>
            <a:ext cx="3294424" cy="431129"/>
          </a:xfrm>
          <a:prstGeom prst="rect">
            <a:avLst/>
          </a:prstGeom>
        </p:spPr>
        <p:txBody>
          <a:bodyPr/>
          <a:lstStyle>
            <a:lvl1pPr algn="l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FA735F-72B5-A842-B277-DEDECDAF5D5B}" type="datetime2">
              <a:rPr lang="fr-FR" smtClean="0"/>
              <a:pPr>
                <a:defRPr/>
              </a:pPr>
              <a:t>jeudi 13 avril 2023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96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748E4B-0D05-284A-B633-27DC9168422E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285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AA60-0E81-DC46-B463-BB2943E317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8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68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E1458-1ABA-A843-A040-32435A2D0F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8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63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" name="Image 7" title="Site Web de la Région Ile de France">
            <a:hlinkClick r:id="rId2" tooltip="Région Ïle-de-Franc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06375"/>
            <a:ext cx="7776000" cy="8572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83568" y="1218870"/>
            <a:ext cx="7776000" cy="3359087"/>
          </a:xfrm>
        </p:spPr>
        <p:txBody>
          <a:bodyPr/>
          <a:lstStyle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DB8D-AD63-1D44-ACE3-607E783180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95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4572000" y="641350"/>
            <a:ext cx="0" cy="61595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572000" y="3814312"/>
            <a:ext cx="0" cy="61595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er 27"/>
          <p:cNvGrpSpPr/>
          <p:nvPr userDrawn="1"/>
        </p:nvGrpSpPr>
        <p:grpSpPr>
          <a:xfrm>
            <a:off x="0" y="1209675"/>
            <a:ext cx="1635125" cy="2338388"/>
            <a:chOff x="0" y="1209675"/>
            <a:chExt cx="1635125" cy="2338388"/>
          </a:xfrm>
        </p:grpSpPr>
        <p:grpSp>
          <p:nvGrpSpPr>
            <p:cNvPr id="5" name="Grouper 4"/>
            <p:cNvGrpSpPr/>
            <p:nvPr userDrawn="1"/>
          </p:nvGrpSpPr>
          <p:grpSpPr>
            <a:xfrm>
              <a:off x="187325" y="1209675"/>
              <a:ext cx="1447800" cy="1169988"/>
              <a:chOff x="187325" y="1209675"/>
              <a:chExt cx="1447800" cy="1169988"/>
            </a:xfrm>
          </p:grpSpPr>
          <p:sp>
            <p:nvSpPr>
              <p:cNvPr id="14" name="Parallélogramme 13"/>
              <p:cNvSpPr/>
              <p:nvPr/>
            </p:nvSpPr>
            <p:spPr bwMode="auto">
              <a:xfrm flipH="1">
                <a:off x="942975" y="1209675"/>
                <a:ext cx="692150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15" name="Parallélogramme 14"/>
              <p:cNvSpPr/>
              <p:nvPr/>
            </p:nvSpPr>
            <p:spPr bwMode="auto">
              <a:xfrm flipH="1">
                <a:off x="565150" y="1209675"/>
                <a:ext cx="692150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6" name="Parallélogramme 15"/>
              <p:cNvSpPr/>
              <p:nvPr/>
            </p:nvSpPr>
            <p:spPr bwMode="auto">
              <a:xfrm flipH="1">
                <a:off x="187325" y="1209675"/>
                <a:ext cx="690563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27" name="Grouper 26"/>
            <p:cNvGrpSpPr/>
            <p:nvPr userDrawn="1"/>
          </p:nvGrpSpPr>
          <p:grpSpPr>
            <a:xfrm>
              <a:off x="0" y="2379663"/>
              <a:ext cx="1447800" cy="1168400"/>
              <a:chOff x="0" y="2379663"/>
              <a:chExt cx="1447800" cy="1168400"/>
            </a:xfrm>
          </p:grpSpPr>
          <p:sp>
            <p:nvSpPr>
              <p:cNvPr id="11" name="Parallélogramme 10"/>
              <p:cNvSpPr/>
              <p:nvPr/>
            </p:nvSpPr>
            <p:spPr bwMode="auto">
              <a:xfrm flipH="1" flipV="1">
                <a:off x="757238" y="2379663"/>
                <a:ext cx="690562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2" name="Parallélogramme 11"/>
              <p:cNvSpPr/>
              <p:nvPr/>
            </p:nvSpPr>
            <p:spPr bwMode="auto">
              <a:xfrm flipH="1" flipV="1">
                <a:off x="377825" y="2379663"/>
                <a:ext cx="692150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3" name="Parallélogramme 12"/>
              <p:cNvSpPr/>
              <p:nvPr/>
            </p:nvSpPr>
            <p:spPr bwMode="auto">
              <a:xfrm flipH="1" flipV="1">
                <a:off x="0" y="2379663"/>
                <a:ext cx="692150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grpSp>
        <p:nvGrpSpPr>
          <p:cNvPr id="31" name="Grouper 30"/>
          <p:cNvGrpSpPr/>
          <p:nvPr userDrawn="1"/>
        </p:nvGrpSpPr>
        <p:grpSpPr>
          <a:xfrm>
            <a:off x="7508875" y="1209675"/>
            <a:ext cx="1635125" cy="2338388"/>
            <a:chOff x="7508875" y="1209675"/>
            <a:chExt cx="1635125" cy="2338388"/>
          </a:xfrm>
        </p:grpSpPr>
        <p:grpSp>
          <p:nvGrpSpPr>
            <p:cNvPr id="30" name="Grouper 29"/>
            <p:cNvGrpSpPr/>
            <p:nvPr userDrawn="1"/>
          </p:nvGrpSpPr>
          <p:grpSpPr>
            <a:xfrm>
              <a:off x="7508875" y="2379663"/>
              <a:ext cx="1447800" cy="1168400"/>
              <a:chOff x="7508875" y="2379663"/>
              <a:chExt cx="1447800" cy="1168400"/>
            </a:xfrm>
          </p:grpSpPr>
          <p:sp>
            <p:nvSpPr>
              <p:cNvPr id="18" name="Parallélogramme 17"/>
              <p:cNvSpPr/>
              <p:nvPr/>
            </p:nvSpPr>
            <p:spPr bwMode="auto">
              <a:xfrm flipV="1">
                <a:off x="7508875" y="2379663"/>
                <a:ext cx="692150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19" name="Parallélogramme 18"/>
              <p:cNvSpPr/>
              <p:nvPr/>
            </p:nvSpPr>
            <p:spPr bwMode="auto">
              <a:xfrm flipV="1">
                <a:off x="7886700" y="2379663"/>
                <a:ext cx="692150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0" name="Parallélogramme 19"/>
              <p:cNvSpPr/>
              <p:nvPr/>
            </p:nvSpPr>
            <p:spPr bwMode="auto">
              <a:xfrm flipV="1">
                <a:off x="8266113" y="2379663"/>
                <a:ext cx="690562" cy="1168400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29" name="Grouper 28"/>
            <p:cNvGrpSpPr/>
            <p:nvPr userDrawn="1"/>
          </p:nvGrpSpPr>
          <p:grpSpPr>
            <a:xfrm>
              <a:off x="7696200" y="1209675"/>
              <a:ext cx="1447800" cy="1169988"/>
              <a:chOff x="7696200" y="1209675"/>
              <a:chExt cx="1447800" cy="1169988"/>
            </a:xfrm>
          </p:grpSpPr>
          <p:sp>
            <p:nvSpPr>
              <p:cNvPr id="21" name="Parallélogramme 20"/>
              <p:cNvSpPr/>
              <p:nvPr/>
            </p:nvSpPr>
            <p:spPr bwMode="auto">
              <a:xfrm>
                <a:off x="7696200" y="1209675"/>
                <a:ext cx="690563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2" name="Parallélogramme 21"/>
              <p:cNvSpPr/>
              <p:nvPr/>
            </p:nvSpPr>
            <p:spPr bwMode="auto">
              <a:xfrm>
                <a:off x="8074025" y="1209675"/>
                <a:ext cx="692150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3" name="Parallélogramme 22"/>
              <p:cNvSpPr/>
              <p:nvPr/>
            </p:nvSpPr>
            <p:spPr bwMode="auto">
              <a:xfrm>
                <a:off x="8451850" y="1209675"/>
                <a:ext cx="692150" cy="1169988"/>
              </a:xfrm>
              <a:prstGeom prst="parallelogram">
                <a:avLst>
                  <a:gd name="adj" fmla="val 71848"/>
                </a:avLst>
              </a:prstGeom>
              <a:solidFill>
                <a:srgbClr val="08155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2320471"/>
            <a:ext cx="7772400" cy="1236083"/>
          </a:xfrm>
        </p:spPr>
        <p:txBody>
          <a:bodyPr anchor="t"/>
          <a:lstStyle>
            <a:lvl1pPr algn="ctr">
              <a:defRPr sz="2800" b="0" i="0" cap="none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ajouter un titre de section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212000" y="1496114"/>
            <a:ext cx="720000" cy="720000"/>
          </a:xfrm>
          <a:solidFill>
            <a:schemeClr val="accent1"/>
          </a:solidFill>
        </p:spPr>
        <p:txBody>
          <a:bodyPr lIns="0" tIns="0" rIns="0" bIns="46800" anchor="ctr"/>
          <a:lstStyle>
            <a:lvl1pPr marL="0" indent="0" algn="ctr">
              <a:spcBef>
                <a:spcPts val="0"/>
              </a:spcBef>
              <a:buNone/>
              <a:defRPr sz="3600" b="1" i="1" baseline="0">
                <a:solidFill>
                  <a:schemeClr val="bg1"/>
                </a:solidFill>
                <a:latin typeface="Time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fld id="{F0AC69B1-213E-E04E-80FD-51C5A8D24775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2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57F3-F095-7942-8D6E-06839521A6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6" name="Image 7" title="Site Web de la Région Ile de France">
            <a:hlinkClick r:id="rId2" tooltip="Région Ïle-de-Franc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21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06375"/>
            <a:ext cx="7776000" cy="8572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4000" y="1220399"/>
            <a:ext cx="3708000" cy="337889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751568" y="1220399"/>
            <a:ext cx="3708000" cy="337889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EEA8-CC25-F048-8586-5CDAEED17E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27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000" y="205979"/>
            <a:ext cx="7776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000" y="1151335"/>
            <a:ext cx="3708000" cy="479822"/>
          </a:xfrm>
          <a:solidFill>
            <a:schemeClr val="accent1"/>
          </a:solidFill>
        </p:spPr>
        <p:txBody>
          <a:bodyPr anchor="ctr"/>
          <a:lstStyle>
            <a:lvl1pPr marL="0" indent="0">
              <a:buNone/>
              <a:defRPr sz="2000" b="0" i="1">
                <a:solidFill>
                  <a:schemeClr val="bg1"/>
                </a:solidFill>
                <a:latin typeface="Times"/>
                <a:cs typeface="Times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4000" y="1631156"/>
            <a:ext cx="3708000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752000" y="1151335"/>
            <a:ext cx="3708000" cy="479822"/>
          </a:xfrm>
          <a:solidFill>
            <a:schemeClr val="accent1"/>
          </a:solidFill>
        </p:spPr>
        <p:txBody>
          <a:bodyPr anchor="ctr"/>
          <a:lstStyle>
            <a:lvl1pPr marL="0" indent="0">
              <a:buNone/>
              <a:defRPr sz="2000" b="0" i="1">
                <a:solidFill>
                  <a:srgbClr val="FFFFFF"/>
                </a:solidFill>
                <a:latin typeface="Times"/>
                <a:cs typeface="Times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752000" y="1631156"/>
            <a:ext cx="3708000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C213-3490-4D4A-8CF1-32B19D88A1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1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04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4572001" cy="46831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931999" y="359999"/>
            <a:ext cx="3852000" cy="4324713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C213-3490-4D4A-8CF1-32B19D88A1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1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20688" y="359999"/>
            <a:ext cx="3657600" cy="1346401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20688" y="1706400"/>
            <a:ext cx="3657600" cy="2892894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8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0" y="359999"/>
            <a:ext cx="3657600" cy="1347655"/>
          </a:xfrm>
        </p:spPr>
        <p:txBody>
          <a:bodyPr anchor="b"/>
          <a:lstStyle>
            <a:lvl1pPr algn="ctr"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4572000" cy="4687200"/>
          </a:xfrm>
          <a:solidFill>
            <a:schemeClr val="bg1"/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029200" y="1707653"/>
            <a:ext cx="3657600" cy="287387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Cliquez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du </a:t>
            </a:r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F2037-DDF8-AD41-8395-1181D14E15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54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r 5"/>
          <p:cNvGrpSpPr/>
          <p:nvPr userDrawn="1"/>
        </p:nvGrpSpPr>
        <p:grpSpPr>
          <a:xfrm>
            <a:off x="0" y="904080"/>
            <a:ext cx="1635125" cy="2338388"/>
            <a:chOff x="0" y="904080"/>
            <a:chExt cx="1635125" cy="2338388"/>
          </a:xfrm>
        </p:grpSpPr>
        <p:grpSp>
          <p:nvGrpSpPr>
            <p:cNvPr id="5" name="Grouper 4"/>
            <p:cNvGrpSpPr/>
            <p:nvPr userDrawn="1"/>
          </p:nvGrpSpPr>
          <p:grpSpPr>
            <a:xfrm>
              <a:off x="187325" y="904080"/>
              <a:ext cx="1447800" cy="1173163"/>
              <a:chOff x="187325" y="904080"/>
              <a:chExt cx="1447800" cy="1173163"/>
            </a:xfrm>
          </p:grpSpPr>
          <p:sp>
            <p:nvSpPr>
              <p:cNvPr id="15" name="Parallélogramme 14"/>
              <p:cNvSpPr/>
              <p:nvPr/>
            </p:nvSpPr>
            <p:spPr bwMode="auto">
              <a:xfrm flipH="1">
                <a:off x="942975" y="904080"/>
                <a:ext cx="692150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16" name="Parallélogramme 15"/>
              <p:cNvSpPr/>
              <p:nvPr/>
            </p:nvSpPr>
            <p:spPr bwMode="auto">
              <a:xfrm flipH="1">
                <a:off x="565150" y="904080"/>
                <a:ext cx="692150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" name="Parallélogramme 16"/>
              <p:cNvSpPr/>
              <p:nvPr/>
            </p:nvSpPr>
            <p:spPr bwMode="auto">
              <a:xfrm flipH="1">
                <a:off x="187325" y="904080"/>
                <a:ext cx="690563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4" name="Grouper 3"/>
            <p:cNvGrpSpPr/>
            <p:nvPr userDrawn="1"/>
          </p:nvGrpSpPr>
          <p:grpSpPr>
            <a:xfrm>
              <a:off x="0" y="2075655"/>
              <a:ext cx="1447800" cy="1166813"/>
              <a:chOff x="0" y="2075655"/>
              <a:chExt cx="1447800" cy="1166813"/>
            </a:xfrm>
          </p:grpSpPr>
          <p:sp>
            <p:nvSpPr>
              <p:cNvPr id="12" name="Parallélogramme 11"/>
              <p:cNvSpPr/>
              <p:nvPr/>
            </p:nvSpPr>
            <p:spPr bwMode="auto">
              <a:xfrm flipH="1" flipV="1">
                <a:off x="757238" y="2075655"/>
                <a:ext cx="690562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3" name="Parallélogramme 12"/>
              <p:cNvSpPr/>
              <p:nvPr/>
            </p:nvSpPr>
            <p:spPr bwMode="auto">
              <a:xfrm flipH="1" flipV="1">
                <a:off x="377825" y="2075655"/>
                <a:ext cx="692150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4" name="Parallélogramme 13"/>
              <p:cNvSpPr/>
              <p:nvPr/>
            </p:nvSpPr>
            <p:spPr bwMode="auto">
              <a:xfrm flipH="1" flipV="1">
                <a:off x="0" y="2075655"/>
                <a:ext cx="692150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grpSp>
        <p:nvGrpSpPr>
          <p:cNvPr id="33" name="Grouper 32"/>
          <p:cNvGrpSpPr/>
          <p:nvPr userDrawn="1"/>
        </p:nvGrpSpPr>
        <p:grpSpPr>
          <a:xfrm>
            <a:off x="7508875" y="904080"/>
            <a:ext cx="1635125" cy="2338388"/>
            <a:chOff x="7508875" y="904080"/>
            <a:chExt cx="1635125" cy="2338388"/>
          </a:xfrm>
        </p:grpSpPr>
        <p:grpSp>
          <p:nvGrpSpPr>
            <p:cNvPr id="28" name="Grouper 27"/>
            <p:cNvGrpSpPr/>
            <p:nvPr userDrawn="1"/>
          </p:nvGrpSpPr>
          <p:grpSpPr>
            <a:xfrm>
              <a:off x="7508875" y="2075655"/>
              <a:ext cx="1447799" cy="1166813"/>
              <a:chOff x="7508875" y="2075655"/>
              <a:chExt cx="1447799" cy="1166813"/>
            </a:xfrm>
          </p:grpSpPr>
          <p:sp>
            <p:nvSpPr>
              <p:cNvPr id="24" name="Parallélogramme 23"/>
              <p:cNvSpPr/>
              <p:nvPr userDrawn="1"/>
            </p:nvSpPr>
            <p:spPr bwMode="auto">
              <a:xfrm flipV="1">
                <a:off x="7508875" y="2075655"/>
                <a:ext cx="692150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sp>
            <p:nvSpPr>
              <p:cNvPr id="25" name="Parallélogramme 24"/>
              <p:cNvSpPr/>
              <p:nvPr userDrawn="1"/>
            </p:nvSpPr>
            <p:spPr bwMode="auto">
              <a:xfrm flipV="1">
                <a:off x="7886700" y="2075655"/>
                <a:ext cx="692150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6" name="Parallélogramme 25"/>
              <p:cNvSpPr/>
              <p:nvPr userDrawn="1"/>
            </p:nvSpPr>
            <p:spPr bwMode="auto">
              <a:xfrm flipV="1">
                <a:off x="8266112" y="2075655"/>
                <a:ext cx="690562" cy="116681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grpSp>
          <p:nvGrpSpPr>
            <p:cNvPr id="27" name="Grouper 26"/>
            <p:cNvGrpSpPr/>
            <p:nvPr userDrawn="1"/>
          </p:nvGrpSpPr>
          <p:grpSpPr>
            <a:xfrm>
              <a:off x="7696200" y="904080"/>
              <a:ext cx="1447800" cy="1173163"/>
              <a:chOff x="7696200" y="904080"/>
              <a:chExt cx="1447800" cy="1173163"/>
            </a:xfrm>
          </p:grpSpPr>
          <p:sp>
            <p:nvSpPr>
              <p:cNvPr id="21" name="Parallélogramme 20"/>
              <p:cNvSpPr/>
              <p:nvPr userDrawn="1"/>
            </p:nvSpPr>
            <p:spPr bwMode="auto">
              <a:xfrm>
                <a:off x="7696200" y="904080"/>
                <a:ext cx="690563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2" name="Parallélogramme 21"/>
              <p:cNvSpPr/>
              <p:nvPr userDrawn="1"/>
            </p:nvSpPr>
            <p:spPr bwMode="auto">
              <a:xfrm>
                <a:off x="8074025" y="904080"/>
                <a:ext cx="692150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3" name="Parallélogramme 22"/>
              <p:cNvSpPr/>
              <p:nvPr userDrawn="1"/>
            </p:nvSpPr>
            <p:spPr bwMode="auto">
              <a:xfrm>
                <a:off x="8451850" y="904080"/>
                <a:ext cx="692150" cy="1173163"/>
              </a:xfrm>
              <a:prstGeom prst="parallelogram">
                <a:avLst>
                  <a:gd name="adj" fmla="val 71848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</p:grpSp>
      <p:sp>
        <p:nvSpPr>
          <p:cNvPr id="2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684213" y="1408733"/>
            <a:ext cx="7775575" cy="1591642"/>
          </a:xfrm>
        </p:spPr>
        <p:txBody>
          <a:bodyPr anchor="t" anchorCtr="1"/>
          <a:lstStyle>
            <a:lvl1pPr algn="ctr">
              <a:defRPr sz="140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r-FR" dirty="0"/>
              <a:t>Nom PRÉNOM</a:t>
            </a:r>
            <a:br>
              <a:rPr lang="fr-FR" dirty="0"/>
            </a:br>
            <a:r>
              <a:rPr lang="fr-FR" dirty="0"/>
              <a:t>Tél. : +33 1 23 45 67 89</a:t>
            </a:r>
            <a:br>
              <a:rPr lang="fr-FR" dirty="0"/>
            </a:br>
            <a:r>
              <a:rPr lang="fr-FR" dirty="0"/>
              <a:t>email@iledefrance.fr</a:t>
            </a:r>
            <a:br>
              <a:rPr lang="fr-FR" dirty="0"/>
            </a:br>
            <a:br>
              <a:rPr lang="fr-FR" dirty="0"/>
            </a:br>
            <a:r>
              <a:rPr lang="fr-FR" dirty="0"/>
              <a:t>Nom PRÉNOM</a:t>
            </a:r>
            <a:br>
              <a:rPr lang="fr-FR" dirty="0"/>
            </a:br>
            <a:r>
              <a:rPr lang="fr-FR" dirty="0"/>
              <a:t>Tél. : +33 1 23 45 67 89</a:t>
            </a:r>
            <a:br>
              <a:rPr lang="fr-FR" dirty="0"/>
            </a:br>
            <a:r>
              <a:rPr lang="fr-FR" dirty="0"/>
              <a:t>email@iledefrance.fr</a:t>
            </a:r>
          </a:p>
        </p:txBody>
      </p:sp>
      <p:sp>
        <p:nvSpPr>
          <p:cNvPr id="7" name="Titre 1"/>
          <p:cNvSpPr txBox="1">
            <a:spLocks/>
          </p:cNvSpPr>
          <p:nvPr userDrawn="1"/>
        </p:nvSpPr>
        <p:spPr bwMode="auto">
          <a:xfrm>
            <a:off x="684213" y="643809"/>
            <a:ext cx="77755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/>
                <a:ea typeface="ＭＳ Ｐゴシック" charset="0"/>
                <a:cs typeface="Arial Black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fr-FR" sz="2800" dirty="0">
                <a:latin typeface="Arial Black"/>
                <a:cs typeface="Arial Black"/>
              </a:rPr>
              <a:t>Vos contacts</a:t>
            </a:r>
          </a:p>
        </p:txBody>
      </p:sp>
      <p:pic>
        <p:nvPicPr>
          <p:cNvPr id="8" name="Image 24" title="Site Web de la Région Ile de France">
            <a:hlinkClick r:id="rId2" tooltip="région ^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4202113"/>
            <a:ext cx="2270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age 28">
            <a:hlinkClick r:id="rId4" tooltip="Logo Twitter Région Île-de-France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205" y="4371950"/>
            <a:ext cx="396000" cy="396000"/>
          </a:xfrm>
          <a:prstGeom prst="rect">
            <a:avLst/>
          </a:prstGeom>
        </p:spPr>
      </p:pic>
      <p:pic>
        <p:nvPicPr>
          <p:cNvPr id="30" name="Image 29">
            <a:hlinkClick r:id="rId6" tooltip="Logo Facebook Région Île-de-France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371950"/>
            <a:ext cx="396000" cy="396000"/>
          </a:xfrm>
          <a:prstGeom prst="rect">
            <a:avLst/>
          </a:prstGeom>
        </p:spPr>
      </p:pic>
      <p:pic>
        <p:nvPicPr>
          <p:cNvPr id="31" name="Image 30">
            <a:hlinkClick r:id="rId8" tooltip="Logo Instagram Région Île-de-France"/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138" y="4371950"/>
            <a:ext cx="396000" cy="396000"/>
          </a:xfrm>
          <a:prstGeom prst="rect">
            <a:avLst/>
          </a:prstGeom>
        </p:spPr>
      </p:pic>
      <p:pic>
        <p:nvPicPr>
          <p:cNvPr id="32" name="Image 31">
            <a:hlinkClick r:id="rId10" tooltip="Logo Linkedin Région Île-de-France"/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072" y="4371950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2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345866" y="0"/>
            <a:ext cx="7798134" cy="468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4683125"/>
            <a:ext cx="91440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646C-E848-084C-9A6A-9DEC9A74B6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 userDrawn="1"/>
        </p:nvSpPr>
        <p:spPr bwMode="auto">
          <a:xfrm>
            <a:off x="1979712" y="381482"/>
            <a:ext cx="3040843" cy="53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/>
                <a:ea typeface="ＭＳ Ｐゴシック" charset="0"/>
                <a:cs typeface="Arial Black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fr-FR" sz="2800" dirty="0">
                <a:latin typeface="Arial Black"/>
                <a:cs typeface="Arial Black"/>
              </a:rPr>
              <a:t>Sommaire</a:t>
            </a:r>
          </a:p>
        </p:txBody>
      </p:sp>
      <p:pic>
        <p:nvPicPr>
          <p:cNvPr id="10" name="Image 7" title="Site Web de la Région Ile de France">
            <a:hlinkClick r:id="rId2" tooltip="Région Ïle-de-Franc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713"/>
            <a:ext cx="12604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texte 5"/>
          <p:cNvSpPr>
            <a:spLocks noGrp="1"/>
          </p:cNvSpPr>
          <p:nvPr>
            <p:ph type="body" sz="quarter" idx="12" hasCustomPrompt="1"/>
          </p:nvPr>
        </p:nvSpPr>
        <p:spPr>
          <a:xfrm>
            <a:off x="1979712" y="1418683"/>
            <a:ext cx="4767706" cy="3211970"/>
          </a:xfrm>
        </p:spPr>
        <p:txBody>
          <a:bodyPr>
            <a:normAutofit/>
          </a:bodyPr>
          <a:lstStyle>
            <a:lvl1pPr marL="342900" marR="0" indent="-342900" algn="l" defTabSz="457200" rtl="0" eaLnBrk="1" fontAlgn="base" latinLnBrk="0" hangingPunct="1">
              <a:lnSpc>
                <a:spcPct val="100000"/>
              </a:lnSpc>
              <a:spcBef>
                <a:spcPts val="1080"/>
              </a:spcBef>
              <a:spcAft>
                <a:spcPct val="0"/>
              </a:spcAft>
              <a:buClr>
                <a:schemeClr val="accent5">
                  <a:lumMod val="60000"/>
                  <a:lumOff val="40000"/>
                </a:schemeClr>
              </a:buClr>
              <a:buSzTx/>
              <a:buFont typeface="+mj-lt"/>
              <a:buAutoNum type="arabicPeriod"/>
              <a:tabLst/>
              <a:defRPr sz="1400" baseline="0">
                <a:solidFill>
                  <a:schemeClr val="bg1"/>
                </a:solidFill>
                <a:latin typeface="Arial Black"/>
              </a:defRPr>
            </a:lvl1pPr>
            <a:lvl2pPr>
              <a:defRPr sz="1400">
                <a:solidFill>
                  <a:schemeClr val="accent4"/>
                </a:solidFill>
                <a:latin typeface="Arial Black"/>
              </a:defRPr>
            </a:lvl2pPr>
            <a:lvl3pPr>
              <a:defRPr sz="1400">
                <a:solidFill>
                  <a:schemeClr val="accent4"/>
                </a:solidFill>
                <a:latin typeface="Arial Black"/>
              </a:defRPr>
            </a:lvl3pPr>
            <a:lvl4pPr>
              <a:defRPr sz="1400">
                <a:solidFill>
                  <a:schemeClr val="accent4"/>
                </a:solidFill>
                <a:latin typeface="Arial Black"/>
              </a:defRPr>
            </a:lvl4pPr>
            <a:lvl5pPr>
              <a:defRPr sz="1400">
                <a:solidFill>
                  <a:schemeClr val="accent4"/>
                </a:solidFill>
                <a:latin typeface="Arial Black"/>
              </a:defRPr>
            </a:lvl5pPr>
          </a:lstStyle>
          <a:p>
            <a:pPr lvl="0"/>
            <a:r>
              <a:rPr lang="fr-FR" dirty="0"/>
              <a:t>Titre Section page x</a:t>
            </a:r>
          </a:p>
          <a:p>
            <a:pPr lvl="0"/>
            <a:r>
              <a:rPr lang="fr-FR" dirty="0"/>
              <a:t>Titre Section page x</a:t>
            </a:r>
          </a:p>
          <a:p>
            <a:pPr lvl="0"/>
            <a:r>
              <a:rPr lang="fr-FR" dirty="0"/>
              <a:t>Titre Section page x</a:t>
            </a:r>
          </a:p>
        </p:txBody>
      </p:sp>
    </p:spTree>
    <p:extLst>
      <p:ext uri="{BB962C8B-B14F-4D97-AF65-F5344CB8AC3E}">
        <p14:creationId xmlns:p14="http://schemas.microsoft.com/office/powerpoint/2010/main" val="324102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84213" y="206375"/>
            <a:ext cx="77755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84213" y="1219200"/>
            <a:ext cx="7775575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dirty="0"/>
              <a:t>Cliquez pour ajouter du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345866" y="4767263"/>
            <a:ext cx="645226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43743" y="4767263"/>
            <a:ext cx="112723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748E4B-0D05-284A-B633-27DC9168422E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9" r:id="rId6"/>
    <p:sldLayoutId id="2147483735" r:id="rId7"/>
    <p:sldLayoutId id="2147483732" r:id="rId8"/>
    <p:sldLayoutId id="2147483733" r:id="rId9"/>
    <p:sldLayoutId id="2147483738" r:id="rId10"/>
    <p:sldLayoutId id="2147483736" r:id="rId11"/>
    <p:sldLayoutId id="2147483737" r:id="rId12"/>
  </p:sldLayoutIdLst>
  <p:hf hdr="0"/>
  <p:txStyles>
    <p:titleStyle>
      <a:lvl1pPr algn="l" defTabSz="457200" rtl="0" eaLnBrk="1" fontAlgn="base" hangingPunct="1">
        <a:spcBef>
          <a:spcPts val="0"/>
        </a:spcBef>
        <a:spcAft>
          <a:spcPct val="0"/>
        </a:spcAft>
        <a:defRPr sz="2200" kern="1200">
          <a:solidFill>
            <a:schemeClr val="accent4"/>
          </a:solidFill>
          <a:latin typeface="Arial Black"/>
          <a:ea typeface="ＭＳ Ｐゴシック" charset="0"/>
          <a:cs typeface="Arial Black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480"/>
        </a:spcBef>
        <a:spcAft>
          <a:spcPct val="0"/>
        </a:spcAft>
        <a:buClr>
          <a:schemeClr val="accent1"/>
        </a:buClr>
        <a:buFont typeface="Wingdings" charset="0"/>
        <a:buChar char="§"/>
        <a:defRPr sz="2000" kern="1200">
          <a:solidFill>
            <a:schemeClr val="accent4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ts val="480"/>
        </a:spcBef>
        <a:spcAft>
          <a:spcPct val="0"/>
        </a:spcAft>
        <a:buClr>
          <a:schemeClr val="accent2"/>
        </a:buClr>
        <a:buSzPct val="110000"/>
        <a:buFont typeface="Arial" charset="0"/>
        <a:buChar char="•"/>
        <a:defRPr sz="1800" kern="1200">
          <a:solidFill>
            <a:schemeClr val="accent4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ts val="480"/>
        </a:spcBef>
        <a:spcAft>
          <a:spcPct val="0"/>
        </a:spcAft>
        <a:buClr>
          <a:schemeClr val="accent1"/>
        </a:buClr>
        <a:buFont typeface="Lucida Grande" charset="0"/>
        <a:buChar char="-"/>
        <a:defRPr sz="1600" kern="1200">
          <a:solidFill>
            <a:schemeClr val="accent4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ts val="480"/>
        </a:spcBef>
        <a:spcAft>
          <a:spcPct val="0"/>
        </a:spcAft>
        <a:buClr>
          <a:schemeClr val="accent2"/>
        </a:buClr>
        <a:buFont typeface="Courier New" charset="0"/>
        <a:buChar char="o"/>
        <a:defRPr sz="1400" kern="1200">
          <a:solidFill>
            <a:schemeClr val="accent4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ts val="480"/>
        </a:spcBef>
        <a:spcAft>
          <a:spcPct val="0"/>
        </a:spcAft>
        <a:buClr>
          <a:schemeClr val="accent1"/>
        </a:buClr>
        <a:buFont typeface="Arial" charset="0"/>
        <a:buChar char="»"/>
        <a:defRPr sz="1200" kern="1200">
          <a:solidFill>
            <a:schemeClr val="accent4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hyperlink" Target="mailto:campusdete@iledefrance.fr" TargetMode="External"/><Relationship Id="rId5" Type="http://schemas.openxmlformats.org/officeDocument/2006/relationships/image" Target="../media/image10.svg"/><Relationship Id="rId10" Type="http://schemas.openxmlformats.org/officeDocument/2006/relationships/hyperlink" Target="https://mesdemarches.iledefrance.fr/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8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mailto:campusdete@iledefrance.f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Campus d’été 2023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Dispositif régional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7010400" y="4767263"/>
            <a:ext cx="2133600" cy="274637"/>
          </a:xfrm>
        </p:spPr>
        <p:txBody>
          <a:bodyPr/>
          <a:lstStyle/>
          <a:p>
            <a:pPr>
              <a:defRPr/>
            </a:pPr>
            <a:fld id="{0BA7646C-E848-084C-9A6A-9DEC9A74B6F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45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E20F6E8-3E5D-4AE7-B083-BC0CE2CB5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32000" y="817189"/>
            <a:ext cx="3852000" cy="112856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Les équipes du Pôle Lycées sont à votre disposition pour vous accompagner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Les interlocuteurs</a:t>
            </a:r>
          </a:p>
        </p:txBody>
      </p:sp>
      <p:pic>
        <p:nvPicPr>
          <p:cNvPr id="7" name="Graphique 6" descr="Adresse de courrier avec un remplissage uni">
            <a:extLst>
              <a:ext uri="{FF2B5EF4-FFF2-40B4-BE49-F238E27FC236}">
                <a16:creationId xmlns:a16="http://schemas.microsoft.com/office/drawing/2014/main" id="{F2892806-682B-41CC-B053-29980A3B7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4893" y="2161788"/>
            <a:ext cx="324000" cy="324000"/>
          </a:xfrm>
          <a:prstGeom prst="rect">
            <a:avLst/>
          </a:prstGeom>
        </p:spPr>
      </p:pic>
      <p:pic>
        <p:nvPicPr>
          <p:cNvPr id="9" name="Graphique 8" descr="Combiné avec un remplissage uni">
            <a:extLst>
              <a:ext uri="{FF2B5EF4-FFF2-40B4-BE49-F238E27FC236}">
                <a16:creationId xmlns:a16="http://schemas.microsoft.com/office/drawing/2014/main" id="{50AFC827-C756-4F42-8472-5F4F214CB8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4893" y="2950997"/>
            <a:ext cx="324000" cy="3240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33A9EF3-0A21-4A20-9E51-1B767302303C}"/>
              </a:ext>
            </a:extLst>
          </p:cNvPr>
          <p:cNvSpPr txBox="1"/>
          <p:nvPr/>
        </p:nvSpPr>
        <p:spPr>
          <a:xfrm>
            <a:off x="5837274" y="2147234"/>
            <a:ext cx="294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campusdete@iledefrance.fr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0B7485D-8778-4D3A-B48F-CF00EA211789}"/>
              </a:ext>
            </a:extLst>
          </p:cNvPr>
          <p:cNvSpPr txBox="1"/>
          <p:nvPr/>
        </p:nvSpPr>
        <p:spPr>
          <a:xfrm>
            <a:off x="5837274" y="2950997"/>
            <a:ext cx="294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01.53.85.68.31 </a:t>
            </a:r>
          </a:p>
        </p:txBody>
      </p:sp>
    </p:spTree>
    <p:extLst>
      <p:ext uri="{BB962C8B-B14F-4D97-AF65-F5344CB8AC3E}">
        <p14:creationId xmlns:p14="http://schemas.microsoft.com/office/powerpoint/2010/main" val="29206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1020" y="4256765"/>
            <a:ext cx="249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Conseil régional d'Île-de-France</a:t>
            </a:r>
          </a:p>
          <a:p>
            <a:r>
              <a:rPr lang="fr-FR" sz="1000" dirty="0">
                <a:solidFill>
                  <a:schemeClr val="bg1"/>
                </a:solidFill>
              </a:rPr>
              <a:t>2 rue Simone Veil 93400 Saint-Ouen</a:t>
            </a:r>
          </a:p>
          <a:p>
            <a:r>
              <a:rPr lang="fr-FR" sz="1000" dirty="0">
                <a:solidFill>
                  <a:schemeClr val="bg1"/>
                </a:solidFill>
              </a:rPr>
              <a:t>Tél. : +33 1 53 85 53 85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F2CF1F6-8725-487A-9080-8FDEB7C07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173949"/>
            <a:ext cx="7775575" cy="1591642"/>
          </a:xfrm>
        </p:spPr>
        <p:txBody>
          <a:bodyPr/>
          <a:lstStyle/>
          <a:p>
            <a:r>
              <a:rPr lang="fr-FR" b="1" dirty="0"/>
              <a:t>L’équipe Campus d’été</a:t>
            </a:r>
            <a:br>
              <a:rPr lang="fr-FR" dirty="0"/>
            </a:br>
            <a:r>
              <a:rPr lang="fr-FR" dirty="0"/>
              <a:t>campusdete@iledefrance.fr</a:t>
            </a:r>
            <a:br>
              <a:rPr lang="fr-FR" dirty="0"/>
            </a:br>
            <a:r>
              <a:rPr lang="fr-FR" dirty="0"/>
              <a:t>01.53.85.68.31</a:t>
            </a:r>
          </a:p>
        </p:txBody>
      </p:sp>
    </p:spTree>
    <p:extLst>
      <p:ext uri="{BB962C8B-B14F-4D97-AF65-F5344CB8AC3E}">
        <p14:creationId xmlns:p14="http://schemas.microsoft.com/office/powerpoint/2010/main" val="149843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E20F6E8-3E5D-4AE7-B083-BC0CE2CB5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31999" y="115440"/>
            <a:ext cx="3852000" cy="4324713"/>
          </a:xfrm>
        </p:spPr>
        <p:txBody>
          <a:bodyPr anchor="ctr"/>
          <a:lstStyle/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 dispositif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grandes étapes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La préinscription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La demande de remboursement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dépenses éligibles 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interlocuteurs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98401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E20F6E8-3E5D-4AE7-B083-BC0CE2CB5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0857" y="115440"/>
            <a:ext cx="4231758" cy="4324713"/>
          </a:xfrm>
        </p:spPr>
        <p:txBody>
          <a:bodyPr anchor="ctr"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Le dispositif Campus d’été :</a:t>
            </a:r>
          </a:p>
          <a:p>
            <a:pPr algn="just">
              <a:spcAft>
                <a:spcPts val="600"/>
              </a:spcAft>
            </a:pP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A été impulsé par la Région Ile-de-France à l’été 2020, dans un contexte de crise sanitaire et avec l’objectif de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proposer aux jeunes 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en risque de décrochage scolaire,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offre de services pendant la période estivale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Vise ainsi à encourager la persévérance scolaire en permettant à certains élèves de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retrouver le chemin de l’école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 durant l’été afin de se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remobiliser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, de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renforcer les acquis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 et de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développer des compétences transversales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Permet l’attribution d’un Budget d’Autonomie Educative Francilien spécifique pour les lycées publics ouverts durant l’été d’un montant de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20 000 € maximum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Peut intervenir en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complémentarité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 des dispositifs        «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vacances apprenantes 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» de l’Education nationale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 permettre l’ouverture des lycées </a:t>
            </a:r>
            <a:r>
              <a:rPr lang="fr-FR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dehors de ces dispositifs </a:t>
            </a:r>
            <a:r>
              <a:rPr lang="fr-FR" sz="1300" dirty="0">
                <a:latin typeface="Calibri" panose="020F0502020204030204" pitchFamily="34" charset="0"/>
                <a:cs typeface="Calibri" panose="020F0502020204030204" pitchFamily="34" charset="0"/>
              </a:rPr>
              <a:t>de l’Education nationale.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Le dispositif</a:t>
            </a:r>
          </a:p>
        </p:txBody>
      </p:sp>
    </p:spTree>
    <p:extLst>
      <p:ext uri="{BB962C8B-B14F-4D97-AF65-F5344CB8AC3E}">
        <p14:creationId xmlns:p14="http://schemas.microsoft.com/office/powerpoint/2010/main" val="2875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Les grandes étapes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00E65CA-683D-41AA-9044-45295FA2AA69}"/>
              </a:ext>
            </a:extLst>
          </p:cNvPr>
          <p:cNvSpPr txBox="1"/>
          <p:nvPr/>
        </p:nvSpPr>
        <p:spPr>
          <a:xfrm>
            <a:off x="4433789" y="1158320"/>
            <a:ext cx="155235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juillet</a:t>
            </a:r>
          </a:p>
          <a:p>
            <a:pPr algn="r"/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(dernier jour de classe)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E262CE0-8B69-415B-A514-549EB4F3620A}"/>
              </a:ext>
            </a:extLst>
          </p:cNvPr>
          <p:cNvSpPr txBox="1"/>
          <p:nvPr/>
        </p:nvSpPr>
        <p:spPr>
          <a:xfrm>
            <a:off x="4428467" y="2202142"/>
            <a:ext cx="155235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septembre</a:t>
            </a:r>
          </a:p>
          <a:p>
            <a:pPr algn="r"/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(rentrée scolaire)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98947AF-81E9-40D0-8026-05D2C36096DB}"/>
              </a:ext>
            </a:extLst>
          </p:cNvPr>
          <p:cNvSpPr txBox="1"/>
          <p:nvPr/>
        </p:nvSpPr>
        <p:spPr>
          <a:xfrm>
            <a:off x="4384159" y="3243577"/>
            <a:ext cx="15523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 septembre</a:t>
            </a:r>
          </a:p>
          <a:p>
            <a:pPr algn="r"/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(date limite demande remboursement)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DA8D702-8736-47A2-9C81-3F5451E1740A}"/>
              </a:ext>
            </a:extLst>
          </p:cNvPr>
          <p:cNvCxnSpPr/>
          <p:nvPr/>
        </p:nvCxnSpPr>
        <p:spPr>
          <a:xfrm>
            <a:off x="6028664" y="507030"/>
            <a:ext cx="0" cy="38809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686A12D1-726D-421A-B99E-C9941A878C4F}"/>
              </a:ext>
            </a:extLst>
          </p:cNvPr>
          <p:cNvCxnSpPr/>
          <p:nvPr/>
        </p:nvCxnSpPr>
        <p:spPr>
          <a:xfrm>
            <a:off x="6177518" y="530533"/>
            <a:ext cx="0" cy="792000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C68BEC0-7DFC-49FD-8FC9-F28848543C6C}"/>
              </a:ext>
            </a:extLst>
          </p:cNvPr>
          <p:cNvCxnSpPr/>
          <p:nvPr/>
        </p:nvCxnSpPr>
        <p:spPr>
          <a:xfrm>
            <a:off x="6177518" y="1537473"/>
            <a:ext cx="0" cy="792000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856F6A4C-0D61-4003-8762-FE42A93F22F8}"/>
              </a:ext>
            </a:extLst>
          </p:cNvPr>
          <p:cNvCxnSpPr/>
          <p:nvPr/>
        </p:nvCxnSpPr>
        <p:spPr>
          <a:xfrm>
            <a:off x="6177518" y="2544413"/>
            <a:ext cx="0" cy="792000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D1A991D-785A-487B-95E7-6AE6C2009892}"/>
              </a:ext>
            </a:extLst>
          </p:cNvPr>
          <p:cNvCxnSpPr/>
          <p:nvPr/>
        </p:nvCxnSpPr>
        <p:spPr>
          <a:xfrm>
            <a:off x="6177518" y="3551353"/>
            <a:ext cx="0" cy="792000"/>
          </a:xfrm>
          <a:prstGeom prst="straightConnector1">
            <a:avLst/>
          </a:prstGeom>
          <a:ln w="9525"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287EAAD8-7665-417F-BB61-5B09A92B2DB6}"/>
              </a:ext>
            </a:extLst>
          </p:cNvPr>
          <p:cNvSpPr txBox="1"/>
          <p:nvPr/>
        </p:nvSpPr>
        <p:spPr>
          <a:xfrm>
            <a:off x="6305109" y="461690"/>
            <a:ext cx="25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Préinscription</a:t>
            </a:r>
          </a:p>
          <a:p>
            <a:pPr algn="just"/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Recenser l’ouverture de votre lycée auprès du Pôle Lycées via le téléservice Campus d’été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4E024F2-35AB-4819-BC29-C03FF29F3193}"/>
              </a:ext>
            </a:extLst>
          </p:cNvPr>
          <p:cNvSpPr txBox="1"/>
          <p:nvPr/>
        </p:nvSpPr>
        <p:spPr>
          <a:xfrm>
            <a:off x="6305109" y="1577671"/>
            <a:ext cx="25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Projet</a:t>
            </a:r>
          </a:p>
          <a:p>
            <a:pPr algn="just"/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Accueillir des lycéens pendant la période estivale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3C85252-CE5E-41E0-97A1-42ADC6B32D62}"/>
              </a:ext>
            </a:extLst>
          </p:cNvPr>
          <p:cNvSpPr txBox="1"/>
          <p:nvPr/>
        </p:nvSpPr>
        <p:spPr>
          <a:xfrm>
            <a:off x="6305109" y="2523147"/>
            <a:ext cx="25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de remboursement</a:t>
            </a:r>
          </a:p>
          <a:p>
            <a:pPr algn="just"/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le remboursement des frais engagés pendant la période estivale via le téléservice Campus d’été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C17F0C1-7DE9-45CB-B421-691ED7D688CA}"/>
              </a:ext>
            </a:extLst>
          </p:cNvPr>
          <p:cNvSpPr txBox="1"/>
          <p:nvPr/>
        </p:nvSpPr>
        <p:spPr>
          <a:xfrm>
            <a:off x="6305109" y="3512356"/>
            <a:ext cx="25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Paiement</a:t>
            </a:r>
          </a:p>
          <a:p>
            <a:pPr algn="just"/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Etude de la demande par la Région et paiement suite à une commission permanente au dernier trimestre</a:t>
            </a:r>
          </a:p>
        </p:txBody>
      </p:sp>
    </p:spTree>
    <p:extLst>
      <p:ext uri="{BB962C8B-B14F-4D97-AF65-F5344CB8AC3E}">
        <p14:creationId xmlns:p14="http://schemas.microsoft.com/office/powerpoint/2010/main" val="408554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La préinscription</a:t>
            </a:r>
            <a:br>
              <a:rPr lang="fr-FR" dirty="0"/>
            </a:br>
            <a:r>
              <a:rPr lang="fr-FR" sz="1800" b="0" i="1" dirty="0"/>
              <a:t>obligatoire avant le 7 juillet</a:t>
            </a:r>
          </a:p>
        </p:txBody>
      </p:sp>
      <p:pic>
        <p:nvPicPr>
          <p:cNvPr id="7" name="Graphique 6" descr="Avertissement avec un remplissage uni">
            <a:extLst>
              <a:ext uri="{FF2B5EF4-FFF2-40B4-BE49-F238E27FC236}">
                <a16:creationId xmlns:a16="http://schemas.microsoft.com/office/drawing/2014/main" id="{530C2B6F-2116-4820-9EF2-E7EBEEF80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8800" y="575202"/>
            <a:ext cx="324000" cy="324000"/>
          </a:xfrm>
          <a:prstGeom prst="rect">
            <a:avLst/>
          </a:prstGeom>
        </p:spPr>
      </p:pic>
      <p:pic>
        <p:nvPicPr>
          <p:cNvPr id="9" name="Graphique 8" descr="Badge 1 avec un remplissage uni">
            <a:extLst>
              <a:ext uri="{FF2B5EF4-FFF2-40B4-BE49-F238E27FC236}">
                <a16:creationId xmlns:a16="http://schemas.microsoft.com/office/drawing/2014/main" id="{016601FA-6225-41B6-A347-C2D3D2B67F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14324" y="1388194"/>
            <a:ext cx="324000" cy="324000"/>
          </a:xfrm>
          <a:prstGeom prst="rect">
            <a:avLst/>
          </a:prstGeom>
        </p:spPr>
      </p:pic>
      <p:pic>
        <p:nvPicPr>
          <p:cNvPr id="11" name="Graphique 10" descr="Badge avec un remplissage uni">
            <a:extLst>
              <a:ext uri="{FF2B5EF4-FFF2-40B4-BE49-F238E27FC236}">
                <a16:creationId xmlns:a16="http://schemas.microsoft.com/office/drawing/2014/main" id="{9F8FD59D-D6BA-466D-9E95-D8F0ACFC3B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12817" y="2312079"/>
            <a:ext cx="324000" cy="324000"/>
          </a:xfrm>
          <a:prstGeom prst="rect">
            <a:avLst/>
          </a:prstGeom>
        </p:spPr>
      </p:pic>
      <p:pic>
        <p:nvPicPr>
          <p:cNvPr id="13" name="Graphique 12" descr="Badge 3 avec un remplissage uni">
            <a:extLst>
              <a:ext uri="{FF2B5EF4-FFF2-40B4-BE49-F238E27FC236}">
                <a16:creationId xmlns:a16="http://schemas.microsoft.com/office/drawing/2014/main" id="{569B2575-5102-4916-BA36-27E5BCA9D2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38800" y="3275988"/>
            <a:ext cx="324000" cy="324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1D9CC58-BD7C-4D9E-9A80-1A26CBF80678}"/>
              </a:ext>
            </a:extLst>
          </p:cNvPr>
          <p:cNvSpPr txBox="1"/>
          <p:nvPr/>
        </p:nvSpPr>
        <p:spPr>
          <a:xfrm>
            <a:off x="5062800" y="287079"/>
            <a:ext cx="385791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Sans préinscription de votre établissement avant le 7 juillet, votre établissement ne pourra pas demander le remboursement des frais engagés pendant l’été.</a:t>
            </a:r>
          </a:p>
          <a:p>
            <a:pPr marL="0" indent="0" algn="just">
              <a:buNone/>
            </a:pPr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l’inverse, vous pouvez préinscrire votre établissement, mais, in fine, ne pas demander de demande de remboursement.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C7E6568-2DE0-4BAA-8270-AB26C33B87C0}"/>
              </a:ext>
            </a:extLst>
          </p:cNvPr>
          <p:cNvSpPr txBox="1"/>
          <p:nvPr/>
        </p:nvSpPr>
        <p:spPr>
          <a:xfrm>
            <a:off x="5038324" y="1388194"/>
            <a:ext cx="385791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connecter sur le téléservice Campus d’été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Rendez-vous sur </a:t>
            </a: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https://mesdemarches.iledefrance.fr</a:t>
            </a: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Créez votre profil (si ce n’est pas déjà fait)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Sélectionnez le dispositif « Campus d’été »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096239F-D83A-402C-B08E-DA5B5E8B5D64}"/>
              </a:ext>
            </a:extLst>
          </p:cNvPr>
          <p:cNvSpPr txBox="1"/>
          <p:nvPr/>
        </p:nvSpPr>
        <p:spPr>
          <a:xfrm>
            <a:off x="5036817" y="2308047"/>
            <a:ext cx="385791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Préinscrire son établissement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Saisissez les informations sur votre EPLE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Vérifiez l’éligibilité de votre EPLE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Remplissez les étapes 1 et 2 de la préinscription </a:t>
            </a:r>
            <a:r>
              <a:rPr lang="fr-FR" sz="1050" i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(cf. page suivante)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97F0A71-339E-4B85-B7D8-FD965B18DE2B}"/>
              </a:ext>
            </a:extLst>
          </p:cNvPr>
          <p:cNvSpPr txBox="1"/>
          <p:nvPr/>
        </p:nvSpPr>
        <p:spPr>
          <a:xfrm>
            <a:off x="5062799" y="3275988"/>
            <a:ext cx="385791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Transmettre sa préinscription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Passez au « suivant » sans remplir (les saisies suivantes seront à compléter à l’issue de vos projets)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Rendez-vous jusqu’à la dernière page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Transmettez votre dossier</a:t>
            </a:r>
          </a:p>
          <a:p>
            <a:pPr marL="0" indent="0" algn="just">
              <a:buNone/>
            </a:pP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e-mail de confirmation de préinscription vous sera transmis via la boite </a:t>
            </a: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campusdete@iledefrance.fr</a:t>
            </a: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5349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C31B401-10E5-4031-8010-3918DE6625F9}"/>
              </a:ext>
            </a:extLst>
          </p:cNvPr>
          <p:cNvSpPr/>
          <p:nvPr/>
        </p:nvSpPr>
        <p:spPr>
          <a:xfrm>
            <a:off x="0" y="1074533"/>
            <a:ext cx="9144000" cy="37036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D7E670-E4E6-4ED1-8C2A-5212F0066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653DCA-77A5-40D3-8A0E-FA93560AA8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07DB8D-AD63-1D44-ACE3-607E783180D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3767F8-0DCE-484F-B069-29D739CD0DAB}"/>
              </a:ext>
            </a:extLst>
          </p:cNvPr>
          <p:cNvSpPr/>
          <p:nvPr/>
        </p:nvSpPr>
        <p:spPr>
          <a:xfrm>
            <a:off x="0" y="0"/>
            <a:ext cx="9144000" cy="10636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649EF-66DD-430F-8AC2-915116E79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647" y="103187"/>
            <a:ext cx="7776000" cy="857250"/>
          </a:xfrm>
        </p:spPr>
        <p:txBody>
          <a:bodyPr/>
          <a:lstStyle/>
          <a:p>
            <a:r>
              <a:rPr lang="fr-FR" dirty="0"/>
              <a:t>La préinscription </a:t>
            </a:r>
            <a:br>
              <a:rPr lang="fr-FR" dirty="0"/>
            </a:br>
            <a:r>
              <a:rPr lang="fr-FR" sz="1800" b="0" i="1" dirty="0"/>
              <a:t>obligatoire avant le </a:t>
            </a:r>
            <a:r>
              <a:rPr lang="fr-FR" sz="1800" i="1" dirty="0"/>
              <a:t>7</a:t>
            </a:r>
            <a:r>
              <a:rPr lang="fr-FR" sz="1800" b="0" i="1" dirty="0"/>
              <a:t> juillet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33318A1-DDC9-4056-A346-74C555BE3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689" y="3640913"/>
            <a:ext cx="7724552" cy="1033615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FE324FA-2144-4EA4-B750-33B28A72E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655" y="1247130"/>
            <a:ext cx="3704586" cy="273678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CB975BC-86CB-4E9B-8278-A1EC2F2FD6BF}"/>
              </a:ext>
            </a:extLst>
          </p:cNvPr>
          <p:cNvSpPr txBox="1"/>
          <p:nvPr/>
        </p:nvSpPr>
        <p:spPr>
          <a:xfrm>
            <a:off x="761078" y="1202365"/>
            <a:ext cx="3857915" cy="1623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Préinscrire son établissement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Suite au remplissage des informations sur votre EPLE, et à la vérification de votre éligibilité, seules les étapes 1 et 2 de la préinscription sont à saisir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autres questions (« la mise en œuvre du Campus d’été ») seront à renseigner suite à la réalisation de votre projet. </a:t>
            </a:r>
          </a:p>
          <a:p>
            <a:pPr marL="0" indent="0" algn="just">
              <a:buNone/>
            </a:pP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N’oubliez pas de passer au « suivant », jusqu’à la transmission de votre dossier pour que votre préinscription soit validée.</a:t>
            </a:r>
          </a:p>
        </p:txBody>
      </p:sp>
      <p:pic>
        <p:nvPicPr>
          <p:cNvPr id="15" name="Graphique 14" descr="Badge avec un remplissage uni">
            <a:extLst>
              <a:ext uri="{FF2B5EF4-FFF2-40B4-BE49-F238E27FC236}">
                <a16:creationId xmlns:a16="http://schemas.microsoft.com/office/drawing/2014/main" id="{9752FF7F-AFFC-43FF-BFF6-B8D491A027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1791" y="1179993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4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La demande de remboursement</a:t>
            </a:r>
            <a:br>
              <a:rPr lang="fr-FR" dirty="0"/>
            </a:br>
            <a:r>
              <a:rPr lang="fr-FR" sz="1800" i="1" dirty="0"/>
              <a:t>avant le 20 septembre, si frais engagés</a:t>
            </a:r>
            <a:endParaRPr lang="fr-FR" i="1" dirty="0"/>
          </a:p>
        </p:txBody>
      </p:sp>
      <p:pic>
        <p:nvPicPr>
          <p:cNvPr id="6" name="Graphique 5" descr="Badge 1 avec un remplissage uni">
            <a:extLst>
              <a:ext uri="{FF2B5EF4-FFF2-40B4-BE49-F238E27FC236}">
                <a16:creationId xmlns:a16="http://schemas.microsoft.com/office/drawing/2014/main" id="{D631BC20-AC05-49F6-A0F6-97484ECE8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0307" y="518098"/>
            <a:ext cx="324000" cy="324000"/>
          </a:xfrm>
          <a:prstGeom prst="rect">
            <a:avLst/>
          </a:prstGeom>
        </p:spPr>
      </p:pic>
      <p:pic>
        <p:nvPicPr>
          <p:cNvPr id="7" name="Graphique 6" descr="Badge avec un remplissage uni">
            <a:extLst>
              <a:ext uri="{FF2B5EF4-FFF2-40B4-BE49-F238E27FC236}">
                <a16:creationId xmlns:a16="http://schemas.microsoft.com/office/drawing/2014/main" id="{0E6EE050-D093-4EA1-9931-65696EE661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38800" y="1580209"/>
            <a:ext cx="324000" cy="324000"/>
          </a:xfrm>
          <a:prstGeom prst="rect">
            <a:avLst/>
          </a:prstGeom>
        </p:spPr>
      </p:pic>
      <p:pic>
        <p:nvPicPr>
          <p:cNvPr id="8" name="Graphique 7" descr="Badge 3 avec un remplissage uni">
            <a:extLst>
              <a:ext uri="{FF2B5EF4-FFF2-40B4-BE49-F238E27FC236}">
                <a16:creationId xmlns:a16="http://schemas.microsoft.com/office/drawing/2014/main" id="{9361F432-736F-4454-9642-CD738CC9C9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64783" y="2607916"/>
            <a:ext cx="324000" cy="3240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4077617-0A5A-4F49-985C-022CA79318F7}"/>
              </a:ext>
            </a:extLst>
          </p:cNvPr>
          <p:cNvSpPr txBox="1"/>
          <p:nvPr/>
        </p:nvSpPr>
        <p:spPr>
          <a:xfrm>
            <a:off x="5064307" y="539364"/>
            <a:ext cx="3857915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connecter sur votre dossier le téléservice Campus d’été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notification e-mail de la plateforme « mesdemarches » vous est envoyée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Elle comprend un lien vers votre dossier (avec les informations renseignées lors de votre préinscription)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D3A5167-7CD7-4D17-BC4A-99EF21F2A296}"/>
              </a:ext>
            </a:extLst>
          </p:cNvPr>
          <p:cNvSpPr txBox="1"/>
          <p:nvPr/>
        </p:nvSpPr>
        <p:spPr>
          <a:xfrm>
            <a:off x="5062800" y="1597443"/>
            <a:ext cx="3857915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Compléter votre demande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Complétez les informations demandées (nombre de projets, titres, descriptions, dates, thématiques, niveaux des classes, filières, etc.)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demande de versement peut correspondre à un ou plusieurs projets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653CC5B-A782-4751-B735-BCC0261B9B01}"/>
              </a:ext>
            </a:extLst>
          </p:cNvPr>
          <p:cNvSpPr txBox="1"/>
          <p:nvPr/>
        </p:nvSpPr>
        <p:spPr>
          <a:xfrm>
            <a:off x="5088782" y="2629182"/>
            <a:ext cx="3857915" cy="1623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Transmettre votre état récapitulatif des dépenses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Téléchargez le modèle d’état récapitulatif détaillé des paiements et remplissez-le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Déposez cet état récapitulatif détaillé des paiements sur la plateforme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dépôt doit être réalisé par le proviseur ou le gestionnaire</a:t>
            </a:r>
          </a:p>
          <a:p>
            <a:pPr marL="0" indent="0" algn="just">
              <a:buNone/>
            </a:pP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105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phique 12" descr="Badge 4 avec un remplissage uni">
            <a:extLst>
              <a:ext uri="{FF2B5EF4-FFF2-40B4-BE49-F238E27FC236}">
                <a16:creationId xmlns:a16="http://schemas.microsoft.com/office/drawing/2014/main" id="{6809A40A-FF84-4444-8A8D-006B0B5BC5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38800" y="3845779"/>
            <a:ext cx="324000" cy="324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996F510-1E76-4D3D-9806-C91422C71ECF}"/>
              </a:ext>
            </a:extLst>
          </p:cNvPr>
          <p:cNvSpPr txBox="1"/>
          <p:nvPr/>
        </p:nvSpPr>
        <p:spPr>
          <a:xfrm>
            <a:off x="5088783" y="3865475"/>
            <a:ext cx="3857915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105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Transmettre votre demande de remboursement</a:t>
            </a:r>
          </a:p>
          <a:p>
            <a:pPr marL="0" indent="0" algn="just">
              <a:buNone/>
            </a:pPr>
            <a:r>
              <a:rPr lang="fr-FR" sz="105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Transmettez votre demande de remboursement en cliquant sur le bouton « transmettre »</a:t>
            </a:r>
          </a:p>
        </p:txBody>
      </p:sp>
    </p:spTree>
    <p:extLst>
      <p:ext uri="{BB962C8B-B14F-4D97-AF65-F5344CB8AC3E}">
        <p14:creationId xmlns:p14="http://schemas.microsoft.com/office/powerpoint/2010/main" val="363576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Les dépenses éligibles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B856D2C-0618-4521-9388-7AA7CEDFDF05}"/>
              </a:ext>
            </a:extLst>
          </p:cNvPr>
          <p:cNvSpPr txBox="1"/>
          <p:nvPr/>
        </p:nvSpPr>
        <p:spPr>
          <a:xfrm>
            <a:off x="4705202" y="327946"/>
            <a:ext cx="4365773" cy="3842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dépenses de </a:t>
            </a: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relatives à la mise en œuvre des actions engagées par les lycées concernant :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voyages scolaires (séjours linguistiques, etc.)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prestations (intervenants, associations intervenant auprès des lycéens)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contribution à la création ou la réalisation d’évènements, restitutions, valorisation de travaux des élèves… (expositions, spectacles…) et d’outils ou de supports pédagogiques (ouvrages, livres, CD, DVD, logiciels, vidéo…)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L’organisation de manifestations dédiées à la communauté scolaire (forums, festivals, rencontres…)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visites (musée…) et les sorties pédagogiques, conférenciers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frais de transport et voyage ;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journées / séjours d’intégration ou séjours de révision avec une priorité pour ceux effectués en Île-de-France ;</a:t>
            </a:r>
          </a:p>
          <a:p>
            <a:endParaRPr lang="fr-FR" sz="1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37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1D57B1-C160-4048-ACF8-6E3956AF6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Pôles Lycées – Direction de la Réussite des Elèves – Service Innovation et Actions Educatives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ECCA3E-68CC-4B35-B843-FC81E39F4E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DEC213-3490-4D4A-8CF1-32B19D88A132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36805BC-890C-46EF-A8D7-77ACA01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02" y="1604596"/>
            <a:ext cx="3657600" cy="1346401"/>
          </a:xfrm>
        </p:spPr>
        <p:txBody>
          <a:bodyPr anchor="ctr"/>
          <a:lstStyle/>
          <a:p>
            <a:r>
              <a:rPr lang="fr-FR" dirty="0"/>
              <a:t>Les dépenses </a:t>
            </a:r>
            <a:br>
              <a:rPr lang="fr-FR" dirty="0"/>
            </a:br>
            <a:r>
              <a:rPr lang="fr-FR" dirty="0"/>
              <a:t>exclues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B856D2C-0618-4521-9388-7AA7CEDFDF05}"/>
              </a:ext>
            </a:extLst>
          </p:cNvPr>
          <p:cNvSpPr txBox="1"/>
          <p:nvPr/>
        </p:nvSpPr>
        <p:spPr>
          <a:xfrm>
            <a:off x="4781033" y="879062"/>
            <a:ext cx="42899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Sont exclues :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dépenses liées à des équipements pédagogiques constituant des </a:t>
            </a:r>
            <a:r>
              <a:rPr lang="fr-FR" sz="1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dépenses obligatoires pour la Région </a:t>
            </a: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dépenses d’</a:t>
            </a:r>
            <a:r>
              <a:rPr lang="fr-FR" sz="1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équipement</a:t>
            </a: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dépenses d’</a:t>
            </a:r>
            <a:r>
              <a:rPr lang="fr-FR" sz="1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investissement</a:t>
            </a:r>
            <a:r>
              <a:rPr lang="fr-FR" sz="14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fr-FR" sz="1400" dirty="0">
              <a:solidFill>
                <a:schemeClr val="accent4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327A189-1E9E-4A48-BFF1-1F0DB410D11D}"/>
              </a:ext>
            </a:extLst>
          </p:cNvPr>
          <p:cNvSpPr txBox="1"/>
          <p:nvPr/>
        </p:nvSpPr>
        <p:spPr>
          <a:xfrm>
            <a:off x="5007934" y="2862310"/>
            <a:ext cx="39127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n’y a pas de pré-validation des projets. Vous pouvez toutefois solliciter un avis sur la conformité des dépenses au regard du règlement d’intervention du dispositif (</a:t>
            </a: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campusdete@iledefrance.fr</a:t>
            </a:r>
            <a:r>
              <a:rPr lang="fr-FR" sz="1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pic>
        <p:nvPicPr>
          <p:cNvPr id="12" name="Graphique 11" descr="Lumières allumées avec un remplissage uni">
            <a:extLst>
              <a:ext uri="{FF2B5EF4-FFF2-40B4-BE49-F238E27FC236}">
                <a16:creationId xmlns:a16="http://schemas.microsoft.com/office/drawing/2014/main" id="{61878726-85F7-49DA-B457-F10BBE5E5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83934" y="3115808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291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Ile-de_France11_graphiques">
  <a:themeElements>
    <a:clrScheme name="Personnalisée 6">
      <a:dk1>
        <a:srgbClr val="080A14"/>
      </a:dk1>
      <a:lt1>
        <a:srgbClr val="FFFFFF"/>
      </a:lt1>
      <a:dk2>
        <a:srgbClr val="252D63"/>
      </a:dk2>
      <a:lt2>
        <a:srgbClr val="EDEDED"/>
      </a:lt2>
      <a:accent1>
        <a:srgbClr val="E42313"/>
      </a:accent1>
      <a:accent2>
        <a:srgbClr val="AAAAAA"/>
      </a:accent2>
      <a:accent3>
        <a:srgbClr val="EC655A"/>
      </a:accent3>
      <a:accent4>
        <a:srgbClr val="081556"/>
      </a:accent4>
      <a:accent5>
        <a:srgbClr val="F4A7A1"/>
      </a:accent5>
      <a:accent6>
        <a:srgbClr val="9296B1"/>
      </a:accent6>
      <a:hlink>
        <a:srgbClr val="9296B1"/>
      </a:hlink>
      <a:folHlink>
        <a:srgbClr val="F4A7A1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" id="{854E53F3-81DD-43D3-9B33-17EC85D838CB}" vid="{70397E8F-4381-4CB1-BB29-6EAAC7E44610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Ile-de France - MS2016 (1)</Template>
  <TotalTime>669</TotalTime>
  <Words>1031</Words>
  <Application>Microsoft Office PowerPoint</Application>
  <PresentationFormat>Affichage à l'écran (16:9)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Courier New</vt:lpstr>
      <vt:lpstr>Lucida Grande</vt:lpstr>
      <vt:lpstr>Times</vt:lpstr>
      <vt:lpstr>Wingdings</vt:lpstr>
      <vt:lpstr>Presentation_Ile-de_France11_graphiques</vt:lpstr>
      <vt:lpstr>Campus d’été 2023</vt:lpstr>
      <vt:lpstr>Sommaire</vt:lpstr>
      <vt:lpstr>Le dispositif</vt:lpstr>
      <vt:lpstr>Les grandes étapes</vt:lpstr>
      <vt:lpstr>La préinscription obligatoire avant le 7 juillet</vt:lpstr>
      <vt:lpstr>La préinscription  obligatoire avant le 7 juillet</vt:lpstr>
      <vt:lpstr>La demande de remboursement avant le 20 septembre, si frais engagés</vt:lpstr>
      <vt:lpstr>Les dépenses éligibles</vt:lpstr>
      <vt:lpstr>Les dépenses  exclues</vt:lpstr>
      <vt:lpstr>Les interlocuteurs</vt:lpstr>
      <vt:lpstr>L’équipe Campus d’été campusdete@iledefrance.fr 01.53.85.68.31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des sites d’accueil</dc:title>
  <dc:subject>Modèle bureautique</dc:subject>
  <dc:creator>GUERIN Amandine</dc:creator>
  <cp:lastModifiedBy>NOURRY Celine</cp:lastModifiedBy>
  <cp:revision>72</cp:revision>
  <dcterms:created xsi:type="dcterms:W3CDTF">2021-06-08T12:18:17Z</dcterms:created>
  <dcterms:modified xsi:type="dcterms:W3CDTF">2023-04-13T13:34:00Z</dcterms:modified>
  <cp:category>Document de référence</cp:category>
</cp:coreProperties>
</file>