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73" r:id="rId2"/>
    <p:sldId id="317" r:id="rId3"/>
    <p:sldId id="318" r:id="rId4"/>
    <p:sldId id="319" r:id="rId5"/>
    <p:sldId id="320" r:id="rId6"/>
    <p:sldId id="321" r:id="rId7"/>
    <p:sldId id="322" r:id="rId8"/>
    <p:sldId id="323" r:id="rId9"/>
    <p:sldId id="324" r:id="rId10"/>
    <p:sldId id="345" r:id="rId11"/>
    <p:sldId id="325" r:id="rId12"/>
    <p:sldId id="326" r:id="rId13"/>
    <p:sldId id="327" r:id="rId14"/>
    <p:sldId id="328" r:id="rId15"/>
    <p:sldId id="344" r:id="rId16"/>
    <p:sldId id="329" r:id="rId17"/>
    <p:sldId id="330" r:id="rId18"/>
    <p:sldId id="331" r:id="rId19"/>
    <p:sldId id="332" r:id="rId20"/>
    <p:sldId id="333" r:id="rId21"/>
    <p:sldId id="334" r:id="rId22"/>
    <p:sldId id="335" r:id="rId23"/>
    <p:sldId id="336" r:id="rId24"/>
    <p:sldId id="337" r:id="rId25"/>
    <p:sldId id="343" r:id="rId26"/>
    <p:sldId id="338" r:id="rId27"/>
    <p:sldId id="339" r:id="rId28"/>
    <p:sldId id="346" r:id="rId29"/>
    <p:sldId id="341" r:id="rId30"/>
    <p:sldId id="342" r:id="rId31"/>
    <p:sldId id="348" r:id="rId32"/>
    <p:sldId id="347" r:id="rId33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958"/>
    <a:srgbClr val="F0F0F0"/>
    <a:srgbClr val="E8EBAD"/>
    <a:srgbClr val="FCE4D9"/>
    <a:srgbClr val="F5A17A"/>
    <a:srgbClr val="E6B7D6"/>
    <a:srgbClr val="8E547F"/>
    <a:srgbClr val="C9E7F1"/>
    <a:srgbClr val="6DB7CC"/>
    <a:srgbClr val="40C4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B087E0-1130-4985-996C-22585BDCE1E8}" v="35" dt="2025-08-06T09:50:11.6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88" autoAdjust="0"/>
    <p:restoredTop sz="94671" autoAdjust="0"/>
  </p:normalViewPr>
  <p:slideViewPr>
    <p:cSldViewPr>
      <p:cViewPr varScale="1">
        <p:scale>
          <a:sx n="59" d="100"/>
          <a:sy n="59" d="100"/>
        </p:scale>
        <p:origin x="2256" y="53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A7D47A-F585-49AC-83FF-BE737E4C0663}" type="datetimeFigureOut">
              <a:rPr lang="fr-FR" smtClean="0"/>
              <a:t>07/08/2025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D4AEC2-5222-4BB5-BEA8-1BD18FC97E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1984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D1F6-8A02-4E38-8FEF-8F9C24AF4323}" type="datetimeFigureOut">
              <a:rPr lang="fr-FR" smtClean="0"/>
              <a:t>07/08/2025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6C3CC-BF62-4363-A571-80340193AD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2463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D1F6-8A02-4E38-8FEF-8F9C24AF4323}" type="datetimeFigureOut">
              <a:rPr lang="fr-FR" smtClean="0"/>
              <a:t>07/08/2025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6C3CC-BF62-4363-A571-80340193AD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865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D1F6-8A02-4E38-8FEF-8F9C24AF4323}" type="datetimeFigureOut">
              <a:rPr lang="fr-FR" smtClean="0"/>
              <a:t>07/08/2025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6C3CC-BF62-4363-A571-80340193AD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5003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D1F6-8A02-4E38-8FEF-8F9C24AF4323}" type="datetimeFigureOut">
              <a:rPr lang="fr-FR" smtClean="0"/>
              <a:t>07/08/2025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6C3CC-BF62-4363-A571-80340193AD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50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D1F6-8A02-4E38-8FEF-8F9C24AF4323}" type="datetimeFigureOut">
              <a:rPr lang="fr-FR" smtClean="0"/>
              <a:t>07/08/2025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6C3CC-BF62-4363-A571-80340193AD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7736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D1F6-8A02-4E38-8FEF-8F9C24AF4323}" type="datetimeFigureOut">
              <a:rPr lang="fr-FR" smtClean="0"/>
              <a:t>07/08/2025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6C3CC-BF62-4363-A571-80340193AD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3578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D1F6-8A02-4E38-8FEF-8F9C24AF4323}" type="datetimeFigureOut">
              <a:rPr lang="fr-FR" smtClean="0"/>
              <a:t>07/08/2025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6C3CC-BF62-4363-A571-80340193AD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258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D1F6-8A02-4E38-8FEF-8F9C24AF4323}" type="datetimeFigureOut">
              <a:rPr lang="fr-FR" smtClean="0"/>
              <a:t>07/08/2025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6C3CC-BF62-4363-A571-80340193AD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7842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D1F6-8A02-4E38-8FEF-8F9C24AF4323}" type="datetimeFigureOut">
              <a:rPr lang="fr-FR" smtClean="0"/>
              <a:t>07/08/2025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6C3CC-BF62-4363-A571-80340193AD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451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D1F6-8A02-4E38-8FEF-8F9C24AF4323}" type="datetimeFigureOut">
              <a:rPr lang="fr-FR" smtClean="0"/>
              <a:t>07/08/2025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6C3CC-BF62-4363-A571-80340193AD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2217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D1F6-8A02-4E38-8FEF-8F9C24AF4323}" type="datetimeFigureOut">
              <a:rPr lang="fr-FR" smtClean="0"/>
              <a:t>07/08/2025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6C3CC-BF62-4363-A571-80340193AD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2191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9D1F6-8A02-4E38-8FEF-8F9C24AF4323}" type="datetimeFigureOut">
              <a:rPr lang="fr-FR" smtClean="0"/>
              <a:t>07/08/2025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6C3CC-BF62-4363-A571-80340193AD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3762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ectes.org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fibois-idf.fr/" TargetMode="External"/><Relationship Id="rId4" Type="http://schemas.openxmlformats.org/officeDocument/2006/relationships/hyperlink" Target="https://www.seve-asso.fr/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recyclage.veolia.fr/gerer-mes-dechets/entreprises/matieres/biodechets" TargetMode="External"/><Relationship Id="rId3" Type="http://schemas.openxmlformats.org/officeDocument/2006/relationships/image" Target="../media/image8.png"/><Relationship Id="rId7" Type="http://schemas.openxmlformats.org/officeDocument/2006/relationships/hyperlink" Target="https://www.suez.fr/fr-fr/notre-offre/collectivites-locales/quel-est-votre-besoin/gestion-et-valorisation-des-dechets/transformons-vos-dechets-alimentaires-en-nouvelles-ressources-pour-la-terr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loveyourwaste.com/" TargetMode="External"/><Relationship Id="rId5" Type="http://schemas.openxmlformats.org/officeDocument/2006/relationships/hyperlink" Target="https://alchimistes.co/" TargetMode="External"/><Relationship Id="rId4" Type="http://schemas.openxmlformats.org/officeDocument/2006/relationships/hyperlink" Target="https://www.moulinot.fr/site/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alibre.be/economie/entreprises-startup/jemaco-business-bio-grace-au-mais-51b89d43e4b0de6db9b30523" TargetMode="External"/><Relationship Id="rId3" Type="http://schemas.openxmlformats.org/officeDocument/2006/relationships/hyperlink" Target="https://www.chef-eco.fr/" TargetMode="External"/><Relationship Id="rId7" Type="http://schemas.openxmlformats.org/officeDocument/2006/relationships/hyperlink" Target="https://www.tournus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ogemat-service.com/" TargetMode="External"/><Relationship Id="rId5" Type="http://schemas.openxmlformats.org/officeDocument/2006/relationships/hyperlink" Target="https://www.green-office.com/" TargetMode="External"/><Relationship Id="rId4" Type="http://schemas.openxmlformats.org/officeDocument/2006/relationships/hyperlink" Target="https://www.rossignol.fr/fr" TargetMode="External"/><Relationship Id="rId9" Type="http://schemas.openxmlformats.org/officeDocument/2006/relationships/hyperlink" Target="https://www.sphere.eu/fr/vous-etes/collectivite-locale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ofolio.fr/" TargetMode="External"/><Relationship Id="rId7" Type="http://schemas.openxmlformats.org/officeDocument/2006/relationships/hyperlink" Target="https://www.recygo.f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yndicat-tri-action.fr/" TargetMode="External"/><Relationship Id="rId5" Type="http://schemas.openxmlformats.org/officeDocument/2006/relationships/hyperlink" Target="https://www.paprec.com/fr" TargetMode="External"/><Relationship Id="rId4" Type="http://schemas.openxmlformats.org/officeDocument/2006/relationships/hyperlink" Target="https://m2iist.encommun.org/visite-au-lycee-jean-pierre-timbaud/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cotextile.fr/" TargetMode="External"/><Relationship Id="rId3" Type="http://schemas.openxmlformats.org/officeDocument/2006/relationships/hyperlink" Target="http://www.bouchonsdamour.com/" TargetMode="External"/><Relationship Id="rId7" Type="http://schemas.openxmlformats.org/officeDocument/2006/relationships/hyperlink" Target="https://www.terracycle.com/fr-FR/brigades/bic-fr#@46.43945823018682:2.0516999531444124zoom:5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lvl.fr/" TargetMode="External"/><Relationship Id="rId5" Type="http://schemas.openxmlformats.org/officeDocument/2006/relationships/hyperlink" Target="https://pilessolidaires.org/" TargetMode="External"/><Relationship Id="rId10" Type="http://schemas.openxmlformats.org/officeDocument/2006/relationships/hyperlink" Target="https://refashion.fr/" TargetMode="External"/><Relationship Id="rId4" Type="http://schemas.openxmlformats.org/officeDocument/2006/relationships/hyperlink" Target="https://www.screlec.fr/" TargetMode="External"/><Relationship Id="rId9" Type="http://schemas.openxmlformats.org/officeDocument/2006/relationships/hyperlink" Target="https://emmaus-defi.org/qui-sommes-nous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osystem.eco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ecologic-france.com/" TargetMode="External"/><Relationship Id="rId4" Type="http://schemas.openxmlformats.org/officeDocument/2006/relationships/hyperlink" Target="https://modeeuropeenne.org/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organeo.com/serious-game/" TargetMode="External"/><Relationship Id="rId3" Type="http://schemas.openxmlformats.org/officeDocument/2006/relationships/hyperlink" Target="https://www.ademe.fr/" TargetMode="External"/><Relationship Id="rId7" Type="http://schemas.openxmlformats.org/officeDocument/2006/relationships/hyperlink" Target="https://www.organeo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-et-m.com/" TargetMode="External"/><Relationship Id="rId5" Type="http://schemas.openxmlformats.org/officeDocument/2006/relationships/hyperlink" Target="https://greendonut.org/qui-sommes-nous/" TargetMode="External"/><Relationship Id="rId10" Type="http://schemas.openxmlformats.org/officeDocument/2006/relationships/hyperlink" Target="https://zerowasteparis.fr/" TargetMode="External"/><Relationship Id="rId4" Type="http://schemas.openxmlformats.org/officeDocument/2006/relationships/hyperlink" Target="https://www.afd.fr/fr/les-objectifs-de-developpement-durable" TargetMode="External"/><Relationship Id="rId9" Type="http://schemas.openxmlformats.org/officeDocument/2006/relationships/hyperlink" Target="http://www.pikpik.org/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collectiflokal.com/" TargetMode="External"/><Relationship Id="rId3" Type="http://schemas.openxmlformats.org/officeDocument/2006/relationships/hyperlink" Target="https://surfrider.eu/" TargetMode="External"/><Relationship Id="rId7" Type="http://schemas.openxmlformats.org/officeDocument/2006/relationships/hyperlink" Target="https://www.lesvaloristes.fr/services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oplasticinmysea.org/" TargetMode="External"/><Relationship Id="rId5" Type="http://schemas.openxmlformats.org/officeDocument/2006/relationships/hyperlink" Target="https://fresqueduplastique.fr/" TargetMode="External"/><Relationship Id="rId4" Type="http://schemas.openxmlformats.org/officeDocument/2006/relationships/hyperlink" Target="https://fr.oceancampus.eu/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mictom-fontainebleau.fr/" TargetMode="External"/><Relationship Id="rId13" Type="http://schemas.openxmlformats.org/officeDocument/2006/relationships/hyperlink" Target="http://www.syndicat-emeraude.com/" TargetMode="External"/><Relationship Id="rId3" Type="http://schemas.openxmlformats.org/officeDocument/2006/relationships/hyperlink" Target="https://www.syctom-paris.fr/accueil.html" TargetMode="External"/><Relationship Id="rId7" Type="http://schemas.openxmlformats.org/officeDocument/2006/relationships/hyperlink" Target="https://www.siom.fr/nos-missions/education/espace-pedagogique/" TargetMode="External"/><Relationship Id="rId12" Type="http://schemas.openxmlformats.org/officeDocument/2006/relationships/hyperlink" Target="http://www.siredom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iom.fr/" TargetMode="External"/><Relationship Id="rId11" Type="http://schemas.openxmlformats.org/officeDocument/2006/relationships/hyperlink" Target="https://www.sivom.com/animations/" TargetMode="External"/><Relationship Id="rId5" Type="http://schemas.openxmlformats.org/officeDocument/2006/relationships/hyperlink" Target="https://mesdechetsalimentaires.fr/les-outils-de-sensibilisation/" TargetMode="External"/><Relationship Id="rId10" Type="http://schemas.openxmlformats.org/officeDocument/2006/relationships/hyperlink" Target="https://www.sivom.com/" TargetMode="External"/><Relationship Id="rId4" Type="http://schemas.openxmlformats.org/officeDocument/2006/relationships/hyperlink" Target="https://sitetom.syctom-paris.fr/le-parcours-des-dechets/tom-composte.html" TargetMode="External"/><Relationship Id="rId9" Type="http://schemas.openxmlformats.org/officeDocument/2006/relationships/hyperlink" Target="https://www.smictom-fontainebleau.fr/le-smictom/animations-scolaires/" TargetMode="External"/><Relationship Id="rId14" Type="http://schemas.openxmlformats.org/officeDocument/2006/relationships/hyperlink" Target="https://www.syndicat-emeraude.com/animations.html" TargetMode="Externa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plainecommune.fr/" TargetMode="External"/><Relationship Id="rId3" Type="http://schemas.openxmlformats.org/officeDocument/2006/relationships/hyperlink" Target="https://www.paris.fr/gestion-et-tri-des-dechets" TargetMode="External"/><Relationship Id="rId7" Type="http://schemas.openxmlformats.org/officeDocument/2006/relationships/hyperlink" Target="http://parisouestladefense.fr/pold/index.php?idp=26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arisouestladefense.fr/pold/" TargetMode="External"/><Relationship Id="rId11" Type="http://schemas.openxmlformats.org/officeDocument/2006/relationships/hyperlink" Target="http://www.bouclenorddeseine.fr/missions/gestion-des-dechets/" TargetMode="External"/><Relationship Id="rId5" Type="http://schemas.openxmlformats.org/officeDocument/2006/relationships/hyperlink" Target="https://www.seineouest.fr/" TargetMode="External"/><Relationship Id="rId10" Type="http://schemas.openxmlformats.org/officeDocument/2006/relationships/hyperlink" Target="http://www.bouclenorddeseine.fr/" TargetMode="External"/><Relationship Id="rId4" Type="http://schemas.openxmlformats.org/officeDocument/2006/relationships/hyperlink" Target="https://www.valleesud.fr/" TargetMode="External"/><Relationship Id="rId9" Type="http://schemas.openxmlformats.org/officeDocument/2006/relationships/hyperlink" Target="https://plainecommune.fr/services/gerer-ses-dechets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www.afd.fr/fr/les-objectifs-de-developpement-durable" TargetMode="External"/><Relationship Id="rId7" Type="http://schemas.openxmlformats.org/officeDocument/2006/relationships/hyperlink" Target="https://energic.io/" TargetMode="External"/><Relationship Id="rId2" Type="http://schemas.openxmlformats.org/officeDocument/2006/relationships/hyperlink" Target="https://www.ademe.fr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drieat.ile-de-france.developpement-durable.gouv.fr/education-a-l-environnement-et-au-developpement-r989.html" TargetMode="External"/><Relationship Id="rId5" Type="http://schemas.openxmlformats.org/officeDocument/2006/relationships/hyperlink" Target="http://avenirclimatique.org/" TargetMode="External"/><Relationship Id="rId4" Type="http://schemas.openxmlformats.org/officeDocument/2006/relationships/hyperlink" Target="https://www.cube-s.org/" TargetMode="External"/><Relationship Id="rId9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arisestmarnebois.fr/fr/environnement-et-transition-ecologique" TargetMode="External"/><Relationship Id="rId3" Type="http://schemas.openxmlformats.org/officeDocument/2006/relationships/hyperlink" Target="https://www.est-ensemble.fr/" TargetMode="External"/><Relationship Id="rId7" Type="http://schemas.openxmlformats.org/officeDocument/2006/relationships/hyperlink" Target="https://parisestmarnebois.fr/" TargetMode="External"/><Relationship Id="rId12" Type="http://schemas.openxmlformats.org/officeDocument/2006/relationships/hyperlink" Target="https://www.grandorlyseinebievre.fr/reduction-deche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randparisgrandest.fr/fr/dechets/sensibiliser" TargetMode="External"/><Relationship Id="rId11" Type="http://schemas.openxmlformats.org/officeDocument/2006/relationships/hyperlink" Target="https://www.grandorlyseinebievre.fr/presentation" TargetMode="External"/><Relationship Id="rId5" Type="http://schemas.openxmlformats.org/officeDocument/2006/relationships/hyperlink" Target="http://www.grandparisgrandest.fr/" TargetMode="External"/><Relationship Id="rId10" Type="http://schemas.openxmlformats.org/officeDocument/2006/relationships/hyperlink" Target="https://www.paristerresdenvol.fr/gestion-des-dechets-menagers-et-assimiles" TargetMode="External"/><Relationship Id="rId4" Type="http://schemas.openxmlformats.org/officeDocument/2006/relationships/hyperlink" Target="https://www.est-ensemble.fr/dechets" TargetMode="External"/><Relationship Id="rId9" Type="http://schemas.openxmlformats.org/officeDocument/2006/relationships/hyperlink" Target="https://www.paristerresdenvol.fr/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ersaillesgrandparc.f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versaillesgrandparc.fr/vos-demarches/gestion-des-dechets" TargetMode="Externa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s://zeromegot.fr/association-zeromegot/" TargetMode="External"/><Relationship Id="rId3" Type="http://schemas.openxmlformats.org/officeDocument/2006/relationships/image" Target="../media/image9.png"/><Relationship Id="rId7" Type="http://schemas.openxmlformats.org/officeDocument/2006/relationships/hyperlink" Target="https://noplasticinmysea.org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au-seine-normandie.fr/index.php?id=5/" TargetMode="External"/><Relationship Id="rId5" Type="http://schemas.openxmlformats.org/officeDocument/2006/relationships/hyperlink" Target="https://www.afd.fr/fr/les-objectifs-de-developpement-durable" TargetMode="External"/><Relationship Id="rId4" Type="http://schemas.openxmlformats.org/officeDocument/2006/relationships/hyperlink" Target="https://www.ademe.fr/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iren-seine.fr/" TargetMode="External"/><Relationship Id="rId7" Type="http://schemas.openxmlformats.org/officeDocument/2006/relationships/hyperlink" Target="https://www.association-espaces.org/terrain-d-action/eau-biodiversite-climat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eineenpartage.fr/" TargetMode="External"/><Relationship Id="rId5" Type="http://schemas.openxmlformats.org/officeDocument/2006/relationships/hyperlink" Target="https://aufildeleau.eu/sensibilisation-teambuilding" TargetMode="External"/><Relationship Id="rId4" Type="http://schemas.openxmlformats.org/officeDocument/2006/relationships/hyperlink" Target="https://www.piren-seine.fr/publications" TargetMode="Externa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s://forumeteoclimat.com/" TargetMode="External"/><Relationship Id="rId3" Type="http://schemas.openxmlformats.org/officeDocument/2006/relationships/image" Target="../media/image10.png"/><Relationship Id="rId7" Type="http://schemas.openxmlformats.org/officeDocument/2006/relationships/hyperlink" Target="https://www.herblaysurseine.fr/actualite/creation-dune-ferme-pedagogique-municipale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fermepedagogiquedubelair.fr/?search=val" TargetMode="External"/><Relationship Id="rId5" Type="http://schemas.openxmlformats.org/officeDocument/2006/relationships/hyperlink" Target="https://www.afd.fr/fr/les-objectifs-de-developpement-durable" TargetMode="External"/><Relationship Id="rId10" Type="http://schemas.openxmlformats.org/officeDocument/2006/relationships/hyperlink" Target="https://www.bruitparif.fr/" TargetMode="External"/><Relationship Id="rId4" Type="http://schemas.openxmlformats.org/officeDocument/2006/relationships/hyperlink" Target="https://www.ademe.fr/" TargetMode="External"/><Relationship Id="rId9" Type="http://schemas.openxmlformats.org/officeDocument/2006/relationships/hyperlink" Target="https://www.airparif.fr/" TargetMode="Externa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enerationscobayes.org/" TargetMode="External"/><Relationship Id="rId3" Type="http://schemas.openxmlformats.org/officeDocument/2006/relationships/hyperlink" Target="http://www.pikpik.org/" TargetMode="External"/><Relationship Id="rId7" Type="http://schemas.openxmlformats.org/officeDocument/2006/relationships/hyperlink" Target="https://www.bioiledefrance.f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esinsatiables.org/" TargetMode="External"/><Relationship Id="rId5" Type="http://schemas.openxmlformats.org/officeDocument/2006/relationships/hyperlink" Target="https://dulocalsurmonplateau.smartidf.services/" TargetMode="External"/><Relationship Id="rId4" Type="http://schemas.openxmlformats.org/officeDocument/2006/relationships/hyperlink" Target="https://www.planete-sciences.org/espace/" TargetMode="External"/><Relationship Id="rId9" Type="http://schemas.openxmlformats.org/officeDocument/2006/relationships/hyperlink" Target="https://www.ecophylle.org/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appro-etica.f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asemaineduson.org/" TargetMode="External"/><Relationship Id="rId5" Type="http://schemas.openxmlformats.org/officeDocument/2006/relationships/hyperlink" Target="https://www.fondationpourlaudition.org/" TargetMode="External"/><Relationship Id="rId4" Type="http://schemas.openxmlformats.org/officeDocument/2006/relationships/hyperlink" Target="https://www.bruit.fr/qui-sommes-nous" TargetMode="Externa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ntourage.social/" TargetMode="External"/><Relationship Id="rId3" Type="http://schemas.openxmlformats.org/officeDocument/2006/relationships/image" Target="../media/image11.png"/><Relationship Id="rId7" Type="http://schemas.openxmlformats.org/officeDocument/2006/relationships/hyperlink" Target="https://www.secourspopulaire.f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restosducoeur.org/" TargetMode="External"/><Relationship Id="rId5" Type="http://schemas.openxmlformats.org/officeDocument/2006/relationships/hyperlink" Target="https://www.solaal.org/" TargetMode="External"/><Relationship Id="rId10" Type="http://schemas.openxmlformats.org/officeDocument/2006/relationships/hyperlink" Target="https://refugee-food.org/" TargetMode="External"/><Relationship Id="rId4" Type="http://schemas.openxmlformats.org/officeDocument/2006/relationships/hyperlink" Target="https://emmaus-france.org/" TargetMode="External"/><Relationship Id="rId9" Type="http://schemas.openxmlformats.org/officeDocument/2006/relationships/hyperlink" Target="https://www.marionlamaintendue.com/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uniscite.fr/" TargetMode="Externa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vivacites-idf.org/" TargetMode="External"/><Relationship Id="rId3" Type="http://schemas.openxmlformats.org/officeDocument/2006/relationships/image" Target="../media/image12.png"/><Relationship Id="rId7" Type="http://schemas.openxmlformats.org/officeDocument/2006/relationships/hyperlink" Target="https://www.goodplanet.org/f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co-delegues.fr/" TargetMode="External"/><Relationship Id="rId5" Type="http://schemas.openxmlformats.org/officeDocument/2006/relationships/hyperlink" Target="https://www.ecophylle.org/" TargetMode="External"/><Relationship Id="rId10" Type="http://schemas.openxmlformats.org/officeDocument/2006/relationships/hyperlink" Target="http://www.pikpik.org/" TargetMode="External"/><Relationship Id="rId4" Type="http://schemas.openxmlformats.org/officeDocument/2006/relationships/hyperlink" Target="https://www.reseau-canope.fr/" TargetMode="External"/><Relationship Id="rId9" Type="http://schemas.openxmlformats.org/officeDocument/2006/relationships/hyperlink" Target="http://www.graine-idf.org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fd.fr/fr/adaptaction" TargetMode="External"/><Relationship Id="rId3" Type="http://schemas.openxmlformats.org/officeDocument/2006/relationships/hyperlink" Target="https://www.ecologique-solidaire.gouv.fr/observatoire-national-sur-effets-du-rechauffement-climatique-onerc" TargetMode="External"/><Relationship Id="rId7" Type="http://schemas.openxmlformats.org/officeDocument/2006/relationships/hyperlink" Target="https://fresqueduclimat.org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heshiftproject.org/demander-une-fresque-de-la-mobilite-rien-de-plus-simple/" TargetMode="External"/><Relationship Id="rId5" Type="http://schemas.openxmlformats.org/officeDocument/2006/relationships/hyperlink" Target="https://abc-transitionbascarbone.fr/" TargetMode="External"/><Relationship Id="rId4" Type="http://schemas.openxmlformats.org/officeDocument/2006/relationships/hyperlink" Target="https://forumeteoclimat.com/" TargetMode="Externa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hyperlink" Target="https://paris.tumo.fr/" TargetMode="External"/><Relationship Id="rId3" Type="http://schemas.openxmlformats.org/officeDocument/2006/relationships/image" Target="../media/image12.png"/><Relationship Id="rId7" Type="http://schemas.openxmlformats.org/officeDocument/2006/relationships/hyperlink" Target="https://www.ecotizen.f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espepitesvertes.fr/" TargetMode="External"/><Relationship Id="rId5" Type="http://schemas.openxmlformats.org/officeDocument/2006/relationships/hyperlink" Target="https://www.labouilloire.org/" TargetMode="External"/><Relationship Id="rId4" Type="http://schemas.openxmlformats.org/officeDocument/2006/relationships/hyperlink" Target="https://www.gaiactica.net/" TargetMode="External"/><Relationship Id="rId9" Type="http://schemas.openxmlformats.org/officeDocument/2006/relationships/hyperlink" Target="https://engage.world/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apetiteplanete.org/" TargetMode="External"/><Relationship Id="rId5" Type="http://schemas.openxmlformats.org/officeDocument/2006/relationships/hyperlink" Target="https://renaissanceecologique.org/" TargetMode="External"/><Relationship Id="rId4" Type="http://schemas.openxmlformats.org/officeDocument/2006/relationships/hyperlink" Target="https://mkwaves.org/" TargetMode="Externa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mailto:nicolas.rihet@iledefrance.f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lola.chupin@iledefrance.fr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udikenergie.fr/" TargetMode="External"/><Relationship Id="rId7" Type="http://schemas.openxmlformats.org/officeDocument/2006/relationships/hyperlink" Target="https://www.fresquedunumerique.org/index.html#contact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eareclimates.org/" TargetMode="External"/><Relationship Id="rId5" Type="http://schemas.openxmlformats.org/officeDocument/2006/relationships/hyperlink" Target="https://asts.paris/notre-projet/" TargetMode="External"/><Relationship Id="rId4" Type="http://schemas.openxmlformats.org/officeDocument/2006/relationships/hyperlink" Target="https://www.wattsgood.com/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pouleadom.fr/" TargetMode="External"/><Relationship Id="rId3" Type="http://schemas.openxmlformats.org/officeDocument/2006/relationships/image" Target="../media/image7.png"/><Relationship Id="rId7" Type="http://schemas.openxmlformats.org/officeDocument/2006/relationships/hyperlink" Target="https://www.bergersurbains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comouton.fr/" TargetMode="External"/><Relationship Id="rId5" Type="http://schemas.openxmlformats.org/officeDocument/2006/relationships/hyperlink" Target="http://greensheep.fr/" TargetMode="External"/><Relationship Id="rId4" Type="http://schemas.openxmlformats.org/officeDocument/2006/relationships/hyperlink" Target="https://www.ecopaturage.fr/" TargetMode="External"/><Relationship Id="rId9" Type="http://schemas.openxmlformats.org/officeDocument/2006/relationships/hyperlink" Target="mailto:fermedespetitsm91@orange.fr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vergersurbains.org/" TargetMode="External"/><Relationship Id="rId3" Type="http://schemas.openxmlformats.org/officeDocument/2006/relationships/hyperlink" Target="https://massy.farm/" TargetMode="External"/><Relationship Id="rId7" Type="http://schemas.openxmlformats.org/officeDocument/2006/relationships/hyperlink" Target="http://www.lasauge.f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aie-magique.org/" TargetMode="External"/><Relationship Id="rId5" Type="http://schemas.openxmlformats.org/officeDocument/2006/relationships/hyperlink" Target="https://www.culturesenville.fr/" TargetMode="External"/><Relationship Id="rId10" Type="http://schemas.openxmlformats.org/officeDocument/2006/relationships/hyperlink" Target="https://www.herblaysurseine.fr/actualite/creation-dune-ferme-pedagogique-municipale/" TargetMode="External"/><Relationship Id="rId4" Type="http://schemas.openxmlformats.org/officeDocument/2006/relationships/hyperlink" Target="http://www.association-espaces.org/" TargetMode="External"/><Relationship Id="rId9" Type="http://schemas.openxmlformats.org/officeDocument/2006/relationships/hyperlink" Target="https://fermepedagogiquedubelair.com/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unaf-apiculture.info/" TargetMode="External"/><Relationship Id="rId3" Type="http://schemas.openxmlformats.org/officeDocument/2006/relationships/hyperlink" Target="https://amop92.blogspot.com/" TargetMode="External"/><Relationship Id="rId7" Type="http://schemas.openxmlformats.org/officeDocument/2006/relationships/hyperlink" Target="http://save-apiculture.wixsite.com/save/contac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iarp.eu/" TargetMode="External"/><Relationship Id="rId5" Type="http://schemas.openxmlformats.org/officeDocument/2006/relationships/hyperlink" Target="https://www.abeilles95.fr/" TargetMode="External"/><Relationship Id="rId4" Type="http://schemas.openxmlformats.org/officeDocument/2006/relationships/hyperlink" Target="http://gdsa94-gdsa75.org/articles.php?lng=fr&amp;pg=659&amp;PHPSESSID=ec7284d2b37b56c0562e95f2360c7352/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cpnvaldeseine.fr/" TargetMode="External"/><Relationship Id="rId3" Type="http://schemas.openxmlformats.org/officeDocument/2006/relationships/hyperlink" Target="http://www.arb-idf.fr/nos-actions/accompagnement-des-acteurs/pedagogie-et-sensibilisation" TargetMode="External"/><Relationship Id="rId7" Type="http://schemas.openxmlformats.org/officeDocument/2006/relationships/hyperlink" Target="https://concoursterreaufertile.wordpress.com/?fbclid=IwAR3Nv8i3pM0YaolPZnpcamzkRa7yUOhBIqT_MKvkq-moCdK3dliaOAc2dtk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fd.fr/fr/les-objectifs-de-developpement-durable" TargetMode="External"/><Relationship Id="rId5" Type="http://schemas.openxmlformats.org/officeDocument/2006/relationships/hyperlink" Target="https://www.ademe.fr/" TargetMode="External"/><Relationship Id="rId4" Type="http://schemas.openxmlformats.org/officeDocument/2006/relationships/hyperlink" Target="http://www.arb-idf.fr/ressources" TargetMode="External"/><Relationship Id="rId9" Type="http://schemas.openxmlformats.org/officeDocument/2006/relationships/hyperlink" Target="https://senshumus.org/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edd.ac-creteil.fr/Le-dispositif-Les-jardins-de" TargetMode="External"/><Relationship Id="rId3" Type="http://schemas.openxmlformats.org/officeDocument/2006/relationships/hyperlink" Target="https://fne-idf.fr/" TargetMode="External"/><Relationship Id="rId7" Type="http://schemas.openxmlformats.org/officeDocument/2006/relationships/hyperlink" Target="http://www.pikpik.org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raine-idf.org/" TargetMode="External"/><Relationship Id="rId5" Type="http://schemas.openxmlformats.org/officeDocument/2006/relationships/hyperlink" Target="https://www.goodplanet.org/fr/" TargetMode="External"/><Relationship Id="rId10" Type="http://schemas.openxmlformats.org/officeDocument/2006/relationships/hyperlink" Target="https://www.vigienature-ecole.fr/" TargetMode="External"/><Relationship Id="rId4" Type="http://schemas.openxmlformats.org/officeDocument/2006/relationships/hyperlink" Target="http://www.label-ecojardin.fr/" TargetMode="External"/><Relationship Id="rId9" Type="http://schemas.openxmlformats.org/officeDocument/2006/relationships/hyperlink" Target="https://www.lpo.f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4E16E430-EA92-6B3C-967F-54BD4F1DFD0C}"/>
              </a:ext>
            </a:extLst>
          </p:cNvPr>
          <p:cNvSpPr/>
          <p:nvPr/>
        </p:nvSpPr>
        <p:spPr>
          <a:xfrm>
            <a:off x="365837" y="395536"/>
            <a:ext cx="6126325" cy="7877365"/>
          </a:xfrm>
          <a:prstGeom prst="roundRect">
            <a:avLst/>
          </a:prstGeom>
          <a:solidFill>
            <a:srgbClr val="E4EAA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3200" b="1" dirty="0">
              <a:solidFill>
                <a:srgbClr val="0C4725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endParaRPr lang="fr-FR" sz="3200" b="1" dirty="0">
              <a:solidFill>
                <a:srgbClr val="0C4725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endParaRPr lang="fr-FR" sz="1600" dirty="0">
              <a:solidFill>
                <a:srgbClr val="0C4725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543550" y="8988491"/>
            <a:ext cx="26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4" name="Rectangle 8"/>
          <p:cNvSpPr>
            <a:spLocks noChangeArrowheads="1"/>
          </p:cNvSpPr>
          <p:nvPr/>
        </p:nvSpPr>
        <p:spPr bwMode="auto">
          <a:xfrm>
            <a:off x="3253439" y="8456869"/>
            <a:ext cx="3513287" cy="809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Pôle Lycées – Direction des Opérations – </a:t>
            </a:r>
          </a:p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Service Etudes Générales et Environnementales</a:t>
            </a:r>
          </a:p>
        </p:txBody>
      </p:sp>
      <p:pic>
        <p:nvPicPr>
          <p:cNvPr id="17" name="Image 16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0C5A8E78-5B94-5A1F-7911-30926571CBB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72902"/>
            <a:ext cx="3234842" cy="761692"/>
          </a:xfrm>
          <a:prstGeom prst="rect">
            <a:avLst/>
          </a:prstGeom>
        </p:spPr>
      </p:pic>
      <p:pic>
        <p:nvPicPr>
          <p:cNvPr id="32" name="Image 31" descr="Une image contenant fleur, plante, pétale, Cosmos de jardin&#10;&#10;Le contenu généré par l’IA peut être incorrect.">
            <a:extLst>
              <a:ext uri="{FF2B5EF4-FFF2-40B4-BE49-F238E27FC236}">
                <a16:creationId xmlns:a16="http://schemas.microsoft.com/office/drawing/2014/main" id="{22B84906-58DE-D95E-3EE8-041850F9CDE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957" y="303582"/>
            <a:ext cx="6122204" cy="6984776"/>
          </a:xfrm>
          <a:prstGeom prst="flowChartAlternateProcess">
            <a:avLst/>
          </a:prstGeom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8B16D08D-631D-7EEB-94DA-8C4AA416DE8D}"/>
              </a:ext>
            </a:extLst>
          </p:cNvPr>
          <p:cNvSpPr/>
          <p:nvPr/>
        </p:nvSpPr>
        <p:spPr>
          <a:xfrm>
            <a:off x="365835" y="5728026"/>
            <a:ext cx="6126325" cy="1634552"/>
          </a:xfrm>
          <a:prstGeom prst="rect">
            <a:avLst/>
          </a:prstGeom>
          <a:solidFill>
            <a:srgbClr val="E4EAA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72A5097-1423-26BF-66FE-07E8734B4160}"/>
              </a:ext>
            </a:extLst>
          </p:cNvPr>
          <p:cNvSpPr txBox="1"/>
          <p:nvPr/>
        </p:nvSpPr>
        <p:spPr>
          <a:xfrm>
            <a:off x="684077" y="6660551"/>
            <a:ext cx="548983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600" dirty="0">
                <a:solidFill>
                  <a:srgbClr val="447958"/>
                </a:solidFill>
              </a:rPr>
              <a:t>Ce catalogue recense, par thématique, un ensemble d’organisations avec lesquelles la Région et les Lycées Éco-Responsables collaborent. Il ne s’agit pas d’une liste exhaustive, mais d’un aperçu des partenariats existants.</a:t>
            </a:r>
            <a:endParaRPr lang="fr-FR" altLang="fr-FR" sz="1600" b="1" dirty="0">
              <a:solidFill>
                <a:srgbClr val="447958"/>
              </a:solidFill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DF608CB-E3A6-6488-8F4B-A67A7CAE8B5E}"/>
              </a:ext>
            </a:extLst>
          </p:cNvPr>
          <p:cNvSpPr txBox="1"/>
          <p:nvPr/>
        </p:nvSpPr>
        <p:spPr>
          <a:xfrm>
            <a:off x="1617421" y="6044494"/>
            <a:ext cx="579509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447958"/>
                </a:solidFill>
                <a:latin typeface="+mj-lt"/>
                <a:cs typeface="Arial" panose="020B0604020202020204" pitchFamily="34" charset="0"/>
              </a:rPr>
              <a:t>Nos/Vos Partenaires</a:t>
            </a:r>
          </a:p>
        </p:txBody>
      </p:sp>
      <p:pic>
        <p:nvPicPr>
          <p:cNvPr id="36" name="Graphique 35" descr="Poignée de main contour">
            <a:extLst>
              <a:ext uri="{FF2B5EF4-FFF2-40B4-BE49-F238E27FC236}">
                <a16:creationId xmlns:a16="http://schemas.microsoft.com/office/drawing/2014/main" id="{3A0A89BA-A162-CBAC-0FA1-D45294F45D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853477" y="4991977"/>
            <a:ext cx="1380145" cy="1380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990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1D2071-BDF1-A514-68A5-C376931A3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A00467F6-1960-7A0D-B6DB-8B92D74EDB96}"/>
              </a:ext>
            </a:extLst>
          </p:cNvPr>
          <p:cNvSpPr/>
          <p:nvPr/>
        </p:nvSpPr>
        <p:spPr>
          <a:xfrm>
            <a:off x="407015" y="239760"/>
            <a:ext cx="6081542" cy="8116174"/>
          </a:xfrm>
          <a:prstGeom prst="roundRect">
            <a:avLst/>
          </a:prstGeom>
          <a:noFill/>
          <a:ln w="12700">
            <a:solidFill>
              <a:srgbClr val="B6C93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2400" b="1" i="1" dirty="0">
              <a:solidFill>
                <a:srgbClr val="B6C931"/>
              </a:solidFill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70238A8-2573-7804-75D2-2B721881378A}"/>
              </a:ext>
            </a:extLst>
          </p:cNvPr>
          <p:cNvSpPr txBox="1"/>
          <p:nvPr/>
        </p:nvSpPr>
        <p:spPr>
          <a:xfrm>
            <a:off x="5543550" y="8988491"/>
            <a:ext cx="26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0BDA5994-A78B-6315-CD95-BA1775518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439" y="8456869"/>
            <a:ext cx="3513287" cy="809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Pôle Lycées – Direction des Opérations – </a:t>
            </a:r>
          </a:p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Service Etudes Générales et Environnementales</a:t>
            </a:r>
          </a:p>
        </p:txBody>
      </p:sp>
      <p:pic>
        <p:nvPicPr>
          <p:cNvPr id="17" name="Image 16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B3D9681E-B4AC-FF80-95AA-6CC54910D4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72902"/>
            <a:ext cx="3234842" cy="76169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244D3F82-6948-F319-CD48-F0CB09B88D95}"/>
              </a:ext>
            </a:extLst>
          </p:cNvPr>
          <p:cNvSpPr txBox="1"/>
          <p:nvPr/>
        </p:nvSpPr>
        <p:spPr>
          <a:xfrm>
            <a:off x="2276872" y="369226"/>
            <a:ext cx="60815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>
                <a:solidFill>
                  <a:srgbClr val="B6C931"/>
                </a:solidFill>
                <a:cs typeface="Arial" panose="020B0604020202020204" pitchFamily="34" charset="0"/>
              </a:rPr>
              <a:t>Autres organisations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AFC99F5-46E2-2C0C-4B2C-A8B2F4ED9133}"/>
              </a:ext>
            </a:extLst>
          </p:cNvPr>
          <p:cNvSpPr/>
          <p:nvPr/>
        </p:nvSpPr>
        <p:spPr>
          <a:xfrm>
            <a:off x="670940" y="1043608"/>
            <a:ext cx="5553691" cy="846386"/>
          </a:xfrm>
          <a:prstGeom prst="rect">
            <a:avLst/>
          </a:prstGeom>
          <a:ln w="28575">
            <a:solidFill>
              <a:srgbClr val="E4EAAE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OPIE - Office pour les insectes et leur environnement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 à l’environnement spécialisée sur les insectes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: 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https://www.insectes.org/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83EB38-FE5F-0117-DBEE-55EA2FAAA4B1}"/>
              </a:ext>
            </a:extLst>
          </p:cNvPr>
          <p:cNvSpPr/>
          <p:nvPr/>
        </p:nvSpPr>
        <p:spPr>
          <a:xfrm>
            <a:off x="670940" y="2155846"/>
            <a:ext cx="5553691" cy="846386"/>
          </a:xfrm>
          <a:prstGeom prst="rect">
            <a:avLst/>
          </a:prstGeom>
          <a:solidFill>
            <a:srgbClr val="E4EAAE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SEVE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Éducation à la biodiversité et formation à la permaculture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https://www.seve-asso.fr/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0511D4-795F-55E1-D009-780544CBE006}"/>
              </a:ext>
            </a:extLst>
          </p:cNvPr>
          <p:cNvSpPr/>
          <p:nvPr/>
        </p:nvSpPr>
        <p:spPr>
          <a:xfrm>
            <a:off x="670940" y="3268084"/>
            <a:ext cx="5553691" cy="661720"/>
          </a:xfrm>
          <a:prstGeom prst="rect">
            <a:avLst/>
          </a:prstGeom>
          <a:ln w="28575">
            <a:solidFill>
              <a:srgbClr val="E4EAAE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Fibois</a:t>
            </a:r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Ile-de-France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Fresque de la forêt et du bois et écoconstruction </a:t>
            </a:r>
            <a:endParaRPr lang="fr-FR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: 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https://fibois-idf.fr/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4282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87D3EF-3CF1-6C4D-B170-B1839CD646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AB84EE71-D41C-613E-1E5C-F9D5ACB82886}"/>
              </a:ext>
            </a:extLst>
          </p:cNvPr>
          <p:cNvSpPr/>
          <p:nvPr/>
        </p:nvSpPr>
        <p:spPr>
          <a:xfrm>
            <a:off x="391070" y="579825"/>
            <a:ext cx="6081542" cy="7793077"/>
          </a:xfrm>
          <a:prstGeom prst="roundRect">
            <a:avLst/>
          </a:prstGeom>
          <a:noFill/>
          <a:ln w="12700">
            <a:solidFill>
              <a:srgbClr val="AFAC8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2400" b="1" i="1" dirty="0">
              <a:solidFill>
                <a:srgbClr val="B6C931"/>
              </a:solidFill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6A7BD88-A635-65F7-8B27-57F13EAF5D9A}"/>
              </a:ext>
            </a:extLst>
          </p:cNvPr>
          <p:cNvSpPr txBox="1"/>
          <p:nvPr/>
        </p:nvSpPr>
        <p:spPr>
          <a:xfrm>
            <a:off x="5543550" y="8988491"/>
            <a:ext cx="26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81A6EACC-5DB3-C0B6-5CB5-D245BD0DA79E}"/>
              </a:ext>
            </a:extLst>
          </p:cNvPr>
          <p:cNvSpPr txBox="1"/>
          <p:nvPr/>
        </p:nvSpPr>
        <p:spPr>
          <a:xfrm>
            <a:off x="1476534" y="1162480"/>
            <a:ext cx="4188389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AFA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GESTION DES DECHETS</a:t>
            </a:r>
          </a:p>
          <a:p>
            <a:endParaRPr lang="fr-FR" sz="2400" b="1" dirty="0">
              <a:solidFill>
                <a:srgbClr val="B6C93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1B1310A0-BF19-6286-C929-F3B4AB6CC3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439" y="8456869"/>
            <a:ext cx="3513287" cy="809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Pôle Lycées – Direction des Opérations – </a:t>
            </a:r>
          </a:p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Service Etudes Générales et Environnementales</a:t>
            </a:r>
          </a:p>
        </p:txBody>
      </p:sp>
      <p:pic>
        <p:nvPicPr>
          <p:cNvPr id="17" name="Image 16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16D3BEB7-CCDC-182E-1DED-569FED4AE51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72902"/>
            <a:ext cx="3234842" cy="76169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BC59044C-ED94-4056-2F80-8C4960D8EAF5}"/>
              </a:ext>
            </a:extLst>
          </p:cNvPr>
          <p:cNvSpPr txBox="1"/>
          <p:nvPr/>
        </p:nvSpPr>
        <p:spPr>
          <a:xfrm>
            <a:off x="1565042" y="1537650"/>
            <a:ext cx="381642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000" b="1" i="1" dirty="0">
                <a:solidFill>
                  <a:srgbClr val="AFAC8E"/>
                </a:solidFill>
                <a:cs typeface="Arial" panose="020B0604020202020204" pitchFamily="34" charset="0"/>
              </a:rPr>
              <a:t>Collecte de déchets alimentaires</a:t>
            </a:r>
          </a:p>
        </p:txBody>
      </p:sp>
      <p:pic>
        <p:nvPicPr>
          <p:cNvPr id="5" name="Image 4" descr="Une image contenant cercle, Graphique, Police, symbole&#10;&#10;Description générée automatiquement">
            <a:extLst>
              <a:ext uri="{FF2B5EF4-FFF2-40B4-BE49-F238E27FC236}">
                <a16:creationId xmlns:a16="http://schemas.microsoft.com/office/drawing/2014/main" id="{F2EA29DA-FF62-D488-37AC-741E645CB0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0421" y="172260"/>
            <a:ext cx="959321" cy="96123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C9A87B16-7AC8-E283-BE30-F836320368FE}"/>
              </a:ext>
            </a:extLst>
          </p:cNvPr>
          <p:cNvSpPr/>
          <p:nvPr/>
        </p:nvSpPr>
        <p:spPr>
          <a:xfrm>
            <a:off x="631112" y="2245272"/>
            <a:ext cx="5595776" cy="661720"/>
          </a:xfrm>
          <a:prstGeom prst="rect">
            <a:avLst/>
          </a:prstGeom>
          <a:solidFill>
            <a:srgbClr val="EAE7D9"/>
          </a:solidFill>
          <a:ln w="9525"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Moulinot</a:t>
            </a:r>
            <a:endParaRPr lang="fr-FR" sz="13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Entreprise de collecte de </a:t>
            </a:r>
            <a:r>
              <a:rPr lang="fr-FR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biodéchets</a:t>
            </a:r>
            <a:endParaRPr lang="fr-FR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https://www.moulinot.fr/site/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7AA7369-5CEC-7886-41AA-AC30E89B8E35}"/>
              </a:ext>
            </a:extLst>
          </p:cNvPr>
          <p:cNvSpPr/>
          <p:nvPr/>
        </p:nvSpPr>
        <p:spPr>
          <a:xfrm>
            <a:off x="636377" y="3066494"/>
            <a:ext cx="5590511" cy="846386"/>
          </a:xfrm>
          <a:prstGeom prst="rect">
            <a:avLst/>
          </a:prstGeom>
          <a:ln w="28575">
            <a:solidFill>
              <a:srgbClr val="AFAC8E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Alchimistes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Entreprise de collecte de </a:t>
            </a:r>
            <a:r>
              <a:rPr lang="fr-FR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biodéchets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pour compostage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https://alchimistes.co/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46369A3-B8E2-3877-49A8-23ADD7C5D985}"/>
              </a:ext>
            </a:extLst>
          </p:cNvPr>
          <p:cNvSpPr/>
          <p:nvPr/>
        </p:nvSpPr>
        <p:spPr>
          <a:xfrm>
            <a:off x="631113" y="4063976"/>
            <a:ext cx="5590512" cy="846386"/>
          </a:xfrm>
          <a:prstGeom prst="rect">
            <a:avLst/>
          </a:prstGeom>
          <a:solidFill>
            <a:srgbClr val="EAE7D9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Love </a:t>
            </a:r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endParaRPr lang="fr-FR" sz="13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Entreprise de collecte de </a:t>
            </a:r>
            <a:r>
              <a:rPr lang="fr-FR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biodéchets</a:t>
            </a:r>
            <a:endParaRPr lang="fr-FR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http://www.loveyourwaste.com/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B42A6D4-7DE5-9604-11DE-26A91FDB2E5A}"/>
              </a:ext>
            </a:extLst>
          </p:cNvPr>
          <p:cNvSpPr/>
          <p:nvPr/>
        </p:nvSpPr>
        <p:spPr>
          <a:xfrm>
            <a:off x="631112" y="5061458"/>
            <a:ext cx="5590513" cy="1215717"/>
          </a:xfrm>
          <a:prstGeom prst="rect">
            <a:avLst/>
          </a:prstGeom>
          <a:ln w="28575">
            <a:solidFill>
              <a:srgbClr val="AFAC8E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Suez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Entreprise de collecte de </a:t>
            </a:r>
            <a:r>
              <a:rPr lang="fr-FR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biodéchets</a:t>
            </a:r>
            <a:endParaRPr lang="fr-FR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https://www.suez.fr/fr-fr/notre-offre/collectivites-locales/quel-est-votre-besoin/gestion-et-valorisation-des-dechets/transformons-vos-dechets-alimentaires-en-nouvelles-ressources-pour-la-terre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A27D7D8-411F-D9AC-9B89-3DC3AEC34848}"/>
              </a:ext>
            </a:extLst>
          </p:cNvPr>
          <p:cNvSpPr/>
          <p:nvPr/>
        </p:nvSpPr>
        <p:spPr>
          <a:xfrm>
            <a:off x="631112" y="6444776"/>
            <a:ext cx="5590513" cy="1031051"/>
          </a:xfrm>
          <a:prstGeom prst="rect">
            <a:avLst/>
          </a:prstGeom>
          <a:solidFill>
            <a:srgbClr val="EAE7D9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Véolia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Entreprise de collecte de </a:t>
            </a:r>
            <a:r>
              <a:rPr lang="fr-FR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biodéchets</a:t>
            </a:r>
            <a:endParaRPr lang="fr-FR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https://www.recyclage.veolia.fr/gerer-mes-dechets/entreprises/matieres/biodechets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28322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71BB4-E37C-B631-8DD6-E018F92846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4A02C341-2E1D-018D-3287-4661B1C2FF3D}"/>
              </a:ext>
            </a:extLst>
          </p:cNvPr>
          <p:cNvSpPr/>
          <p:nvPr/>
        </p:nvSpPr>
        <p:spPr>
          <a:xfrm>
            <a:off x="379755" y="323528"/>
            <a:ext cx="6081542" cy="7957420"/>
          </a:xfrm>
          <a:prstGeom prst="roundRect">
            <a:avLst/>
          </a:prstGeom>
          <a:noFill/>
          <a:ln w="12700">
            <a:solidFill>
              <a:srgbClr val="AFAC8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2400" b="1" i="1" dirty="0">
              <a:solidFill>
                <a:srgbClr val="B6C931"/>
              </a:solidFill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61A04DC7-719A-53C3-0240-7A730FFB89EF}"/>
              </a:ext>
            </a:extLst>
          </p:cNvPr>
          <p:cNvSpPr txBox="1"/>
          <p:nvPr/>
        </p:nvSpPr>
        <p:spPr>
          <a:xfrm>
            <a:off x="5543550" y="8988491"/>
            <a:ext cx="26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9689A60E-C64B-F2C2-93D3-83561C6510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439" y="8456869"/>
            <a:ext cx="3513287" cy="809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Pôle Lycées – Direction des Opérations – </a:t>
            </a:r>
          </a:p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Service Etudes Générales et Environnementales</a:t>
            </a:r>
          </a:p>
        </p:txBody>
      </p:sp>
      <p:pic>
        <p:nvPicPr>
          <p:cNvPr id="17" name="Image 16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43F023B1-4A67-22EF-B79C-B3759707D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72902"/>
            <a:ext cx="3234842" cy="76169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E79E635A-F478-C76D-465F-6874C349AF68}"/>
              </a:ext>
            </a:extLst>
          </p:cNvPr>
          <p:cNvSpPr txBox="1"/>
          <p:nvPr/>
        </p:nvSpPr>
        <p:spPr>
          <a:xfrm>
            <a:off x="1440301" y="493686"/>
            <a:ext cx="396045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i="1" dirty="0">
                <a:solidFill>
                  <a:srgbClr val="AFAC8E"/>
                </a:solidFill>
                <a:cs typeface="Arial" panose="020B0604020202020204" pitchFamily="34" charset="0"/>
              </a:rPr>
              <a:t>Fournisseurs de tables de tri</a:t>
            </a:r>
          </a:p>
          <a:p>
            <a:pPr algn="ctr"/>
            <a:r>
              <a:rPr lang="fr-FR" sz="2000" b="1" i="1" dirty="0">
                <a:solidFill>
                  <a:srgbClr val="AFAC8E"/>
                </a:solidFill>
                <a:cs typeface="Arial" panose="020B0604020202020204" pitchFamily="34" charset="0"/>
              </a:rPr>
              <a:t>et de sacs biodégradables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37412BA-AA40-B192-C47C-0A376861D7C8}"/>
              </a:ext>
            </a:extLst>
          </p:cNvPr>
          <p:cNvSpPr/>
          <p:nvPr/>
        </p:nvSpPr>
        <p:spPr>
          <a:xfrm>
            <a:off x="607676" y="1331827"/>
            <a:ext cx="5625699" cy="661720"/>
          </a:xfrm>
          <a:prstGeom prst="rect">
            <a:avLst/>
          </a:prstGeom>
          <a:ln w="28575">
            <a:solidFill>
              <a:srgbClr val="AFAC8E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Chef Eco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Fournisseur de tables de tri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https://www.chef-eco.fr/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50D9430-0D72-5B37-44B6-7C55FAFBA847}"/>
              </a:ext>
            </a:extLst>
          </p:cNvPr>
          <p:cNvSpPr/>
          <p:nvPr/>
        </p:nvSpPr>
        <p:spPr>
          <a:xfrm>
            <a:off x="616277" y="2051720"/>
            <a:ext cx="5625446" cy="661720"/>
          </a:xfrm>
          <a:prstGeom prst="rect">
            <a:avLst/>
          </a:prstGeom>
          <a:solidFill>
            <a:srgbClr val="EAE7D9"/>
          </a:solidFill>
          <a:ln w="9525"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Rossignol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Fournisseur de tables de tri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https://www.rossignol.fr/fr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D2B248-5E40-EA82-99DE-AB8A3BD839B6}"/>
              </a:ext>
            </a:extLst>
          </p:cNvPr>
          <p:cNvSpPr/>
          <p:nvPr/>
        </p:nvSpPr>
        <p:spPr>
          <a:xfrm>
            <a:off x="616277" y="2771800"/>
            <a:ext cx="5625446" cy="846386"/>
          </a:xfrm>
          <a:prstGeom prst="rect">
            <a:avLst/>
          </a:prstGeom>
          <a:ln w="28575">
            <a:solidFill>
              <a:srgbClr val="AFAC8E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 Office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Fournisseur de tables de tri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https://www.green-office.com/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292A267-EA68-2FBF-DC38-1FD065C78E48}"/>
              </a:ext>
            </a:extLst>
          </p:cNvPr>
          <p:cNvSpPr/>
          <p:nvPr/>
        </p:nvSpPr>
        <p:spPr>
          <a:xfrm>
            <a:off x="616277" y="3707904"/>
            <a:ext cx="5650914" cy="846386"/>
          </a:xfrm>
          <a:prstGeom prst="rect">
            <a:avLst/>
          </a:prstGeom>
          <a:solidFill>
            <a:srgbClr val="EAE7D9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Sogemat</a:t>
            </a:r>
            <a:endParaRPr lang="fr-FR" sz="13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Fournisseur de tables de tri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http://www.sogemat-service.com/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049DF7-0837-E46A-C8D5-D4A56C81E393}"/>
              </a:ext>
            </a:extLst>
          </p:cNvPr>
          <p:cNvSpPr/>
          <p:nvPr/>
        </p:nvSpPr>
        <p:spPr>
          <a:xfrm>
            <a:off x="607675" y="4644008"/>
            <a:ext cx="5659515" cy="846386"/>
          </a:xfrm>
          <a:prstGeom prst="rect">
            <a:avLst/>
          </a:prstGeom>
          <a:ln w="28575">
            <a:solidFill>
              <a:srgbClr val="AFAC8E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Tournus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Fournisseur de tables de tri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https://www.tournus.com/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18868-300B-2969-42DE-BD4C18B40289}"/>
              </a:ext>
            </a:extLst>
          </p:cNvPr>
          <p:cNvSpPr/>
          <p:nvPr/>
        </p:nvSpPr>
        <p:spPr>
          <a:xfrm>
            <a:off x="607675" y="5580112"/>
            <a:ext cx="5659515" cy="1215717"/>
          </a:xfrm>
          <a:prstGeom prst="rect">
            <a:avLst/>
          </a:prstGeom>
          <a:solidFill>
            <a:srgbClr val="EAE7D9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Jémaco</a:t>
            </a:r>
            <a:endParaRPr lang="fr-FR" sz="13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Fournisseurs de sacs biodégradables en amidon de maïs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https://www.lalibre.be/economie/entreprises-startup/jemaco-business-bio-grace-au-mais-51b89d43e4b0de6db9b30523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9132BBB-6AC5-66DC-A7EE-5B8402640BA0}"/>
              </a:ext>
            </a:extLst>
          </p:cNvPr>
          <p:cNvSpPr/>
          <p:nvPr/>
        </p:nvSpPr>
        <p:spPr>
          <a:xfrm>
            <a:off x="641745" y="6876256"/>
            <a:ext cx="5625445" cy="846386"/>
          </a:xfrm>
          <a:prstGeom prst="rect">
            <a:avLst/>
          </a:prstGeom>
          <a:ln w="28575">
            <a:solidFill>
              <a:srgbClr val="AFAC8E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Fournisseurs de sacs biodégradables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https://www.sphere.eu/fr/vous-etes/collectivite-locale/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4836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1C7764-7149-96D7-C401-E804D14C82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402D9270-5A92-BC68-75F8-001D6684F90E}"/>
              </a:ext>
            </a:extLst>
          </p:cNvPr>
          <p:cNvSpPr/>
          <p:nvPr/>
        </p:nvSpPr>
        <p:spPr>
          <a:xfrm>
            <a:off x="379755" y="323528"/>
            <a:ext cx="6081542" cy="7848872"/>
          </a:xfrm>
          <a:prstGeom prst="roundRect">
            <a:avLst/>
          </a:prstGeom>
          <a:noFill/>
          <a:ln w="12700">
            <a:solidFill>
              <a:srgbClr val="AFAC8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2400" b="1" i="1" dirty="0">
              <a:solidFill>
                <a:srgbClr val="B6C931"/>
              </a:solidFill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AE45403-54DA-08F7-F770-C7E4C9956316}"/>
              </a:ext>
            </a:extLst>
          </p:cNvPr>
          <p:cNvSpPr txBox="1"/>
          <p:nvPr/>
        </p:nvSpPr>
        <p:spPr>
          <a:xfrm>
            <a:off x="5543550" y="8988491"/>
            <a:ext cx="26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032A9B87-AD2D-7CCA-C19E-6CDD0D952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439" y="8456869"/>
            <a:ext cx="3513287" cy="809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Pôle Lycées – Direction des Opérations – </a:t>
            </a:r>
          </a:p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Service Etudes Générales et Environnementales</a:t>
            </a:r>
          </a:p>
        </p:txBody>
      </p:sp>
      <p:pic>
        <p:nvPicPr>
          <p:cNvPr id="17" name="Image 16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963E90B7-C771-9A7B-3E2E-07282F9493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72902"/>
            <a:ext cx="3234842" cy="76169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7F157E5D-B862-1155-A280-CB992C9BDD7B}"/>
              </a:ext>
            </a:extLst>
          </p:cNvPr>
          <p:cNvSpPr txBox="1"/>
          <p:nvPr/>
        </p:nvSpPr>
        <p:spPr>
          <a:xfrm>
            <a:off x="1988840" y="681412"/>
            <a:ext cx="396045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000" b="1" i="1" dirty="0">
                <a:solidFill>
                  <a:srgbClr val="AFAC8E"/>
                </a:solidFill>
                <a:cs typeface="Arial" panose="020B0604020202020204" pitchFamily="34" charset="0"/>
              </a:rPr>
              <a:t>Collecte et recyclage papier</a:t>
            </a:r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B39FDD7A-F280-8248-E376-CCB6B850E101}"/>
              </a:ext>
            </a:extLst>
          </p:cNvPr>
          <p:cNvGrpSpPr/>
          <p:nvPr/>
        </p:nvGrpSpPr>
        <p:grpSpPr>
          <a:xfrm>
            <a:off x="633109" y="1397234"/>
            <a:ext cx="5532197" cy="4165518"/>
            <a:chOff x="633109" y="1397234"/>
            <a:chExt cx="5532197" cy="416551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4610B31-85AE-A5BC-D3B6-5074A4E1C24C}"/>
                </a:ext>
              </a:extLst>
            </p:cNvPr>
            <p:cNvSpPr/>
            <p:nvPr/>
          </p:nvSpPr>
          <p:spPr>
            <a:xfrm>
              <a:off x="633109" y="1397234"/>
              <a:ext cx="5532196" cy="661720"/>
            </a:xfrm>
            <a:prstGeom prst="rect">
              <a:avLst/>
            </a:prstGeom>
            <a:solidFill>
              <a:srgbClr val="EAE7D9"/>
            </a:solidFill>
            <a:ln w="9525">
              <a:noFill/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CITEO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Tri et recyclage des papiers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et outils pédagogiques 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3"/>
                </a:rPr>
                <a:t>https://www.ecofolio.fr/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5DE00D8-3D95-7CCF-D74F-16CF2873DFBB}"/>
                </a:ext>
              </a:extLst>
            </p:cNvPr>
            <p:cNvSpPr/>
            <p:nvPr/>
          </p:nvSpPr>
          <p:spPr>
            <a:xfrm>
              <a:off x="633110" y="2239626"/>
              <a:ext cx="5532196" cy="846386"/>
            </a:xfrm>
            <a:prstGeom prst="rect">
              <a:avLst/>
            </a:prstGeom>
            <a:ln w="28575">
              <a:solidFill>
                <a:srgbClr val="EAE7D9"/>
              </a:solidFill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Lycée Jean Pierre </a:t>
              </a:r>
              <a:r>
                <a:rPr lang="fr-FR" sz="1300" b="1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Timbaud</a:t>
              </a:r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à Aubervilliers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Collecte le papier et les DEEE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et outils pédagogiques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4"/>
                </a:rPr>
                <a:t>https://m2iist.encommun.org/visite-au-lycee-jean-pierre-timbaud/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FCEB6A7-3300-A80A-4E1E-59F0BFEF117D}"/>
                </a:ext>
              </a:extLst>
            </p:cNvPr>
            <p:cNvSpPr/>
            <p:nvPr/>
          </p:nvSpPr>
          <p:spPr>
            <a:xfrm>
              <a:off x="633110" y="3250389"/>
              <a:ext cx="5532196" cy="661720"/>
            </a:xfrm>
            <a:prstGeom prst="rect">
              <a:avLst/>
            </a:prstGeom>
            <a:solidFill>
              <a:srgbClr val="EAE7D9"/>
            </a:solidFill>
            <a:ln>
              <a:noFill/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Paprec</a:t>
              </a:r>
              <a:endPara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Tri et recyclage des papiers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et outils pédagogiques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5"/>
                </a:rPr>
                <a:t>https://www.paprec.com/fr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CC173F7-E35A-8259-0409-0AB3D0E2AFDB}"/>
                </a:ext>
              </a:extLst>
            </p:cNvPr>
            <p:cNvSpPr/>
            <p:nvPr/>
          </p:nvSpPr>
          <p:spPr>
            <a:xfrm>
              <a:off x="633109" y="4901032"/>
              <a:ext cx="5527469" cy="661720"/>
            </a:xfrm>
            <a:prstGeom prst="rect">
              <a:avLst/>
            </a:prstGeom>
            <a:solidFill>
              <a:srgbClr val="EAE7D9"/>
            </a:solidFill>
            <a:ln>
              <a:noFill/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Tri Action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Tri et recyclage des papiers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et outils pédagogiques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6"/>
                </a:rPr>
                <a:t>https://syndicat-tri-action.fr/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DCA6266-5619-F779-4385-91DEBB886C0F}"/>
                </a:ext>
              </a:extLst>
            </p:cNvPr>
            <p:cNvSpPr/>
            <p:nvPr/>
          </p:nvSpPr>
          <p:spPr>
            <a:xfrm>
              <a:off x="637836" y="4077566"/>
              <a:ext cx="5527469" cy="661720"/>
            </a:xfrm>
            <a:prstGeom prst="rect">
              <a:avLst/>
            </a:prstGeom>
            <a:ln w="28575">
              <a:solidFill>
                <a:srgbClr val="EAE7D9"/>
              </a:solidFill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Recygo</a:t>
              </a:r>
              <a:endPara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Collecte le papier 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et outils pédagogiques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7"/>
                </a:rPr>
                <a:t>https://www.recygo.fr/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242863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32A9FD-9829-DFFE-3359-A8AC8DFF2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1A25A58B-FBDB-E6F6-F8EC-393EC8D25308}"/>
              </a:ext>
            </a:extLst>
          </p:cNvPr>
          <p:cNvSpPr/>
          <p:nvPr/>
        </p:nvSpPr>
        <p:spPr>
          <a:xfrm>
            <a:off x="379755" y="323528"/>
            <a:ext cx="6081542" cy="7957420"/>
          </a:xfrm>
          <a:prstGeom prst="roundRect">
            <a:avLst/>
          </a:prstGeom>
          <a:noFill/>
          <a:ln w="12700">
            <a:solidFill>
              <a:srgbClr val="AFAC8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2400" b="1" i="1" dirty="0">
              <a:solidFill>
                <a:srgbClr val="B6C931"/>
              </a:solidFill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65C1991-F0E8-E12E-E31F-4347F349FEB6}"/>
              </a:ext>
            </a:extLst>
          </p:cNvPr>
          <p:cNvSpPr txBox="1"/>
          <p:nvPr/>
        </p:nvSpPr>
        <p:spPr>
          <a:xfrm>
            <a:off x="5543550" y="8988491"/>
            <a:ext cx="26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CF6C7866-AE0C-D3AE-A6D1-172AB60E7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439" y="8456869"/>
            <a:ext cx="3513287" cy="809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Pôle Lycées – Direction des Opérations – </a:t>
            </a:r>
          </a:p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Service Etudes Générales et Environnementales</a:t>
            </a:r>
          </a:p>
        </p:txBody>
      </p:sp>
      <p:pic>
        <p:nvPicPr>
          <p:cNvPr id="17" name="Image 16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DC0A8605-F9C0-1442-B326-A92AC88EF5F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72902"/>
            <a:ext cx="3234842" cy="76169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F5179316-389B-1366-9F25-B294492FE2F6}"/>
              </a:ext>
            </a:extLst>
          </p:cNvPr>
          <p:cNvSpPr txBox="1"/>
          <p:nvPr/>
        </p:nvSpPr>
        <p:spPr>
          <a:xfrm>
            <a:off x="611608" y="569459"/>
            <a:ext cx="568863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i="1" dirty="0">
                <a:solidFill>
                  <a:srgbClr val="AFAC8E"/>
                </a:solidFill>
                <a:cs typeface="Arial" panose="020B0604020202020204" pitchFamily="34" charset="0"/>
              </a:rPr>
              <a:t>Collecte de bouchons, cartouches, piles, textiles…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E541D16B-2005-88FA-D908-211EEE606D04}"/>
              </a:ext>
            </a:extLst>
          </p:cNvPr>
          <p:cNvGrpSpPr/>
          <p:nvPr/>
        </p:nvGrpSpPr>
        <p:grpSpPr>
          <a:xfrm>
            <a:off x="611608" y="1043608"/>
            <a:ext cx="5553696" cy="4334128"/>
            <a:chOff x="334637" y="2681492"/>
            <a:chExt cx="6155118" cy="4334128"/>
          </a:xfrm>
          <a:solidFill>
            <a:srgbClr val="EAE7D9"/>
          </a:solidFill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B38EF687-2C70-7D29-54FA-737C7541F7AF}"/>
                </a:ext>
              </a:extLst>
            </p:cNvPr>
            <p:cNvSpPr/>
            <p:nvPr/>
          </p:nvSpPr>
          <p:spPr>
            <a:xfrm>
              <a:off x="334640" y="2681492"/>
              <a:ext cx="6155112" cy="846386"/>
            </a:xfrm>
            <a:prstGeom prst="rect">
              <a:avLst/>
            </a:prstGeom>
            <a:noFill/>
            <a:ln w="28575">
              <a:solidFill>
                <a:srgbClr val="EAE7D9"/>
              </a:solidFill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Bouchons d’amour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Collecte des bouchons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et outils pédagogiques 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3"/>
                </a:rPr>
                <a:t>http://www.bouchonsdamour.com</a:t>
              </a: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3"/>
                </a:rPr>
                <a:t>/</a:t>
              </a:r>
              <a:endPara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400E886-769A-DD84-F408-0667910B7C7E}"/>
                </a:ext>
              </a:extLst>
            </p:cNvPr>
            <p:cNvSpPr/>
            <p:nvPr/>
          </p:nvSpPr>
          <p:spPr>
            <a:xfrm>
              <a:off x="334638" y="3617596"/>
              <a:ext cx="6155112" cy="661720"/>
            </a:xfrm>
            <a:prstGeom prst="rect">
              <a:avLst/>
            </a:prstGeom>
            <a:grpFill/>
            <a:ln>
              <a:noFill/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SCRELEC / </a:t>
              </a:r>
              <a:r>
                <a:rPr lang="fr-FR" sz="1300" b="1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Batribox</a:t>
              </a:r>
              <a:endPara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Collecte des piles 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et outils pédagogiques : </a:t>
              </a: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4"/>
                </a:rPr>
                <a:t>https://www.screlec.fr/</a:t>
              </a: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16F3D45-C335-034D-589B-CFC28CDBF152}"/>
                </a:ext>
              </a:extLst>
            </p:cNvPr>
            <p:cNvSpPr/>
            <p:nvPr/>
          </p:nvSpPr>
          <p:spPr>
            <a:xfrm>
              <a:off x="334643" y="4396036"/>
              <a:ext cx="6155112" cy="661720"/>
            </a:xfrm>
            <a:prstGeom prst="rect">
              <a:avLst/>
            </a:prstGeom>
            <a:noFill/>
            <a:ln w="28575">
              <a:solidFill>
                <a:srgbClr val="EAE7D9"/>
              </a:solidFill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Piles Solidaires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Collecte des piles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et outils pédagogiques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5"/>
                </a:rPr>
                <a:t>https://pilessolidaires.org/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83FD9F4-5CBA-F8C7-4E95-09107B30E430}"/>
                </a:ext>
              </a:extLst>
            </p:cNvPr>
            <p:cNvSpPr/>
            <p:nvPr/>
          </p:nvSpPr>
          <p:spPr>
            <a:xfrm>
              <a:off x="334637" y="6353900"/>
              <a:ext cx="6155112" cy="661720"/>
            </a:xfrm>
            <a:prstGeom prst="rect">
              <a:avLst/>
            </a:prstGeom>
            <a:noFill/>
            <a:ln w="28575">
              <a:solidFill>
                <a:srgbClr val="EAE7D9"/>
              </a:solidFill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LVL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Collecte de cartouches d’encre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et outils pédagogiques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6"/>
                </a:rPr>
                <a:t>http://www.lvl.fr/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5861C05-F938-AE49-6E60-1DBBD0262411}"/>
                </a:ext>
              </a:extLst>
            </p:cNvPr>
            <p:cNvSpPr/>
            <p:nvPr/>
          </p:nvSpPr>
          <p:spPr>
            <a:xfrm>
              <a:off x="334639" y="5201772"/>
              <a:ext cx="6155112" cy="1031051"/>
            </a:xfrm>
            <a:prstGeom prst="rect">
              <a:avLst/>
            </a:prstGeom>
            <a:grpFill/>
            <a:ln>
              <a:noFill/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Terracycle</a:t>
              </a:r>
              <a:endPara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Collecte de stylos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et outils pédagogiques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lvl="1"/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7"/>
                </a:rPr>
                <a:t>https://www.terracycle.com/fr-FR/brigades/bic-fr#@46.43945823018682:2.0516999531444124zoom:5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EA5DAAE2-01C0-CEDC-09B8-0107C7A85677}"/>
              </a:ext>
            </a:extLst>
          </p:cNvPr>
          <p:cNvSpPr/>
          <p:nvPr/>
        </p:nvSpPr>
        <p:spPr>
          <a:xfrm>
            <a:off x="611614" y="5494456"/>
            <a:ext cx="5553686" cy="661720"/>
          </a:xfrm>
          <a:prstGeom prst="rect">
            <a:avLst/>
          </a:prstGeom>
          <a:solidFill>
            <a:srgbClr val="EAE7D9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Écotextile</a:t>
            </a:r>
            <a:endParaRPr lang="fr-FR" sz="13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Collecte de textiles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https://www.ecotextile.fr/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62CAB76-8EE4-11AC-F9A6-FD83A78320D1}"/>
              </a:ext>
            </a:extLst>
          </p:cNvPr>
          <p:cNvSpPr/>
          <p:nvPr/>
        </p:nvSpPr>
        <p:spPr>
          <a:xfrm>
            <a:off x="611614" y="6228184"/>
            <a:ext cx="5553686" cy="846386"/>
          </a:xfrm>
          <a:prstGeom prst="rect">
            <a:avLst/>
          </a:prstGeom>
          <a:ln w="28575">
            <a:solidFill>
              <a:srgbClr val="EAE7D9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Emmaüs Défi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Collecte de textiles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https://emmaus-defi.org/qui-sommes-nous/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E1F3F66-EF8B-67F0-591F-74F5BBAA350D}"/>
              </a:ext>
            </a:extLst>
          </p:cNvPr>
          <p:cNvSpPr/>
          <p:nvPr/>
        </p:nvSpPr>
        <p:spPr>
          <a:xfrm>
            <a:off x="611608" y="7164288"/>
            <a:ext cx="5553686" cy="661720"/>
          </a:xfrm>
          <a:prstGeom prst="rect">
            <a:avLst/>
          </a:prstGeom>
          <a:solidFill>
            <a:srgbClr val="EAE7D9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Refashion</a:t>
            </a:r>
            <a:endParaRPr lang="fr-FR" sz="13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Collecte de textiles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: </a:t>
            </a:r>
            <a:r>
              <a:rPr lang="fr-FR" sz="1200" dirty="0">
                <a:hlinkClick r:id="rId10"/>
              </a:rPr>
              <a:t>https://refashion.fr/</a:t>
            </a:r>
            <a:r>
              <a:rPr lang="fr-FR" sz="1200" dirty="0"/>
              <a:t>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8557189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7BD41B-D922-CC2D-7E92-32311563D5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ADC572D0-073A-D43B-06F1-7A34A15A41E3}"/>
              </a:ext>
            </a:extLst>
          </p:cNvPr>
          <p:cNvSpPr/>
          <p:nvPr/>
        </p:nvSpPr>
        <p:spPr>
          <a:xfrm>
            <a:off x="379755" y="323528"/>
            <a:ext cx="6081542" cy="7957420"/>
          </a:xfrm>
          <a:prstGeom prst="roundRect">
            <a:avLst/>
          </a:prstGeom>
          <a:noFill/>
          <a:ln w="12700">
            <a:solidFill>
              <a:srgbClr val="AFAC8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2400" b="1" i="1" dirty="0">
              <a:solidFill>
                <a:srgbClr val="B6C931"/>
              </a:solidFill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0B60FB0-8C06-5D4C-D4A7-37B40EDB4A54}"/>
              </a:ext>
            </a:extLst>
          </p:cNvPr>
          <p:cNvSpPr txBox="1"/>
          <p:nvPr/>
        </p:nvSpPr>
        <p:spPr>
          <a:xfrm>
            <a:off x="5543550" y="8988491"/>
            <a:ext cx="26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978CED44-D9E3-38C5-B403-1A419FCC8F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439" y="8456869"/>
            <a:ext cx="3513287" cy="809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Pôle Lycées – Direction des Opérations – </a:t>
            </a:r>
          </a:p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Service Etudes Générales et Environnementales</a:t>
            </a:r>
          </a:p>
        </p:txBody>
      </p:sp>
      <p:pic>
        <p:nvPicPr>
          <p:cNvPr id="17" name="Image 16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CAD7FAEB-BE56-5B89-1984-27067BE23B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72902"/>
            <a:ext cx="3234842" cy="76169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FEF3E033-CA90-E9FF-EB4A-15D473ACD309}"/>
              </a:ext>
            </a:extLst>
          </p:cNvPr>
          <p:cNvSpPr txBox="1"/>
          <p:nvPr/>
        </p:nvSpPr>
        <p:spPr>
          <a:xfrm>
            <a:off x="611608" y="569459"/>
            <a:ext cx="568863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i="1" dirty="0">
                <a:solidFill>
                  <a:srgbClr val="AFAC8E"/>
                </a:solidFill>
                <a:cs typeface="Arial" panose="020B0604020202020204" pitchFamily="34" charset="0"/>
              </a:rPr>
              <a:t>Collecte de bouchons, cartouches, piles, textiles…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F638BE44-B96C-7229-6DAE-11E72C93FCB9}"/>
              </a:ext>
            </a:extLst>
          </p:cNvPr>
          <p:cNvGrpSpPr/>
          <p:nvPr/>
        </p:nvGrpSpPr>
        <p:grpSpPr>
          <a:xfrm>
            <a:off x="547708" y="1215500"/>
            <a:ext cx="5752536" cy="1824413"/>
            <a:chOff x="327123" y="2918469"/>
            <a:chExt cx="6258960" cy="1824413"/>
          </a:xfrm>
          <a:solidFill>
            <a:srgbClr val="EAE7D9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833014E-C2AA-4EF8-0897-7B243EA573EE}"/>
                </a:ext>
              </a:extLst>
            </p:cNvPr>
            <p:cNvSpPr/>
            <p:nvPr/>
          </p:nvSpPr>
          <p:spPr>
            <a:xfrm>
              <a:off x="327123" y="3896496"/>
              <a:ext cx="6251451" cy="846386"/>
            </a:xfrm>
            <a:prstGeom prst="rect">
              <a:avLst/>
            </a:prstGeom>
            <a:noFill/>
            <a:ln w="28575">
              <a:solidFill>
                <a:srgbClr val="EAE7D9"/>
              </a:solidFill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Ecosystem</a:t>
              </a:r>
              <a:endPara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Collecte d’appareils électriques et électroniques, ampoules et piles.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et outils pédagogiques : </a:t>
              </a: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3"/>
                </a:rPr>
                <a:t>https://www.ecosystem.eco/</a:t>
              </a: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91E661B-58A3-E63F-5357-92C9E1092B84}"/>
                </a:ext>
              </a:extLst>
            </p:cNvPr>
            <p:cNvSpPr/>
            <p:nvPr/>
          </p:nvSpPr>
          <p:spPr>
            <a:xfrm>
              <a:off x="334632" y="2918469"/>
              <a:ext cx="6251451" cy="846386"/>
            </a:xfrm>
            <a:prstGeom prst="rect">
              <a:avLst/>
            </a:prstGeom>
            <a:grpFill/>
            <a:ln>
              <a:noFill/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 Mode Européenne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Réemploi du textile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et outils pédagogiques :  </a:t>
              </a: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4"/>
                </a:rPr>
                <a:t>https://modeeuropeenne.org/</a:t>
              </a: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lvl="1"/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B52375D0-F132-6866-0B61-D2F8BF4CE18E}"/>
              </a:ext>
            </a:extLst>
          </p:cNvPr>
          <p:cNvSpPr/>
          <p:nvPr/>
        </p:nvSpPr>
        <p:spPr>
          <a:xfrm>
            <a:off x="554609" y="3171554"/>
            <a:ext cx="5745635" cy="1400383"/>
          </a:xfrm>
          <a:prstGeom prst="rect">
            <a:avLst/>
          </a:prstGeom>
          <a:solidFill>
            <a:srgbClr val="EAE7D9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Ecologic</a:t>
            </a:r>
            <a:endParaRPr lang="fr-FR" sz="13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Prévention et recyclage d’équipements électriques et électroniques (EEE), d’articles de sport et de loisirs (ASL), d’articles de bricolage et de jardin thermiques (</a:t>
            </a:r>
            <a:r>
              <a:rPr lang="fr-FR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ABJth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: 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https://www.ecologic-france.com/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751527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063124-A7D0-9192-8E72-5D29854B3B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2B79AC02-8706-F1E0-885C-81E39251D599}"/>
              </a:ext>
            </a:extLst>
          </p:cNvPr>
          <p:cNvSpPr/>
          <p:nvPr/>
        </p:nvSpPr>
        <p:spPr>
          <a:xfrm>
            <a:off x="379755" y="323528"/>
            <a:ext cx="6081542" cy="7957420"/>
          </a:xfrm>
          <a:prstGeom prst="roundRect">
            <a:avLst/>
          </a:prstGeom>
          <a:noFill/>
          <a:ln w="12700">
            <a:solidFill>
              <a:srgbClr val="AFAC8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2400" b="1" i="1" dirty="0">
              <a:solidFill>
                <a:srgbClr val="B6C931"/>
              </a:solidFill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B51AE83-2D8A-A110-426D-3B7401FC0B53}"/>
              </a:ext>
            </a:extLst>
          </p:cNvPr>
          <p:cNvSpPr txBox="1"/>
          <p:nvPr/>
        </p:nvSpPr>
        <p:spPr>
          <a:xfrm>
            <a:off x="5543550" y="8988491"/>
            <a:ext cx="26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D92E22B1-BD4C-8210-475E-C97C0F6969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439" y="8456869"/>
            <a:ext cx="3513287" cy="809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Pôle Lycées – Direction des Opérations – </a:t>
            </a:r>
          </a:p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Service Etudes Générales et Environnementales</a:t>
            </a:r>
          </a:p>
        </p:txBody>
      </p:sp>
      <p:pic>
        <p:nvPicPr>
          <p:cNvPr id="17" name="Image 16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7A64ABAB-9B1C-53C8-6D19-A898F22F3F3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72902"/>
            <a:ext cx="3234842" cy="76169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CA8A9F8F-EA85-6DD9-B9AD-A7F623B5901C}"/>
              </a:ext>
            </a:extLst>
          </p:cNvPr>
          <p:cNvSpPr txBox="1"/>
          <p:nvPr/>
        </p:nvSpPr>
        <p:spPr>
          <a:xfrm>
            <a:off x="1628795" y="574652"/>
            <a:ext cx="360041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i="1" dirty="0">
                <a:solidFill>
                  <a:srgbClr val="AFAC8E"/>
                </a:solidFill>
                <a:cs typeface="Arial" panose="020B0604020202020204" pitchFamily="34" charset="0"/>
              </a:rPr>
              <a:t>Autres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6AABB8C-4BE6-3617-2581-B876C248AA1E}"/>
              </a:ext>
            </a:extLst>
          </p:cNvPr>
          <p:cNvSpPr/>
          <p:nvPr/>
        </p:nvSpPr>
        <p:spPr>
          <a:xfrm>
            <a:off x="564284" y="1106459"/>
            <a:ext cx="5712484" cy="661720"/>
          </a:xfrm>
          <a:prstGeom prst="rect">
            <a:avLst/>
          </a:prstGeom>
          <a:ln w="28575">
            <a:solidFill>
              <a:srgbClr val="EAE7D9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ADEME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Agence de l'environnement et de la maîtrise de l‘énergie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https://www.ademe.fr/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4568A3A-8CE6-2CB4-3ABB-FFC7B5E908D1}"/>
              </a:ext>
            </a:extLst>
          </p:cNvPr>
          <p:cNvSpPr/>
          <p:nvPr/>
        </p:nvSpPr>
        <p:spPr>
          <a:xfrm>
            <a:off x="564284" y="1908294"/>
            <a:ext cx="5712484" cy="846386"/>
          </a:xfrm>
          <a:prstGeom prst="rect">
            <a:avLst/>
          </a:prstGeom>
          <a:solidFill>
            <a:srgbClr val="EAE7D9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AFD – Agence Française de développement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Objectifs de Développement Durable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https://www.afd.fr/fr/les-objectifs-de-developpement-durable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D3D7986-5302-3CC8-3CAF-0B52B65C674C}"/>
              </a:ext>
            </a:extLst>
          </p:cNvPr>
          <p:cNvSpPr/>
          <p:nvPr/>
        </p:nvSpPr>
        <p:spPr>
          <a:xfrm>
            <a:off x="578883" y="2908946"/>
            <a:ext cx="5712484" cy="846386"/>
          </a:xfrm>
          <a:prstGeom prst="rect">
            <a:avLst/>
          </a:prstGeom>
          <a:ln w="28575">
            <a:solidFill>
              <a:srgbClr val="EAE7D9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 </a:t>
            </a:r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Donut</a:t>
            </a:r>
            <a:endParaRPr lang="fr-FR" sz="13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Fresque des déchets et du textile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: 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https://greendonut.org/qui-sommes-nous/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C9AABF0-C594-DA93-4ED7-0F0502284E32}"/>
              </a:ext>
            </a:extLst>
          </p:cNvPr>
          <p:cNvSpPr/>
          <p:nvPr/>
        </p:nvSpPr>
        <p:spPr>
          <a:xfrm>
            <a:off x="578883" y="3886746"/>
            <a:ext cx="5712484" cy="846386"/>
          </a:xfrm>
          <a:prstGeom prst="rect">
            <a:avLst/>
          </a:prstGeom>
          <a:solidFill>
            <a:srgbClr val="EAE7D9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L&amp;M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 et pédagogie sur la gestion des déchets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https://www.l-et-m.com/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0696D-C3D7-EE54-F5A3-9BEA5AD8CA7F}"/>
              </a:ext>
            </a:extLst>
          </p:cNvPr>
          <p:cNvSpPr/>
          <p:nvPr/>
        </p:nvSpPr>
        <p:spPr>
          <a:xfrm>
            <a:off x="578883" y="4883556"/>
            <a:ext cx="5712484" cy="1215717"/>
          </a:xfrm>
          <a:prstGeom prst="rect">
            <a:avLst/>
          </a:prstGeom>
          <a:ln w="28575">
            <a:solidFill>
              <a:srgbClr val="EAE7D9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Organéo</a:t>
            </a:r>
            <a:endParaRPr lang="fr-FR" sz="13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Bureau d'étude qui lutte contre le gaspillage alimentaire et maitre composteur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https://www.organeo.com/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Jeux GAME OF TRI  ou CHALLENGE COMPOST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https://www.organeo.com/serious-game/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7BD434A-5300-56A9-05B8-218337656B43}"/>
              </a:ext>
            </a:extLst>
          </p:cNvPr>
          <p:cNvSpPr/>
          <p:nvPr/>
        </p:nvSpPr>
        <p:spPr>
          <a:xfrm>
            <a:off x="578883" y="6233244"/>
            <a:ext cx="5712484" cy="661720"/>
          </a:xfrm>
          <a:prstGeom prst="rect">
            <a:avLst/>
          </a:prstGeom>
          <a:solidFill>
            <a:srgbClr val="EAE7D9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PikPik</a:t>
            </a:r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Environnement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Formation d'éco-citoyens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http://www.pikpik.org/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9EFD59B-4D40-3C9F-D58C-C35204379BD5}"/>
              </a:ext>
            </a:extLst>
          </p:cNvPr>
          <p:cNvSpPr/>
          <p:nvPr/>
        </p:nvSpPr>
        <p:spPr>
          <a:xfrm>
            <a:off x="578883" y="7028935"/>
            <a:ext cx="5712484" cy="661720"/>
          </a:xfrm>
          <a:prstGeom prst="rect">
            <a:avLst/>
          </a:prstGeom>
          <a:ln w="28575">
            <a:solidFill>
              <a:srgbClr val="EAE7D9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Zéro </a:t>
            </a:r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France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Sensibilisation  à la réduction des déchets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https://zerowasteparis.fr/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6064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BB52E-2B55-F8EB-1012-6205184AB5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31CEAAFA-8C31-7AC8-0224-FD202F373335}"/>
              </a:ext>
            </a:extLst>
          </p:cNvPr>
          <p:cNvSpPr/>
          <p:nvPr/>
        </p:nvSpPr>
        <p:spPr>
          <a:xfrm>
            <a:off x="379755" y="323528"/>
            <a:ext cx="6081542" cy="7957420"/>
          </a:xfrm>
          <a:prstGeom prst="roundRect">
            <a:avLst/>
          </a:prstGeom>
          <a:noFill/>
          <a:ln w="12700">
            <a:solidFill>
              <a:srgbClr val="AFAC8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2400" b="1" i="1" dirty="0">
              <a:solidFill>
                <a:srgbClr val="B6C931"/>
              </a:solidFill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8C0A865-7039-E2AC-AE6B-8E2AF69B5F75}"/>
              </a:ext>
            </a:extLst>
          </p:cNvPr>
          <p:cNvSpPr txBox="1"/>
          <p:nvPr/>
        </p:nvSpPr>
        <p:spPr>
          <a:xfrm>
            <a:off x="5543550" y="8988491"/>
            <a:ext cx="26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6F645A89-5B7E-962B-E7CA-9CA9F9341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439" y="8456869"/>
            <a:ext cx="3513287" cy="809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Pôle Lycées – Direction des Opérations – </a:t>
            </a:r>
          </a:p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Service Etudes Générales et Environnementales</a:t>
            </a:r>
          </a:p>
        </p:txBody>
      </p:sp>
      <p:pic>
        <p:nvPicPr>
          <p:cNvPr id="17" name="Image 16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3C9F2070-6691-6A73-2E5A-EA1DB138FA3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72902"/>
            <a:ext cx="3234842" cy="76169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B44EB81A-A354-9C4B-74D8-449BB5A32AFC}"/>
              </a:ext>
            </a:extLst>
          </p:cNvPr>
          <p:cNvSpPr txBox="1"/>
          <p:nvPr/>
        </p:nvSpPr>
        <p:spPr>
          <a:xfrm>
            <a:off x="1628795" y="574652"/>
            <a:ext cx="360041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i="1" dirty="0">
                <a:solidFill>
                  <a:srgbClr val="AFAC8E"/>
                </a:solidFill>
                <a:cs typeface="Arial" panose="020B0604020202020204" pitchFamily="34" charset="0"/>
              </a:rPr>
              <a:t>Autres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96A1661-CE32-E14C-E2B3-B1A8CFD551DB}"/>
              </a:ext>
            </a:extLst>
          </p:cNvPr>
          <p:cNvSpPr/>
          <p:nvPr/>
        </p:nvSpPr>
        <p:spPr>
          <a:xfrm>
            <a:off x="611613" y="1331640"/>
            <a:ext cx="5625699" cy="1031051"/>
          </a:xfrm>
          <a:prstGeom prst="rect">
            <a:avLst/>
          </a:prstGeom>
          <a:solidFill>
            <a:srgbClr val="EAE7D9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Surfrider</a:t>
            </a:r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Antenne 75 éducation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Sensibilisation  à la problématique des déchets dans les milieux aquatiques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https://surfrider.eu/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https://fr.oceancampus.eu/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626D4B2-9A81-3323-7300-98839CE805C1}"/>
              </a:ext>
            </a:extLst>
          </p:cNvPr>
          <p:cNvSpPr/>
          <p:nvPr/>
        </p:nvSpPr>
        <p:spPr>
          <a:xfrm>
            <a:off x="611613" y="2563453"/>
            <a:ext cx="5625699" cy="846386"/>
          </a:xfrm>
          <a:prstGeom prst="rect">
            <a:avLst/>
          </a:prstGeom>
          <a:noFill/>
          <a:ln w="28575">
            <a:solidFill>
              <a:srgbClr val="EAE7D9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Fresque du Plastique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Sensibilisation à la problématique du plastique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les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https://fresqueduplastique.fr/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972DED9-76BC-A6BC-E941-4AED8A7ECD3F}"/>
              </a:ext>
            </a:extLst>
          </p:cNvPr>
          <p:cNvSpPr/>
          <p:nvPr/>
        </p:nvSpPr>
        <p:spPr>
          <a:xfrm>
            <a:off x="611613" y="3643424"/>
            <a:ext cx="5625699" cy="846386"/>
          </a:xfrm>
          <a:prstGeom prst="rect">
            <a:avLst/>
          </a:prstGeom>
          <a:solidFill>
            <a:srgbClr val="EAE7D9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Plastic In </a:t>
            </a:r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</a:t>
            </a:r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Sea</a:t>
            </a:r>
            <a:endParaRPr lang="fr-FR" sz="13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Sensibilisation à la problématique du plastique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les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https://noplasticinmysea.org/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031417-7559-7556-652B-17716136C1AF}"/>
              </a:ext>
            </a:extLst>
          </p:cNvPr>
          <p:cNvSpPr/>
          <p:nvPr/>
        </p:nvSpPr>
        <p:spPr>
          <a:xfrm>
            <a:off x="607676" y="4723395"/>
            <a:ext cx="5625699" cy="846386"/>
          </a:xfrm>
          <a:prstGeom prst="rect">
            <a:avLst/>
          </a:prstGeom>
          <a:noFill/>
          <a:ln w="28575">
            <a:solidFill>
              <a:srgbClr val="EAE7D9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valoristes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Sensibilisation à l’économie circulaire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les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https://www.lesvaloristes.fr/services/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35EDB3F-A3E4-ECF6-EA96-9B34276E08C5}"/>
              </a:ext>
            </a:extLst>
          </p:cNvPr>
          <p:cNvSpPr/>
          <p:nvPr/>
        </p:nvSpPr>
        <p:spPr>
          <a:xfrm>
            <a:off x="616150" y="5745702"/>
            <a:ext cx="5625699" cy="661720"/>
          </a:xfrm>
          <a:prstGeom prst="rect">
            <a:avLst/>
          </a:prstGeom>
          <a:solidFill>
            <a:srgbClr val="EAE7D9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Collectif </a:t>
            </a:r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Construction issue de matériaux naturels ou du réemploi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les outils pédagogiques : 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https://collectiflokal.com/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0418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C577D3-C498-1418-3054-4927206EA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A94832DA-ACAA-5155-344A-4BA2530A1CC5}"/>
              </a:ext>
            </a:extLst>
          </p:cNvPr>
          <p:cNvSpPr/>
          <p:nvPr/>
        </p:nvSpPr>
        <p:spPr>
          <a:xfrm>
            <a:off x="388229" y="323528"/>
            <a:ext cx="6081542" cy="8049374"/>
          </a:xfrm>
          <a:prstGeom prst="roundRect">
            <a:avLst/>
          </a:prstGeom>
          <a:noFill/>
          <a:ln w="12700">
            <a:solidFill>
              <a:srgbClr val="AFAC8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2400" b="1" dirty="0">
              <a:solidFill>
                <a:srgbClr val="AFAC8E"/>
              </a:solidFill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D5A82C2-5228-134E-82BC-8BA61784725A}"/>
              </a:ext>
            </a:extLst>
          </p:cNvPr>
          <p:cNvSpPr txBox="1"/>
          <p:nvPr/>
        </p:nvSpPr>
        <p:spPr>
          <a:xfrm>
            <a:off x="5543550" y="8988491"/>
            <a:ext cx="26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9BBD75F7-0A8E-5060-3C27-93B991966D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439" y="8456869"/>
            <a:ext cx="3513287" cy="809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Pôle Lycées – Direction des Opérations – </a:t>
            </a:r>
          </a:p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Service Etudes Générales et Environnementales</a:t>
            </a:r>
          </a:p>
        </p:txBody>
      </p:sp>
      <p:pic>
        <p:nvPicPr>
          <p:cNvPr id="17" name="Image 16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EB2C8105-900A-926F-E0EB-55339D8774F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72902"/>
            <a:ext cx="3234842" cy="76169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E91CE589-2380-EC49-F502-39E6FB17DCA3}"/>
              </a:ext>
            </a:extLst>
          </p:cNvPr>
          <p:cNvSpPr txBox="1"/>
          <p:nvPr/>
        </p:nvSpPr>
        <p:spPr>
          <a:xfrm>
            <a:off x="1172294" y="522256"/>
            <a:ext cx="484945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000" b="1" i="1" dirty="0">
                <a:solidFill>
                  <a:srgbClr val="AFA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Syndicats de traitement des déchets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E5EA027-7C2E-9F20-9F90-36431E1A7C12}"/>
              </a:ext>
            </a:extLst>
          </p:cNvPr>
          <p:cNvSpPr txBox="1"/>
          <p:nvPr/>
        </p:nvSpPr>
        <p:spPr>
          <a:xfrm>
            <a:off x="1675393" y="847520"/>
            <a:ext cx="36050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srgbClr val="AFAC8E"/>
                </a:solidFill>
                <a:cs typeface="Arial" panose="020B0604020202020204" pitchFamily="34" charset="0"/>
              </a:rPr>
              <a:t>sont chargés du </a:t>
            </a:r>
            <a:r>
              <a:rPr lang="fr-FR" sz="1400" b="1" dirty="0">
                <a:solidFill>
                  <a:srgbClr val="AFAC8E"/>
                </a:solidFill>
                <a:cs typeface="Arial" panose="020B0604020202020204" pitchFamily="34" charset="0"/>
              </a:rPr>
              <a:t>traitement des déchets </a:t>
            </a:r>
            <a:r>
              <a:rPr lang="fr-FR" sz="1400" dirty="0">
                <a:solidFill>
                  <a:srgbClr val="AFAC8E"/>
                </a:solidFill>
                <a:cs typeface="Arial" panose="020B0604020202020204" pitchFamily="34" charset="0"/>
              </a:rPr>
              <a:t>et proposent des </a:t>
            </a:r>
            <a:r>
              <a:rPr lang="fr-FR" sz="1400" b="1" dirty="0">
                <a:solidFill>
                  <a:srgbClr val="AFAC8E"/>
                </a:solidFill>
                <a:cs typeface="Arial" panose="020B0604020202020204" pitchFamily="34" charset="0"/>
              </a:rPr>
              <a:t>formations et sensibilisation.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63131FD-077C-ED7C-CA36-27F7CD784988}"/>
              </a:ext>
            </a:extLst>
          </p:cNvPr>
          <p:cNvSpPr/>
          <p:nvPr/>
        </p:nvSpPr>
        <p:spPr>
          <a:xfrm>
            <a:off x="620688" y="1403648"/>
            <a:ext cx="5616624" cy="1400383"/>
          </a:xfrm>
          <a:prstGeom prst="rect">
            <a:avLst/>
          </a:prstGeom>
          <a:ln w="28575">
            <a:solidFill>
              <a:srgbClr val="EAE7D9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SYCTOM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Syndicat de traitement des déchets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https://www.syctom-paris.fr/accueil.html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/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https://sitetom.syctom-paris.fr/le-parcours-des-dechets/tom-composte.html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https://mesdechetsalimentaires.fr/les-outils-de-sensibilisation/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1304F0BD-B192-7618-F239-5377C04F14C3}"/>
              </a:ext>
            </a:extLst>
          </p:cNvPr>
          <p:cNvGrpSpPr/>
          <p:nvPr/>
        </p:nvGrpSpPr>
        <p:grpSpPr>
          <a:xfrm>
            <a:off x="611613" y="3655604"/>
            <a:ext cx="5625699" cy="1031051"/>
            <a:chOff x="334639" y="4882971"/>
            <a:chExt cx="6155113" cy="1031051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97FB70B-3602-4A25-A032-CEBC827D34D9}"/>
                </a:ext>
              </a:extLst>
            </p:cNvPr>
            <p:cNvSpPr/>
            <p:nvPr/>
          </p:nvSpPr>
          <p:spPr>
            <a:xfrm>
              <a:off x="334639" y="4882971"/>
              <a:ext cx="6155113" cy="1031051"/>
            </a:xfrm>
            <a:prstGeom prst="rect">
              <a:avLst/>
            </a:prstGeom>
            <a:ln w="28575">
              <a:solidFill>
                <a:srgbClr val="EAE7D9"/>
              </a:solidFill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SIOM 91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Syndicat de traitement des déchets 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6"/>
                </a:rPr>
                <a:t>https://www.siom.fr/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Outils pédagogiques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7"/>
                </a:rPr>
                <a:t>https://www.siom.fr/nos-missions/education/espace-pedagogique/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Rectangle à coins arrondis 24">
              <a:extLst>
                <a:ext uri="{FF2B5EF4-FFF2-40B4-BE49-F238E27FC236}">
                  <a16:creationId xmlns:a16="http://schemas.microsoft.com/office/drawing/2014/main" id="{9464A140-8E99-46F5-8E3F-5A060E8F07EB}"/>
                </a:ext>
              </a:extLst>
            </p:cNvPr>
            <p:cNvSpPr/>
            <p:nvPr/>
          </p:nvSpPr>
          <p:spPr>
            <a:xfrm>
              <a:off x="5103835" y="5682617"/>
              <a:ext cx="1366219" cy="183551"/>
            </a:xfrm>
            <a:prstGeom prst="roundRect">
              <a:avLst/>
            </a:prstGeom>
            <a:solidFill>
              <a:schemeClr val="accent1">
                <a:alpha val="75000"/>
              </a:schemeClr>
            </a:solidFill>
            <a:ln w="28575">
              <a:solidFill>
                <a:srgbClr val="EAE7D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Département du 91</a:t>
              </a:r>
            </a:p>
          </p:txBody>
        </p:sp>
      </p:grp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1BA11C32-E787-20B7-1E12-5CD08C74B17D}"/>
              </a:ext>
            </a:extLst>
          </p:cNvPr>
          <p:cNvGrpSpPr/>
          <p:nvPr/>
        </p:nvGrpSpPr>
        <p:grpSpPr>
          <a:xfrm>
            <a:off x="611613" y="5716713"/>
            <a:ext cx="5589549" cy="1031051"/>
            <a:chOff x="566602" y="6870543"/>
            <a:chExt cx="5589549" cy="1031051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ADEC74B-1D51-E4F8-7667-90D6A8B36C4D}"/>
                </a:ext>
              </a:extLst>
            </p:cNvPr>
            <p:cNvSpPr/>
            <p:nvPr/>
          </p:nvSpPr>
          <p:spPr>
            <a:xfrm>
              <a:off x="566602" y="6870543"/>
              <a:ext cx="5589549" cy="1031051"/>
            </a:xfrm>
            <a:prstGeom prst="rect">
              <a:avLst/>
            </a:prstGeom>
            <a:ln w="28575">
              <a:solidFill>
                <a:srgbClr val="EAE7D9"/>
              </a:solidFill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SMICTOM Fontainebleau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Syndicat de traitement des déchets 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8"/>
                </a:rPr>
                <a:t>https://www.smictom-fontainebleau.fr/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Outils pédagogiques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9"/>
                </a:rPr>
                <a:t>https://www.smictom-fontainebleau.fr/le-smictom/animations-scolaires/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Rectangle à coins arrondis 30">
              <a:extLst>
                <a:ext uri="{FF2B5EF4-FFF2-40B4-BE49-F238E27FC236}">
                  <a16:creationId xmlns:a16="http://schemas.microsoft.com/office/drawing/2014/main" id="{19A0F67D-5DE2-68DB-B926-FFBBECC936A9}"/>
                </a:ext>
              </a:extLst>
            </p:cNvPr>
            <p:cNvSpPr/>
            <p:nvPr/>
          </p:nvSpPr>
          <p:spPr>
            <a:xfrm>
              <a:off x="4907443" y="6893605"/>
              <a:ext cx="1248708" cy="229672"/>
            </a:xfrm>
            <a:prstGeom prst="roundRect">
              <a:avLst/>
            </a:prstGeom>
            <a:solidFill>
              <a:schemeClr val="accent3">
                <a:lumMod val="50000"/>
                <a:alpha val="75000"/>
              </a:schemeClr>
            </a:solidFill>
            <a:ln w="28575">
              <a:solidFill>
                <a:srgbClr val="EAE7D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Département du 77</a:t>
              </a:r>
            </a:p>
          </p:txBody>
        </p:sp>
      </p:grp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A06EAD39-0DFC-9FB8-A097-13D539EA61E7}"/>
              </a:ext>
            </a:extLst>
          </p:cNvPr>
          <p:cNvGrpSpPr/>
          <p:nvPr/>
        </p:nvGrpSpPr>
        <p:grpSpPr>
          <a:xfrm>
            <a:off x="620688" y="4766095"/>
            <a:ext cx="5598621" cy="1437324"/>
            <a:chOff x="337874" y="5220072"/>
            <a:chExt cx="6155113" cy="1437324"/>
          </a:xfrm>
          <a:solidFill>
            <a:srgbClr val="EAE7D9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D37050D-D89A-D447-8C9C-FCDB9E452780}"/>
                </a:ext>
              </a:extLst>
            </p:cNvPr>
            <p:cNvSpPr/>
            <p:nvPr/>
          </p:nvSpPr>
          <p:spPr>
            <a:xfrm>
              <a:off x="337874" y="5220072"/>
              <a:ext cx="6155113" cy="846386"/>
            </a:xfrm>
            <a:prstGeom prst="rect">
              <a:avLst/>
            </a:prstGeom>
            <a:grpFill/>
            <a:ln>
              <a:solidFill>
                <a:srgbClr val="EAE7D9"/>
              </a:solidFill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SIVOM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Syndicat de traitement des déchets 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10"/>
                </a:rPr>
                <a:t>https://www.sivom.com/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Outils pédagogiques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11"/>
                </a:rPr>
                <a:t>https://www.sivom.com/animations/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Rectangle à coins arrondis 32">
              <a:extLst>
                <a:ext uri="{FF2B5EF4-FFF2-40B4-BE49-F238E27FC236}">
                  <a16:creationId xmlns:a16="http://schemas.microsoft.com/office/drawing/2014/main" id="{D6DD2983-9DB7-87B3-2462-7D8EEDB62A08}"/>
                </a:ext>
              </a:extLst>
            </p:cNvPr>
            <p:cNvSpPr/>
            <p:nvPr/>
          </p:nvSpPr>
          <p:spPr>
            <a:xfrm>
              <a:off x="5100209" y="6446486"/>
              <a:ext cx="1372826" cy="210910"/>
            </a:xfrm>
            <a:prstGeom prst="roundRect">
              <a:avLst/>
            </a:prstGeom>
            <a:solidFill>
              <a:srgbClr val="7BA1CE"/>
            </a:solidFill>
            <a:ln>
              <a:solidFill>
                <a:srgbClr val="EAE7D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Département du 91</a:t>
              </a: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1FA9F33F-732B-6646-5E10-566ABB63B3AF}"/>
              </a:ext>
            </a:extLst>
          </p:cNvPr>
          <p:cNvGrpSpPr/>
          <p:nvPr/>
        </p:nvGrpSpPr>
        <p:grpSpPr>
          <a:xfrm>
            <a:off x="611613" y="2881062"/>
            <a:ext cx="5616624" cy="1042566"/>
            <a:chOff x="566602" y="3890876"/>
            <a:chExt cx="5616624" cy="1042566"/>
          </a:xfrm>
          <a:solidFill>
            <a:srgbClr val="EAE7D9"/>
          </a:solidFill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600D0103-5C48-C9D7-18D9-24B5892A9604}"/>
                </a:ext>
              </a:extLst>
            </p:cNvPr>
            <p:cNvSpPr/>
            <p:nvPr/>
          </p:nvSpPr>
          <p:spPr>
            <a:xfrm>
              <a:off x="566602" y="3890876"/>
              <a:ext cx="5616624" cy="661720"/>
            </a:xfrm>
            <a:prstGeom prst="rect">
              <a:avLst/>
            </a:prstGeom>
            <a:grpFill/>
            <a:ln>
              <a:solidFill>
                <a:srgbClr val="EAE7D9"/>
              </a:solidFill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SIREDOM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Syndicat de traitement des déchets 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et outils pédagogiques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12"/>
                </a:rPr>
                <a:t>http://www.siredom.com/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à coins arrondis 36">
              <a:extLst>
                <a:ext uri="{FF2B5EF4-FFF2-40B4-BE49-F238E27FC236}">
                  <a16:creationId xmlns:a16="http://schemas.microsoft.com/office/drawing/2014/main" id="{1A407A7B-3DB4-CCFA-ABB0-9FF0E953E655}"/>
                </a:ext>
              </a:extLst>
            </p:cNvPr>
            <p:cNvSpPr/>
            <p:nvPr/>
          </p:nvSpPr>
          <p:spPr>
            <a:xfrm>
              <a:off x="4934518" y="4703770"/>
              <a:ext cx="1248708" cy="229672"/>
            </a:xfrm>
            <a:prstGeom prst="roundRect">
              <a:avLst/>
            </a:prstGeom>
            <a:solidFill>
              <a:srgbClr val="40C47C"/>
            </a:solidFill>
            <a:ln>
              <a:solidFill>
                <a:srgbClr val="EAE7D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Département du 94</a:t>
              </a:r>
            </a:p>
          </p:txBody>
        </p:sp>
        <p:sp>
          <p:nvSpPr>
            <p:cNvPr id="25" name="Rectangle à coins arrondis 37">
              <a:extLst>
                <a:ext uri="{FF2B5EF4-FFF2-40B4-BE49-F238E27FC236}">
                  <a16:creationId xmlns:a16="http://schemas.microsoft.com/office/drawing/2014/main" id="{B2B26707-D06E-8B06-7CB1-356C93F56CEB}"/>
                </a:ext>
              </a:extLst>
            </p:cNvPr>
            <p:cNvSpPr/>
            <p:nvPr/>
          </p:nvSpPr>
          <p:spPr>
            <a:xfrm>
              <a:off x="4934518" y="4516670"/>
              <a:ext cx="1248708" cy="229672"/>
            </a:xfrm>
            <a:prstGeom prst="roundRect">
              <a:avLst/>
            </a:prstGeom>
            <a:solidFill>
              <a:srgbClr val="7BA1CE"/>
            </a:solidFill>
            <a:ln>
              <a:solidFill>
                <a:srgbClr val="EAE7D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Département du 91</a:t>
              </a:r>
            </a:p>
          </p:txBody>
        </p:sp>
      </p:grp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13A4768F-16E7-F84C-9964-91CF4E71C4BD}"/>
              </a:ext>
            </a:extLst>
          </p:cNvPr>
          <p:cNvGrpSpPr/>
          <p:nvPr/>
        </p:nvGrpSpPr>
        <p:grpSpPr>
          <a:xfrm>
            <a:off x="611613" y="6835874"/>
            <a:ext cx="5630775" cy="1031051"/>
            <a:chOff x="566602" y="7831358"/>
            <a:chExt cx="6162653" cy="1031051"/>
          </a:xfrm>
          <a:solidFill>
            <a:srgbClr val="EAE7D9"/>
          </a:solidFill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7EF712AB-E320-7735-0E9F-C9599C5F0536}"/>
                </a:ext>
              </a:extLst>
            </p:cNvPr>
            <p:cNvSpPr/>
            <p:nvPr/>
          </p:nvSpPr>
          <p:spPr>
            <a:xfrm>
              <a:off x="566602" y="7831358"/>
              <a:ext cx="6155113" cy="1031051"/>
            </a:xfrm>
            <a:prstGeom prst="rect">
              <a:avLst/>
            </a:prstGeom>
            <a:grpFill/>
            <a:ln>
              <a:solidFill>
                <a:srgbClr val="EAE7D9"/>
              </a:solidFill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SYNDICAT EMERAUDE 95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Syndicat de traitement des déchets 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13"/>
                </a:rPr>
                <a:t>http://www.syndicat-emeraude.com/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Outils pédagogiques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14"/>
                </a:rPr>
                <a:t>https://www.syndicat-emeraude.com/animations.html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Rectangle à coins arrondis 25">
              <a:extLst>
                <a:ext uri="{FF2B5EF4-FFF2-40B4-BE49-F238E27FC236}">
                  <a16:creationId xmlns:a16="http://schemas.microsoft.com/office/drawing/2014/main" id="{B4AF71F5-7B77-BD67-2916-655BA06C5C0A}"/>
                </a:ext>
              </a:extLst>
            </p:cNvPr>
            <p:cNvSpPr/>
            <p:nvPr/>
          </p:nvSpPr>
          <p:spPr>
            <a:xfrm>
              <a:off x="5231370" y="7847480"/>
              <a:ext cx="1497885" cy="233175"/>
            </a:xfrm>
            <a:prstGeom prst="roundRect">
              <a:avLst/>
            </a:prstGeom>
            <a:solidFill>
              <a:srgbClr val="B06968"/>
            </a:solidFill>
            <a:ln>
              <a:solidFill>
                <a:srgbClr val="EAE7D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Département du 95</a:t>
              </a:r>
            </a:p>
          </p:txBody>
        </p:sp>
      </p:grpSp>
      <p:sp>
        <p:nvSpPr>
          <p:cNvPr id="37" name="Rectangle à coins arrondis 38">
            <a:extLst>
              <a:ext uri="{FF2B5EF4-FFF2-40B4-BE49-F238E27FC236}">
                <a16:creationId xmlns:a16="http://schemas.microsoft.com/office/drawing/2014/main" id="{496564B8-702A-11AE-4385-0AD156A33A00}"/>
              </a:ext>
            </a:extLst>
          </p:cNvPr>
          <p:cNvSpPr/>
          <p:nvPr/>
        </p:nvSpPr>
        <p:spPr>
          <a:xfrm>
            <a:off x="4500686" y="1404521"/>
            <a:ext cx="1341949" cy="229672"/>
          </a:xfrm>
          <a:prstGeom prst="roundRect">
            <a:avLst/>
          </a:prstGeom>
          <a:solidFill>
            <a:srgbClr val="E81C06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>
                <a:latin typeface="Arial" panose="020B0604020202020204" pitchFamily="34" charset="0"/>
                <a:cs typeface="Arial" panose="020B0604020202020204" pitchFamily="34" charset="0"/>
              </a:rPr>
              <a:t>Départements du 75</a:t>
            </a:r>
          </a:p>
        </p:txBody>
      </p:sp>
      <p:sp>
        <p:nvSpPr>
          <p:cNvPr id="38" name="Rectangle à coins arrondis 39">
            <a:extLst>
              <a:ext uri="{FF2B5EF4-FFF2-40B4-BE49-F238E27FC236}">
                <a16:creationId xmlns:a16="http://schemas.microsoft.com/office/drawing/2014/main" id="{9CD0024A-822A-675F-A81B-F5F7A60D0995}"/>
              </a:ext>
            </a:extLst>
          </p:cNvPr>
          <p:cNvSpPr/>
          <p:nvPr/>
        </p:nvSpPr>
        <p:spPr>
          <a:xfrm>
            <a:off x="5842635" y="1403648"/>
            <a:ext cx="397770" cy="229672"/>
          </a:xfrm>
          <a:prstGeom prst="roundRect">
            <a:avLst/>
          </a:prstGeom>
          <a:solidFill>
            <a:schemeClr val="accent3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>
                <a:latin typeface="Arial" panose="020B0604020202020204" pitchFamily="34" charset="0"/>
                <a:cs typeface="Arial" panose="020B0604020202020204" pitchFamily="34" charset="0"/>
              </a:rPr>
              <a:t>77</a:t>
            </a:r>
          </a:p>
        </p:txBody>
      </p:sp>
      <p:sp>
        <p:nvSpPr>
          <p:cNvPr id="39" name="Rectangle à coins arrondis 40">
            <a:extLst>
              <a:ext uri="{FF2B5EF4-FFF2-40B4-BE49-F238E27FC236}">
                <a16:creationId xmlns:a16="http://schemas.microsoft.com/office/drawing/2014/main" id="{B5A7ACB5-EDF2-08D4-5303-1669F93BB01F}"/>
              </a:ext>
            </a:extLst>
          </p:cNvPr>
          <p:cNvSpPr/>
          <p:nvPr/>
        </p:nvSpPr>
        <p:spPr>
          <a:xfrm>
            <a:off x="5079332" y="1626866"/>
            <a:ext cx="386359" cy="229672"/>
          </a:xfrm>
          <a:prstGeom prst="roundRect">
            <a:avLst/>
          </a:prstGeom>
          <a:solidFill>
            <a:schemeClr val="accent4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>
                <a:latin typeface="Arial" panose="020B0604020202020204" pitchFamily="34" charset="0"/>
                <a:cs typeface="Arial" panose="020B0604020202020204" pitchFamily="34" charset="0"/>
              </a:rPr>
              <a:t> 78</a:t>
            </a:r>
          </a:p>
        </p:txBody>
      </p:sp>
      <p:sp>
        <p:nvSpPr>
          <p:cNvPr id="40" name="Rectangle à coins arrondis 41">
            <a:extLst>
              <a:ext uri="{FF2B5EF4-FFF2-40B4-BE49-F238E27FC236}">
                <a16:creationId xmlns:a16="http://schemas.microsoft.com/office/drawing/2014/main" id="{32C24537-48DB-283B-8B17-11485A45C7E0}"/>
              </a:ext>
            </a:extLst>
          </p:cNvPr>
          <p:cNvSpPr/>
          <p:nvPr/>
        </p:nvSpPr>
        <p:spPr>
          <a:xfrm>
            <a:off x="5465691" y="1634193"/>
            <a:ext cx="386359" cy="229672"/>
          </a:xfrm>
          <a:prstGeom prst="roundRect">
            <a:avLst/>
          </a:prstGeom>
          <a:solidFill>
            <a:schemeClr val="accent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>
                <a:latin typeface="Arial" panose="020B0604020202020204" pitchFamily="34" charset="0"/>
                <a:cs typeface="Arial" panose="020B0604020202020204" pitchFamily="34" charset="0"/>
              </a:rPr>
              <a:t> 91</a:t>
            </a:r>
          </a:p>
        </p:txBody>
      </p:sp>
      <p:sp>
        <p:nvSpPr>
          <p:cNvPr id="41" name="Rectangle à coins arrondis 43">
            <a:extLst>
              <a:ext uri="{FF2B5EF4-FFF2-40B4-BE49-F238E27FC236}">
                <a16:creationId xmlns:a16="http://schemas.microsoft.com/office/drawing/2014/main" id="{491D3DA8-A2AB-A8FE-C2D3-F41B4BE338E0}"/>
              </a:ext>
            </a:extLst>
          </p:cNvPr>
          <p:cNvSpPr/>
          <p:nvPr/>
        </p:nvSpPr>
        <p:spPr>
          <a:xfrm>
            <a:off x="5842635" y="1634193"/>
            <a:ext cx="397770" cy="229672"/>
          </a:xfrm>
          <a:prstGeom prst="roundRect">
            <a:avLst/>
          </a:prstGeom>
          <a:solidFill>
            <a:schemeClr val="accent6">
              <a:lumMod val="7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>
                <a:latin typeface="Arial" panose="020B0604020202020204" pitchFamily="34" charset="0"/>
                <a:cs typeface="Arial" panose="020B0604020202020204" pitchFamily="34" charset="0"/>
              </a:rPr>
              <a:t>92</a:t>
            </a:r>
          </a:p>
        </p:txBody>
      </p:sp>
      <p:sp>
        <p:nvSpPr>
          <p:cNvPr id="42" name="Rectangle à coins arrondis 44">
            <a:extLst>
              <a:ext uri="{FF2B5EF4-FFF2-40B4-BE49-F238E27FC236}">
                <a16:creationId xmlns:a16="http://schemas.microsoft.com/office/drawing/2014/main" id="{D804A15A-ACC0-B42B-78AA-D6DF00786498}"/>
              </a:ext>
            </a:extLst>
          </p:cNvPr>
          <p:cNvSpPr/>
          <p:nvPr/>
        </p:nvSpPr>
        <p:spPr>
          <a:xfrm>
            <a:off x="5079331" y="1856538"/>
            <a:ext cx="386359" cy="229672"/>
          </a:xfrm>
          <a:prstGeom prst="roundRect">
            <a:avLst/>
          </a:prstGeom>
          <a:solidFill>
            <a:srgbClr val="FFC00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>
                <a:latin typeface="Arial" panose="020B0604020202020204" pitchFamily="34" charset="0"/>
                <a:cs typeface="Arial" panose="020B0604020202020204" pitchFamily="34" charset="0"/>
              </a:rPr>
              <a:t> 93</a:t>
            </a:r>
          </a:p>
        </p:txBody>
      </p:sp>
      <p:sp>
        <p:nvSpPr>
          <p:cNvPr id="43" name="Rectangle à coins arrondis 45">
            <a:extLst>
              <a:ext uri="{FF2B5EF4-FFF2-40B4-BE49-F238E27FC236}">
                <a16:creationId xmlns:a16="http://schemas.microsoft.com/office/drawing/2014/main" id="{14030FDC-A307-0B17-4B40-DA3BD48E5800}"/>
              </a:ext>
            </a:extLst>
          </p:cNvPr>
          <p:cNvSpPr/>
          <p:nvPr/>
        </p:nvSpPr>
        <p:spPr>
          <a:xfrm>
            <a:off x="5466105" y="1856538"/>
            <a:ext cx="386359" cy="229672"/>
          </a:xfrm>
          <a:prstGeom prst="roundRect">
            <a:avLst/>
          </a:prstGeom>
          <a:solidFill>
            <a:srgbClr val="00B05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>
                <a:latin typeface="Arial" panose="020B0604020202020204" pitchFamily="34" charset="0"/>
                <a:cs typeface="Arial" panose="020B0604020202020204" pitchFamily="34" charset="0"/>
              </a:rPr>
              <a:t> 94</a:t>
            </a:r>
          </a:p>
        </p:txBody>
      </p:sp>
      <p:sp>
        <p:nvSpPr>
          <p:cNvPr id="44" name="Rectangle à coins arrondis 46">
            <a:extLst>
              <a:ext uri="{FF2B5EF4-FFF2-40B4-BE49-F238E27FC236}">
                <a16:creationId xmlns:a16="http://schemas.microsoft.com/office/drawing/2014/main" id="{C5F1FA51-467F-1717-071B-F5EAC9EBBECC}"/>
              </a:ext>
            </a:extLst>
          </p:cNvPr>
          <p:cNvSpPr/>
          <p:nvPr/>
        </p:nvSpPr>
        <p:spPr>
          <a:xfrm>
            <a:off x="5842635" y="1856538"/>
            <a:ext cx="397770" cy="229672"/>
          </a:xfrm>
          <a:prstGeom prst="roundRect">
            <a:avLst/>
          </a:prstGeom>
          <a:solidFill>
            <a:schemeClr val="accent2">
              <a:lumMod val="7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>
                <a:latin typeface="Arial" panose="020B0604020202020204" pitchFamily="34" charset="0"/>
                <a:cs typeface="Arial" panose="020B0604020202020204" pitchFamily="34" charset="0"/>
              </a:rPr>
              <a:t>95</a:t>
            </a:r>
          </a:p>
        </p:txBody>
      </p:sp>
    </p:spTree>
    <p:extLst>
      <p:ext uri="{BB962C8B-B14F-4D97-AF65-F5344CB8AC3E}">
        <p14:creationId xmlns:p14="http://schemas.microsoft.com/office/powerpoint/2010/main" val="38280727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6C231-BC62-ED0F-AE89-59315303C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71C3496C-3B34-FAB5-A731-E6F18BB165E5}"/>
              </a:ext>
            </a:extLst>
          </p:cNvPr>
          <p:cNvSpPr/>
          <p:nvPr/>
        </p:nvSpPr>
        <p:spPr>
          <a:xfrm>
            <a:off x="388229" y="339050"/>
            <a:ext cx="6081542" cy="7915761"/>
          </a:xfrm>
          <a:prstGeom prst="roundRect">
            <a:avLst/>
          </a:prstGeom>
          <a:noFill/>
          <a:ln w="12700">
            <a:solidFill>
              <a:srgbClr val="AFAC8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2400" b="1" dirty="0">
              <a:solidFill>
                <a:srgbClr val="AFAC8E"/>
              </a:solidFill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FEDA297-A0C3-4508-AB84-D9A6AF39C56C}"/>
              </a:ext>
            </a:extLst>
          </p:cNvPr>
          <p:cNvSpPr txBox="1"/>
          <p:nvPr/>
        </p:nvSpPr>
        <p:spPr>
          <a:xfrm>
            <a:off x="5543550" y="8988491"/>
            <a:ext cx="26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AE395012-6218-AE8B-2071-B8F27537FD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439" y="8456869"/>
            <a:ext cx="3513287" cy="809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Pôle Lycées – Direction des Opérations – </a:t>
            </a:r>
          </a:p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Service Etudes Générales et Environnementales</a:t>
            </a:r>
          </a:p>
        </p:txBody>
      </p:sp>
      <p:pic>
        <p:nvPicPr>
          <p:cNvPr id="17" name="Image 16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36B55F84-D067-154F-EC14-40B9904364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72902"/>
            <a:ext cx="3234842" cy="76169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03ACE288-AEDC-56E9-B57A-9052C73BA248}"/>
              </a:ext>
            </a:extLst>
          </p:cNvPr>
          <p:cNvSpPr txBox="1"/>
          <p:nvPr/>
        </p:nvSpPr>
        <p:spPr>
          <a:xfrm>
            <a:off x="1418834" y="535319"/>
            <a:ext cx="484945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000" b="1" i="1" dirty="0">
                <a:solidFill>
                  <a:srgbClr val="AFAC8E"/>
                </a:solidFill>
                <a:cs typeface="Arial" panose="020B0604020202020204" pitchFamily="34" charset="0"/>
              </a:rPr>
              <a:t>Etablissements Publics Territoriaux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36C712E-81E2-95BD-B5F2-58970502DE3B}"/>
              </a:ext>
            </a:extLst>
          </p:cNvPr>
          <p:cNvSpPr txBox="1"/>
          <p:nvPr/>
        </p:nvSpPr>
        <p:spPr>
          <a:xfrm>
            <a:off x="1511511" y="889189"/>
            <a:ext cx="392765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AFAC8E"/>
                </a:solidFill>
                <a:cs typeface="Arial" panose="020B0604020202020204" pitchFamily="34" charset="0"/>
              </a:rPr>
              <a:t>ont la compétence de </a:t>
            </a:r>
            <a:r>
              <a:rPr lang="fr-FR" sz="1400" b="1" dirty="0">
                <a:solidFill>
                  <a:srgbClr val="AFAC8E"/>
                </a:solidFill>
                <a:cs typeface="Arial" panose="020B0604020202020204" pitchFamily="34" charset="0"/>
              </a:rPr>
              <a:t>la collecte </a:t>
            </a:r>
            <a:r>
              <a:rPr lang="fr-FR" sz="1400" dirty="0">
                <a:solidFill>
                  <a:srgbClr val="AFAC8E"/>
                </a:solidFill>
                <a:cs typeface="Arial" panose="020B0604020202020204" pitchFamily="34" charset="0"/>
              </a:rPr>
              <a:t>des déchets sur le territoire et peuvent également proposer des animations et formations (maitre composteur).</a:t>
            </a:r>
            <a:endParaRPr lang="fr-FR" sz="1400" b="1" dirty="0">
              <a:solidFill>
                <a:srgbClr val="AFAC8E"/>
              </a:solidFill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EC5E0FD-4576-6323-348F-E3098EE48ECA}"/>
              </a:ext>
            </a:extLst>
          </p:cNvPr>
          <p:cNvSpPr/>
          <p:nvPr/>
        </p:nvSpPr>
        <p:spPr>
          <a:xfrm>
            <a:off x="611613" y="1691680"/>
            <a:ext cx="5656671" cy="846386"/>
          </a:xfrm>
          <a:prstGeom prst="rect">
            <a:avLst/>
          </a:prstGeom>
          <a:ln w="28575">
            <a:solidFill>
              <a:srgbClr val="EAE7D9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Paris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Etablissement Public Territorial 1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https://www.paris.fr/gestion-et-tri-des-dechets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E67EDF1-FF48-75AF-7CAE-D1D1D614E985}"/>
              </a:ext>
            </a:extLst>
          </p:cNvPr>
          <p:cNvSpPr/>
          <p:nvPr/>
        </p:nvSpPr>
        <p:spPr>
          <a:xfrm>
            <a:off x="616599" y="2668434"/>
            <a:ext cx="5651686" cy="661720"/>
          </a:xfrm>
          <a:prstGeom prst="rect">
            <a:avLst/>
          </a:prstGeom>
          <a:solidFill>
            <a:srgbClr val="EAE7D9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Vallée Sud Grand Paris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Etablissement Public Territorial 2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https://www.valleesud.fr/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804DACB-EE9E-5B7F-484E-6B1649A95307}"/>
              </a:ext>
            </a:extLst>
          </p:cNvPr>
          <p:cNvSpPr/>
          <p:nvPr/>
        </p:nvSpPr>
        <p:spPr>
          <a:xfrm>
            <a:off x="616599" y="3431428"/>
            <a:ext cx="5651686" cy="846386"/>
          </a:xfrm>
          <a:prstGeom prst="rect">
            <a:avLst/>
          </a:prstGeom>
          <a:ln w="28575">
            <a:solidFill>
              <a:srgbClr val="EAE7D9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Grand Paris Seine Ouest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Etablissement Public Territorial 3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https://www.seineouest.fr/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930FAD3-1198-0FCF-1BCD-AB3E06687D8D}"/>
              </a:ext>
            </a:extLst>
          </p:cNvPr>
          <p:cNvSpPr/>
          <p:nvPr/>
        </p:nvSpPr>
        <p:spPr>
          <a:xfrm>
            <a:off x="616599" y="4385738"/>
            <a:ext cx="5651686" cy="1031051"/>
          </a:xfrm>
          <a:prstGeom prst="rect">
            <a:avLst/>
          </a:prstGeom>
          <a:solidFill>
            <a:srgbClr val="EAE7D9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Paris Ouest La Défense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Etablissement Public Territorial 4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http://parisouestladefense.fr/pold//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Outils pédagogiques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http://parisouestladefense.fr/pold/index.php?idp=26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3E2FAEA8-48CE-4B5C-66A2-0BCD43119EAC}"/>
              </a:ext>
            </a:extLst>
          </p:cNvPr>
          <p:cNvGrpSpPr/>
          <p:nvPr/>
        </p:nvGrpSpPr>
        <p:grpSpPr>
          <a:xfrm>
            <a:off x="619609" y="6754348"/>
            <a:ext cx="5648675" cy="1031051"/>
            <a:chOff x="340884" y="7492138"/>
            <a:chExt cx="5648675" cy="1031051"/>
          </a:xfrm>
          <a:solidFill>
            <a:srgbClr val="EAE7D9"/>
          </a:solidFill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60989FF-7BC9-860F-8E09-280095C16DCB}"/>
                </a:ext>
              </a:extLst>
            </p:cNvPr>
            <p:cNvSpPr/>
            <p:nvPr/>
          </p:nvSpPr>
          <p:spPr>
            <a:xfrm>
              <a:off x="340884" y="7492138"/>
              <a:ext cx="5648675" cy="1031051"/>
            </a:xfrm>
            <a:prstGeom prst="rect">
              <a:avLst/>
            </a:prstGeom>
            <a:grpFill/>
            <a:ln>
              <a:noFill/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Plaine Commune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Etablissement Public Territorial 6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8"/>
                </a:rPr>
                <a:t>https://plainecommune.fr//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Outils pédagogiques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9"/>
                </a:rPr>
                <a:t>https://plainecommune.fr/services/gerer-ses-dechets/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Rectangle à coins arrondis 32">
              <a:extLst>
                <a:ext uri="{FF2B5EF4-FFF2-40B4-BE49-F238E27FC236}">
                  <a16:creationId xmlns:a16="http://schemas.microsoft.com/office/drawing/2014/main" id="{DADEE3BF-711E-B202-BB3A-CD2248910CBA}"/>
                </a:ext>
              </a:extLst>
            </p:cNvPr>
            <p:cNvSpPr/>
            <p:nvPr/>
          </p:nvSpPr>
          <p:spPr>
            <a:xfrm>
              <a:off x="4740851" y="7512512"/>
              <a:ext cx="1248708" cy="22967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Département du 93</a:t>
              </a:r>
            </a:p>
          </p:txBody>
        </p:sp>
      </p:grpSp>
      <p:grpSp>
        <p:nvGrpSpPr>
          <p:cNvPr id="32" name="Groupe 31">
            <a:extLst>
              <a:ext uri="{FF2B5EF4-FFF2-40B4-BE49-F238E27FC236}">
                <a16:creationId xmlns:a16="http://schemas.microsoft.com/office/drawing/2014/main" id="{71B572D3-51AF-DDA2-520D-5B84CF6A4C74}"/>
              </a:ext>
            </a:extLst>
          </p:cNvPr>
          <p:cNvGrpSpPr/>
          <p:nvPr/>
        </p:nvGrpSpPr>
        <p:grpSpPr>
          <a:xfrm>
            <a:off x="616599" y="5562222"/>
            <a:ext cx="5651685" cy="1031051"/>
            <a:chOff x="337874" y="6682991"/>
            <a:chExt cx="5651685" cy="1031051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FFE2D516-FC17-9D17-59A2-D434617FD4D1}"/>
                </a:ext>
              </a:extLst>
            </p:cNvPr>
            <p:cNvSpPr/>
            <p:nvPr/>
          </p:nvSpPr>
          <p:spPr>
            <a:xfrm>
              <a:off x="337874" y="6682991"/>
              <a:ext cx="5651685" cy="1031051"/>
            </a:xfrm>
            <a:prstGeom prst="rect">
              <a:avLst/>
            </a:prstGeom>
            <a:ln w="28575">
              <a:solidFill>
                <a:srgbClr val="EAE7D9"/>
              </a:solidFill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Boucle Nord Seine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Etablissement Public Territorial 5 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10"/>
                </a:rPr>
                <a:t>http://www.bouclenorddeseine.fr/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Outils pédagogiques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11"/>
                </a:rPr>
                <a:t>http://www.bouclenorddeseine.fr/missions/gestion-des-dechets/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Rectangle à coins arrondis 34">
              <a:extLst>
                <a:ext uri="{FF2B5EF4-FFF2-40B4-BE49-F238E27FC236}">
                  <a16:creationId xmlns:a16="http://schemas.microsoft.com/office/drawing/2014/main" id="{D8AB0A8F-205D-29FE-4D43-6A6848E4AAD5}"/>
                </a:ext>
              </a:extLst>
            </p:cNvPr>
            <p:cNvSpPr/>
            <p:nvPr/>
          </p:nvSpPr>
          <p:spPr>
            <a:xfrm>
              <a:off x="4740851" y="6698633"/>
              <a:ext cx="1248708" cy="229672"/>
            </a:xfrm>
            <a:prstGeom prst="roundRect">
              <a:avLst/>
            </a:prstGeom>
            <a:solidFill>
              <a:schemeClr val="accent6">
                <a:lumMod val="75000"/>
                <a:alpha val="75000"/>
              </a:schemeClr>
            </a:solidFill>
            <a:ln w="28575">
              <a:solidFill>
                <a:srgbClr val="EAE7D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Département du 92</a:t>
              </a:r>
            </a:p>
          </p:txBody>
        </p:sp>
        <p:sp>
          <p:nvSpPr>
            <p:cNvPr id="35" name="Rectangle à coins arrondis 35">
              <a:extLst>
                <a:ext uri="{FF2B5EF4-FFF2-40B4-BE49-F238E27FC236}">
                  <a16:creationId xmlns:a16="http://schemas.microsoft.com/office/drawing/2014/main" id="{1584725C-A066-38E3-B500-5FFA25CD0820}"/>
                </a:ext>
              </a:extLst>
            </p:cNvPr>
            <p:cNvSpPr/>
            <p:nvPr/>
          </p:nvSpPr>
          <p:spPr>
            <a:xfrm>
              <a:off x="4740851" y="6922609"/>
              <a:ext cx="1248708" cy="229672"/>
            </a:xfrm>
            <a:prstGeom prst="roundRect">
              <a:avLst/>
            </a:prstGeom>
            <a:solidFill>
              <a:schemeClr val="accent2">
                <a:lumMod val="50000"/>
                <a:alpha val="75000"/>
              </a:schemeClr>
            </a:solidFill>
            <a:ln w="28575">
              <a:solidFill>
                <a:srgbClr val="EAE7D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Département du 95</a:t>
              </a:r>
            </a:p>
          </p:txBody>
        </p:sp>
      </p:grpSp>
      <p:sp>
        <p:nvSpPr>
          <p:cNvPr id="36" name="Rectangle à coins arrondis 28">
            <a:extLst>
              <a:ext uri="{FF2B5EF4-FFF2-40B4-BE49-F238E27FC236}">
                <a16:creationId xmlns:a16="http://schemas.microsoft.com/office/drawing/2014/main" id="{0ACBA871-AB2D-5A10-FEF3-42DDAA393B6B}"/>
              </a:ext>
            </a:extLst>
          </p:cNvPr>
          <p:cNvSpPr/>
          <p:nvPr/>
        </p:nvSpPr>
        <p:spPr>
          <a:xfrm>
            <a:off x="5019576" y="1703657"/>
            <a:ext cx="1248708" cy="229672"/>
          </a:xfrm>
          <a:prstGeom prst="roundRect">
            <a:avLst/>
          </a:prstGeom>
          <a:solidFill>
            <a:srgbClr val="E81C06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>
                <a:latin typeface="Arial" panose="020B0604020202020204" pitchFamily="34" charset="0"/>
                <a:cs typeface="Arial" panose="020B0604020202020204" pitchFamily="34" charset="0"/>
              </a:rPr>
              <a:t>Département du 75</a:t>
            </a:r>
          </a:p>
        </p:txBody>
      </p:sp>
      <p:sp>
        <p:nvSpPr>
          <p:cNvPr id="45" name="Rectangle à coins arrondis 1">
            <a:extLst>
              <a:ext uri="{FF2B5EF4-FFF2-40B4-BE49-F238E27FC236}">
                <a16:creationId xmlns:a16="http://schemas.microsoft.com/office/drawing/2014/main" id="{2B914BC9-BEC3-2ECE-1D4E-231D43434955}"/>
              </a:ext>
            </a:extLst>
          </p:cNvPr>
          <p:cNvSpPr/>
          <p:nvPr/>
        </p:nvSpPr>
        <p:spPr>
          <a:xfrm>
            <a:off x="5019576" y="2702389"/>
            <a:ext cx="1248708" cy="229672"/>
          </a:xfrm>
          <a:prstGeom prst="roundRect">
            <a:avLst/>
          </a:prstGeom>
          <a:solidFill>
            <a:schemeClr val="accent6">
              <a:lumMod val="7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>
                <a:latin typeface="Arial" panose="020B0604020202020204" pitchFamily="34" charset="0"/>
                <a:cs typeface="Arial" panose="020B0604020202020204" pitchFamily="34" charset="0"/>
              </a:rPr>
              <a:t>Département du 92</a:t>
            </a:r>
          </a:p>
        </p:txBody>
      </p:sp>
      <p:sp>
        <p:nvSpPr>
          <p:cNvPr id="46" name="Rectangle à coins arrondis 1">
            <a:extLst>
              <a:ext uri="{FF2B5EF4-FFF2-40B4-BE49-F238E27FC236}">
                <a16:creationId xmlns:a16="http://schemas.microsoft.com/office/drawing/2014/main" id="{7551CE60-E070-7E35-7EEF-8BCACA5CE13F}"/>
              </a:ext>
            </a:extLst>
          </p:cNvPr>
          <p:cNvSpPr/>
          <p:nvPr/>
        </p:nvSpPr>
        <p:spPr>
          <a:xfrm>
            <a:off x="5010082" y="3458254"/>
            <a:ext cx="1248708" cy="229672"/>
          </a:xfrm>
          <a:prstGeom prst="roundRect">
            <a:avLst/>
          </a:prstGeom>
          <a:solidFill>
            <a:schemeClr val="accent6">
              <a:lumMod val="7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>
                <a:latin typeface="Arial" panose="020B0604020202020204" pitchFamily="34" charset="0"/>
                <a:cs typeface="Arial" panose="020B0604020202020204" pitchFamily="34" charset="0"/>
              </a:rPr>
              <a:t>Département du 92</a:t>
            </a:r>
          </a:p>
        </p:txBody>
      </p:sp>
      <p:sp>
        <p:nvSpPr>
          <p:cNvPr id="47" name="Rectangle à coins arrondis 1">
            <a:extLst>
              <a:ext uri="{FF2B5EF4-FFF2-40B4-BE49-F238E27FC236}">
                <a16:creationId xmlns:a16="http://schemas.microsoft.com/office/drawing/2014/main" id="{EF567950-7079-0423-0ABE-2CCE8659CD7A}"/>
              </a:ext>
            </a:extLst>
          </p:cNvPr>
          <p:cNvSpPr/>
          <p:nvPr/>
        </p:nvSpPr>
        <p:spPr>
          <a:xfrm>
            <a:off x="5021233" y="4400932"/>
            <a:ext cx="1248708" cy="229672"/>
          </a:xfrm>
          <a:prstGeom prst="roundRect">
            <a:avLst/>
          </a:prstGeom>
          <a:solidFill>
            <a:schemeClr val="accent6">
              <a:lumMod val="7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>
                <a:latin typeface="Arial" panose="020B0604020202020204" pitchFamily="34" charset="0"/>
                <a:cs typeface="Arial" panose="020B0604020202020204" pitchFamily="34" charset="0"/>
              </a:rPr>
              <a:t>Département du 92</a:t>
            </a:r>
          </a:p>
        </p:txBody>
      </p:sp>
    </p:spTree>
    <p:extLst>
      <p:ext uri="{BB962C8B-B14F-4D97-AF65-F5344CB8AC3E}">
        <p14:creationId xmlns:p14="http://schemas.microsoft.com/office/powerpoint/2010/main" val="2981801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1035C2-917C-DE24-12CF-BD97E45DCB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74940DE6-E1D0-D957-F441-D7C3E3262D09}"/>
              </a:ext>
            </a:extLst>
          </p:cNvPr>
          <p:cNvSpPr/>
          <p:nvPr/>
        </p:nvSpPr>
        <p:spPr>
          <a:xfrm>
            <a:off x="391070" y="467545"/>
            <a:ext cx="6081542" cy="7744412"/>
          </a:xfrm>
          <a:prstGeom prst="roundRect">
            <a:avLst/>
          </a:prstGeom>
          <a:noFill/>
          <a:ln w="127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3200" b="1" dirty="0">
              <a:solidFill>
                <a:srgbClr val="0C4725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endParaRPr lang="fr-FR" sz="3200" b="1" dirty="0">
              <a:solidFill>
                <a:srgbClr val="0C4725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endParaRPr lang="fr-FR" sz="1600" dirty="0">
              <a:solidFill>
                <a:srgbClr val="0C4725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6D584A0D-D50D-7A27-615A-0473351394E8}"/>
              </a:ext>
            </a:extLst>
          </p:cNvPr>
          <p:cNvSpPr txBox="1"/>
          <p:nvPr/>
        </p:nvSpPr>
        <p:spPr>
          <a:xfrm>
            <a:off x="5543550" y="8988491"/>
            <a:ext cx="26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grpSp>
        <p:nvGrpSpPr>
          <p:cNvPr id="2048" name="Groupe 2047">
            <a:extLst>
              <a:ext uri="{FF2B5EF4-FFF2-40B4-BE49-F238E27FC236}">
                <a16:creationId xmlns:a16="http://schemas.microsoft.com/office/drawing/2014/main" id="{A1327680-5474-41C0-9C9E-EBE1E1EA41EC}"/>
              </a:ext>
            </a:extLst>
          </p:cNvPr>
          <p:cNvGrpSpPr/>
          <p:nvPr/>
        </p:nvGrpSpPr>
        <p:grpSpPr>
          <a:xfrm>
            <a:off x="623474" y="962365"/>
            <a:ext cx="7453677" cy="5694896"/>
            <a:chOff x="668353" y="721365"/>
            <a:chExt cx="7453677" cy="5692218"/>
          </a:xfrm>
        </p:grpSpPr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0FBF1F1A-043D-959A-D98D-E730D8DA1645}"/>
                </a:ext>
              </a:extLst>
            </p:cNvPr>
            <p:cNvSpPr txBox="1"/>
            <p:nvPr/>
          </p:nvSpPr>
          <p:spPr>
            <a:xfrm>
              <a:off x="1966917" y="721365"/>
              <a:ext cx="6155113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2400" b="1" dirty="0">
                  <a:solidFill>
                    <a:srgbClr val="EAB818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ENERGIE - CLIMAT</a:t>
              </a:r>
            </a:p>
          </p:txBody>
        </p:sp>
        <p:grpSp>
          <p:nvGrpSpPr>
            <p:cNvPr id="27" name="Groupe 26">
              <a:extLst>
                <a:ext uri="{FF2B5EF4-FFF2-40B4-BE49-F238E27FC236}">
                  <a16:creationId xmlns:a16="http://schemas.microsoft.com/office/drawing/2014/main" id="{9C1D9763-7F07-62EA-5688-EBF32F34574E}"/>
                </a:ext>
              </a:extLst>
            </p:cNvPr>
            <p:cNvGrpSpPr/>
            <p:nvPr/>
          </p:nvGrpSpPr>
          <p:grpSpPr>
            <a:xfrm>
              <a:off x="668353" y="1358867"/>
              <a:ext cx="5556138" cy="5054716"/>
              <a:chOff x="668353" y="1043539"/>
              <a:chExt cx="5556138" cy="5054716"/>
            </a:xfrm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3ACA6130-B686-514D-C872-6E25CD1D6FD1}"/>
                  </a:ext>
                </a:extLst>
              </p:cNvPr>
              <p:cNvSpPr/>
              <p:nvPr/>
            </p:nvSpPr>
            <p:spPr>
              <a:xfrm>
                <a:off x="673809" y="2392765"/>
                <a:ext cx="5550682" cy="845988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FCEBC4"/>
                </a:solidFill>
                <a:prstDash val="sysDot"/>
              </a:ln>
            </p:spPr>
            <p:txBody>
              <a:bodyPr wrap="square">
                <a:spAutoFit/>
              </a:bodyPr>
              <a:lstStyle/>
              <a:p>
                <a:r>
                  <a:rPr lang="fr-FR" sz="13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ADEME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fr-FR" sz="12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Fonction</a:t>
                </a:r>
                <a:r>
                  <a:rPr lang="fr-F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: </a:t>
                </a:r>
                <a:r>
                  <a:rPr lang="fr-FR" sz="12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Agence de l'environnement et de la maîtrise de l‘énergie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fr-FR" sz="12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Lien vers le site et outils pédagogiques </a:t>
                </a:r>
                <a:r>
                  <a:rPr lang="fr-F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fr-F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  <a:hlinkClick r:id="rId2"/>
                  </a:rPr>
                  <a:t>https://www.ademe.fr/</a:t>
                </a:r>
                <a:endPara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977AAF32-D3D0-C27E-6E7C-F2F0FA30F187}"/>
                  </a:ext>
                </a:extLst>
              </p:cNvPr>
              <p:cNvSpPr/>
              <p:nvPr/>
            </p:nvSpPr>
            <p:spPr>
              <a:xfrm>
                <a:off x="668353" y="3397428"/>
                <a:ext cx="5550682" cy="846386"/>
              </a:xfrm>
              <a:prstGeom prst="rect">
                <a:avLst/>
              </a:prstGeom>
              <a:solidFill>
                <a:srgbClr val="FCEBC4"/>
              </a:solidFill>
              <a:ln>
                <a:solidFill>
                  <a:srgbClr val="FCEBC4"/>
                </a:solidFill>
                <a:prstDash val="sysDot"/>
              </a:ln>
            </p:spPr>
            <p:txBody>
              <a:bodyPr wrap="square">
                <a:spAutoFit/>
              </a:bodyPr>
              <a:lstStyle/>
              <a:p>
                <a:r>
                  <a:rPr lang="fr-FR" sz="13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AFD – Agence Française de développement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fr-FR" sz="12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Fonction </a:t>
                </a:r>
                <a:r>
                  <a:rPr lang="fr-F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fr-FR" sz="12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Objectifs de Développement Durable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fr-FR" sz="12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Lien vers le site et outils pédagogiques </a:t>
                </a:r>
                <a:r>
                  <a:rPr lang="fr-F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fr-F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  <a:hlinkClick r:id="rId3"/>
                  </a:rPr>
                  <a:t>https://www.afd.fr/fr/les-objectifs-de-developpement-durable</a:t>
                </a:r>
                <a:endPara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3876E81B-CBC0-66B8-A60B-49A4D9A651AC}"/>
                  </a:ext>
                </a:extLst>
              </p:cNvPr>
              <p:cNvSpPr/>
              <p:nvPr/>
            </p:nvSpPr>
            <p:spPr>
              <a:xfrm>
                <a:off x="668353" y="5252267"/>
                <a:ext cx="5550682" cy="845988"/>
              </a:xfrm>
              <a:prstGeom prst="rect">
                <a:avLst/>
              </a:prstGeom>
              <a:solidFill>
                <a:srgbClr val="FCEBC4"/>
              </a:solidFill>
              <a:ln>
                <a:solidFill>
                  <a:srgbClr val="FCEBC4"/>
                </a:solidFill>
                <a:prstDash val="sysDot"/>
              </a:ln>
            </p:spPr>
            <p:txBody>
              <a:bodyPr wrap="square">
                <a:spAutoFit/>
              </a:bodyPr>
              <a:lstStyle/>
              <a:p>
                <a:r>
                  <a:rPr lang="fr-FR" sz="13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CUBE.S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fr-FR" sz="12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Fonction</a:t>
                </a:r>
                <a:r>
                  <a:rPr lang="fr-F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: </a:t>
                </a:r>
                <a:r>
                  <a:rPr lang="fr-FR" sz="12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Concours sur la sensibilisation de la consommation d’énergie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fr-FR" sz="12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Lien vers le site et outils pédagogiques </a:t>
                </a:r>
                <a:r>
                  <a:rPr lang="fr-F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fr-F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  <a:hlinkClick r:id="rId4"/>
                  </a:rPr>
                  <a:t>https://www.cube-s.org/</a:t>
                </a:r>
                <a:endPara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1832274E-D81B-C00B-06AF-A8B320742FC7}"/>
                  </a:ext>
                </a:extLst>
              </p:cNvPr>
              <p:cNvSpPr/>
              <p:nvPr/>
            </p:nvSpPr>
            <p:spPr>
              <a:xfrm>
                <a:off x="668354" y="4429222"/>
                <a:ext cx="5550682" cy="66172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FCEBC4"/>
                </a:solidFill>
                <a:prstDash val="sysDot"/>
              </a:ln>
            </p:spPr>
            <p:txBody>
              <a:bodyPr wrap="square">
                <a:spAutoFit/>
              </a:bodyPr>
              <a:lstStyle/>
              <a:p>
                <a:r>
                  <a:rPr lang="fr-FR" sz="13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Avenir Climatique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fr-FR" sz="12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Fonction</a:t>
                </a:r>
                <a:r>
                  <a:rPr lang="fr-F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: </a:t>
                </a:r>
                <a:r>
                  <a:rPr lang="fr-FR" sz="12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Education Energie - Climat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fr-FR" sz="12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Lien vers le site et outils pédagogiques </a:t>
                </a:r>
                <a:r>
                  <a:rPr lang="fr-F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fr-F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  <a:hlinkClick r:id="rId5"/>
                  </a:rPr>
                  <a:t>http://avenirclimatique.org</a:t>
                </a:r>
                <a:r>
                  <a:rPr lang="fr-F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/</a:t>
                </a: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E51B5CEC-B15F-8E45-9484-8280CC277E1D}"/>
                  </a:ext>
                </a:extLst>
              </p:cNvPr>
              <p:cNvSpPr/>
              <p:nvPr/>
            </p:nvSpPr>
            <p:spPr>
              <a:xfrm>
                <a:off x="669329" y="1043539"/>
                <a:ext cx="5555162" cy="1215145"/>
              </a:xfrm>
              <a:prstGeom prst="rect">
                <a:avLst/>
              </a:prstGeom>
              <a:solidFill>
                <a:srgbClr val="FCEBC4"/>
              </a:solidFill>
              <a:ln>
                <a:solidFill>
                  <a:srgbClr val="FCEBC4"/>
                </a:solidFill>
                <a:prstDash val="sysDot"/>
              </a:ln>
            </p:spPr>
            <p:txBody>
              <a:bodyPr wrap="square">
                <a:spAutoFit/>
              </a:bodyPr>
              <a:lstStyle/>
              <a:p>
                <a:r>
                  <a:rPr lang="fr-FR" sz="13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DRIEAT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fr-FR" sz="12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Fonction</a:t>
                </a:r>
                <a:r>
                  <a:rPr lang="fr-F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: </a:t>
                </a:r>
                <a:r>
                  <a:rPr lang="fr-FR" sz="12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Direction Régionale Interdépartementale de l'Environnement et de l'Energie en Ile-de-France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fr-FR" sz="12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Lien vers le site </a:t>
                </a:r>
                <a:r>
                  <a:rPr lang="fr-F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fr-F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  <a:hlinkClick r:id="rId6"/>
                  </a:rPr>
                  <a:t>https://www.drieat.ile-de-france.developpement-durable.gouv.fr/education-a-l-environnement-et-au-developpement-r989.html</a:t>
                </a:r>
                <a:r>
                  <a:rPr lang="fr-F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p:grpSp>
      </p:grpSp>
      <p:sp>
        <p:nvSpPr>
          <p:cNvPr id="24" name="Rectangle 8">
            <a:extLst>
              <a:ext uri="{FF2B5EF4-FFF2-40B4-BE49-F238E27FC236}">
                <a16:creationId xmlns:a16="http://schemas.microsoft.com/office/drawing/2014/main" id="{9EE8181A-E3D5-51D8-A83E-EBBB8B35A3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439" y="8456869"/>
            <a:ext cx="3513287" cy="809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Pôle Lycées – Direction des Opérations – </a:t>
            </a:r>
          </a:p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Service Etudes Générales et Environnementales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8B8B8F9-CF73-164E-D91B-480B21D296B0}"/>
              </a:ext>
            </a:extLst>
          </p:cNvPr>
          <p:cNvSpPr/>
          <p:nvPr/>
        </p:nvSpPr>
        <p:spPr>
          <a:xfrm>
            <a:off x="624899" y="6818206"/>
            <a:ext cx="5549258" cy="846386"/>
          </a:xfrm>
          <a:prstGeom prst="rect">
            <a:avLst/>
          </a:prstGeom>
          <a:solidFill>
            <a:schemeClr val="bg1"/>
          </a:solidFill>
          <a:ln w="28575">
            <a:solidFill>
              <a:srgbClr val="FCEBC4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ENERGIC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Le Challenge Environnemental pour sensibiliser, faire passer à l’action et fédérer vos équipes (application)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https://energic.io/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 4" descr="Une image contenant Police, Graphique, logo, cercle&#10;&#10;Description générée automatiquement">
            <a:extLst>
              <a:ext uri="{FF2B5EF4-FFF2-40B4-BE49-F238E27FC236}">
                <a16:creationId xmlns:a16="http://schemas.microsoft.com/office/drawing/2014/main" id="{59A1B5DD-0DDC-A515-177A-C3FBFFD2168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2186" y="66413"/>
            <a:ext cx="865630" cy="865630"/>
          </a:xfrm>
          <a:prstGeom prst="rect">
            <a:avLst/>
          </a:prstGeom>
        </p:spPr>
      </p:pic>
      <p:pic>
        <p:nvPicPr>
          <p:cNvPr id="17" name="Image 16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D693A480-36A2-D5EF-F418-457FDB108BD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72902"/>
            <a:ext cx="3234842" cy="761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4913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B4ED94-AC2B-E17C-4A46-1BF480BEA6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0B4E06DB-734C-E044-B8D8-6EAFDA005204}"/>
              </a:ext>
            </a:extLst>
          </p:cNvPr>
          <p:cNvSpPr/>
          <p:nvPr/>
        </p:nvSpPr>
        <p:spPr>
          <a:xfrm>
            <a:off x="388229" y="323528"/>
            <a:ext cx="6081542" cy="7848872"/>
          </a:xfrm>
          <a:prstGeom prst="roundRect">
            <a:avLst/>
          </a:prstGeom>
          <a:noFill/>
          <a:ln w="12700">
            <a:solidFill>
              <a:srgbClr val="AFAC8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2400" b="1" dirty="0">
              <a:solidFill>
                <a:srgbClr val="AFAC8E"/>
              </a:solidFill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EFFF157-FC06-91BC-4FB5-4C3661A6B23D}"/>
              </a:ext>
            </a:extLst>
          </p:cNvPr>
          <p:cNvSpPr txBox="1"/>
          <p:nvPr/>
        </p:nvSpPr>
        <p:spPr>
          <a:xfrm>
            <a:off x="5543550" y="8988491"/>
            <a:ext cx="26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26733FFA-7A5E-F677-F521-0E08E79491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439" y="8456869"/>
            <a:ext cx="3513287" cy="809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Pôle Lycées – Direction des Opérations – </a:t>
            </a:r>
          </a:p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Service Etudes Générales et Environnementales</a:t>
            </a:r>
          </a:p>
        </p:txBody>
      </p:sp>
      <p:pic>
        <p:nvPicPr>
          <p:cNvPr id="17" name="Image 16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6136B88C-670D-6C44-FE68-C2A4953E58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72902"/>
            <a:ext cx="3234842" cy="76169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A4AF9BEB-08E5-10B3-EC27-309E9BA6414A}"/>
              </a:ext>
            </a:extLst>
          </p:cNvPr>
          <p:cNvSpPr txBox="1"/>
          <p:nvPr/>
        </p:nvSpPr>
        <p:spPr>
          <a:xfrm>
            <a:off x="1418834" y="535319"/>
            <a:ext cx="484945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000" b="1" i="1" dirty="0">
                <a:solidFill>
                  <a:srgbClr val="AFAC8E"/>
                </a:solidFill>
                <a:cs typeface="Arial" panose="020B0604020202020204" pitchFamily="34" charset="0"/>
              </a:rPr>
              <a:t>Etablissements Publics Territoriaux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403F701-443F-36C7-D938-4C3538E2E709}"/>
              </a:ext>
            </a:extLst>
          </p:cNvPr>
          <p:cNvSpPr txBox="1"/>
          <p:nvPr/>
        </p:nvSpPr>
        <p:spPr>
          <a:xfrm>
            <a:off x="1418834" y="878174"/>
            <a:ext cx="392765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AFAC8E"/>
                </a:solidFill>
                <a:cs typeface="Arial" panose="020B0604020202020204" pitchFamily="34" charset="0"/>
              </a:rPr>
              <a:t>ont la compétence de </a:t>
            </a:r>
            <a:r>
              <a:rPr lang="fr-FR" sz="1400" b="1" dirty="0">
                <a:solidFill>
                  <a:srgbClr val="AFAC8E"/>
                </a:solidFill>
                <a:cs typeface="Arial" panose="020B0604020202020204" pitchFamily="34" charset="0"/>
              </a:rPr>
              <a:t>la collecte </a:t>
            </a:r>
            <a:r>
              <a:rPr lang="fr-FR" sz="1400" dirty="0">
                <a:solidFill>
                  <a:srgbClr val="AFAC8E"/>
                </a:solidFill>
                <a:cs typeface="Arial" panose="020B0604020202020204" pitchFamily="34" charset="0"/>
              </a:rPr>
              <a:t>des déchets sur le territoire et peuvent également proposer des animations et formations (maitre composteur).</a:t>
            </a:r>
            <a:endParaRPr lang="fr-FR" sz="1400" b="1" dirty="0">
              <a:solidFill>
                <a:srgbClr val="AFAC8E"/>
              </a:solidFill>
              <a:cs typeface="Arial" panose="020B0604020202020204" pitchFamily="34" charset="0"/>
            </a:endParaRP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F07FAD7A-E6BE-75BE-CDA5-9530CCFB3F60}"/>
              </a:ext>
            </a:extLst>
          </p:cNvPr>
          <p:cNvGrpSpPr/>
          <p:nvPr/>
        </p:nvGrpSpPr>
        <p:grpSpPr>
          <a:xfrm>
            <a:off x="618715" y="3005534"/>
            <a:ext cx="5535701" cy="846386"/>
            <a:chOff x="355385" y="4207793"/>
            <a:chExt cx="6169959" cy="846386"/>
          </a:xfrm>
          <a:solidFill>
            <a:srgbClr val="EAE7D9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2F8D8AF-06AC-F888-0A8E-3D3A30CB312E}"/>
                </a:ext>
              </a:extLst>
            </p:cNvPr>
            <p:cNvSpPr/>
            <p:nvPr/>
          </p:nvSpPr>
          <p:spPr>
            <a:xfrm>
              <a:off x="355385" y="4207793"/>
              <a:ext cx="6155113" cy="846386"/>
            </a:xfrm>
            <a:prstGeom prst="rect">
              <a:avLst/>
            </a:prstGeom>
            <a:grpFill/>
            <a:ln>
              <a:noFill/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Est ensemble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Etablissement Public Territorial 8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3"/>
                </a:rPr>
                <a:t>https://www.est-ensemble.fr/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Outils pédagogiques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4"/>
                </a:rPr>
                <a:t>https://www.est-ensemble.fr/dechets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Rectangle à coins arrondis 19">
              <a:extLst>
                <a:ext uri="{FF2B5EF4-FFF2-40B4-BE49-F238E27FC236}">
                  <a16:creationId xmlns:a16="http://schemas.microsoft.com/office/drawing/2014/main" id="{70226B68-3780-4655-388F-8950B10975E8}"/>
                </a:ext>
              </a:extLst>
            </p:cNvPr>
            <p:cNvSpPr/>
            <p:nvPr/>
          </p:nvSpPr>
          <p:spPr>
            <a:xfrm>
              <a:off x="5012570" y="4214753"/>
              <a:ext cx="1512774" cy="199182"/>
            </a:xfrm>
            <a:prstGeom prst="roundRect">
              <a:avLst/>
            </a:prstGeom>
            <a:solidFill>
              <a:srgbClr val="FFD0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Département du 93</a:t>
              </a:r>
            </a:p>
          </p:txBody>
        </p:sp>
      </p:grp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6B456453-536F-76F7-5678-58AA7DC078B5}"/>
              </a:ext>
            </a:extLst>
          </p:cNvPr>
          <p:cNvGrpSpPr/>
          <p:nvPr/>
        </p:nvGrpSpPr>
        <p:grpSpPr>
          <a:xfrm>
            <a:off x="616830" y="4013646"/>
            <a:ext cx="5522381" cy="1031051"/>
            <a:chOff x="353500" y="5033314"/>
            <a:chExt cx="6171844" cy="1031051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F3BAD56-C562-545F-A3EC-9C58873EF79D}"/>
                </a:ext>
              </a:extLst>
            </p:cNvPr>
            <p:cNvSpPr/>
            <p:nvPr/>
          </p:nvSpPr>
          <p:spPr>
            <a:xfrm>
              <a:off x="353500" y="5033314"/>
              <a:ext cx="6155113" cy="1031051"/>
            </a:xfrm>
            <a:prstGeom prst="rect">
              <a:avLst/>
            </a:prstGeom>
            <a:ln w="28575">
              <a:solidFill>
                <a:srgbClr val="EAE7D9"/>
              </a:solidFill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Grand Paris Grand Est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Etablissement Public Territorial 9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5"/>
                </a:rPr>
                <a:t>http://www.grandparisgrandest.fr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Outils pédagogiques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6"/>
                </a:rPr>
                <a:t>http://www.grandparisgrandest.fr/fr/dechets/sensibiliser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Rectangle à coins arrondis 20">
              <a:extLst>
                <a:ext uri="{FF2B5EF4-FFF2-40B4-BE49-F238E27FC236}">
                  <a16:creationId xmlns:a16="http://schemas.microsoft.com/office/drawing/2014/main" id="{8DAA058F-C95A-0EBB-8A7E-5AD78923B335}"/>
                </a:ext>
              </a:extLst>
            </p:cNvPr>
            <p:cNvSpPr/>
            <p:nvPr/>
          </p:nvSpPr>
          <p:spPr>
            <a:xfrm>
              <a:off x="5025451" y="5041143"/>
              <a:ext cx="1499893" cy="269950"/>
            </a:xfrm>
            <a:prstGeom prst="roundRect">
              <a:avLst/>
            </a:prstGeom>
            <a:solidFill>
              <a:srgbClr val="FFC000">
                <a:alpha val="75000"/>
              </a:srgbClr>
            </a:solidFill>
            <a:ln w="28575">
              <a:solidFill>
                <a:srgbClr val="EAE7D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Département du 93</a:t>
              </a: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A58D1E6E-9B91-3533-72C3-08BB1CD76F4C}"/>
              </a:ext>
            </a:extLst>
          </p:cNvPr>
          <p:cNvGrpSpPr/>
          <p:nvPr/>
        </p:nvGrpSpPr>
        <p:grpSpPr>
          <a:xfrm>
            <a:off x="611613" y="5225286"/>
            <a:ext cx="5559808" cy="1215718"/>
            <a:chOff x="353500" y="5573640"/>
            <a:chExt cx="6173997" cy="1215718"/>
          </a:xfrm>
          <a:solidFill>
            <a:srgbClr val="EAE7D9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BBD9E59-F9BA-62B1-EC7A-FED52AC2DA50}"/>
                </a:ext>
              </a:extLst>
            </p:cNvPr>
            <p:cNvSpPr/>
            <p:nvPr/>
          </p:nvSpPr>
          <p:spPr>
            <a:xfrm>
              <a:off x="353500" y="5573641"/>
              <a:ext cx="6155113" cy="1215717"/>
            </a:xfrm>
            <a:prstGeom prst="rect">
              <a:avLst/>
            </a:prstGeom>
            <a:grpFill/>
            <a:ln>
              <a:noFill/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Paris Est Marne et Bois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Etablissement Public Territorial 10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7"/>
                </a:rPr>
                <a:t>https://parisestmarnebois.fr/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Outils pédagogiques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</a:t>
              </a:r>
            </a:p>
            <a:p>
              <a:pPr lvl="1"/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8"/>
                </a:rPr>
                <a:t>https://www.parisestmarnebois.fr/fr/environnement-et-transition-ecologique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18" name="Rectangle à coins arrondis 24">
              <a:extLst>
                <a:ext uri="{FF2B5EF4-FFF2-40B4-BE49-F238E27FC236}">
                  <a16:creationId xmlns:a16="http://schemas.microsoft.com/office/drawing/2014/main" id="{B3D4E254-1B5E-91D5-EC8F-C9B52FD56010}"/>
                </a:ext>
              </a:extLst>
            </p:cNvPr>
            <p:cNvSpPr/>
            <p:nvPr/>
          </p:nvSpPr>
          <p:spPr>
            <a:xfrm>
              <a:off x="5020298" y="5573640"/>
              <a:ext cx="1507199" cy="234873"/>
            </a:xfrm>
            <a:prstGeom prst="roundRect">
              <a:avLst/>
            </a:prstGeom>
            <a:solidFill>
              <a:srgbClr val="40C47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Département du 94</a:t>
              </a:r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D5C3DDF9-0765-291E-D0C3-BA2960D28DDF}"/>
              </a:ext>
            </a:extLst>
          </p:cNvPr>
          <p:cNvSpPr/>
          <p:nvPr/>
        </p:nvSpPr>
        <p:spPr>
          <a:xfrm>
            <a:off x="611613" y="1763688"/>
            <a:ext cx="5542803" cy="1031051"/>
          </a:xfrm>
          <a:prstGeom prst="rect">
            <a:avLst/>
          </a:prstGeom>
          <a:ln w="28575">
            <a:solidFill>
              <a:srgbClr val="EAE7D9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Paris Terre d’Envol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Etablissement Public Territorial 7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https://www.paristerresdenvol.fr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Outils pédagogiques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https://www.paristerresdenvol.fr/gestion-des-dechets-menagers-et-assimiles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D78A0BEE-EBAC-7DE2-1276-5738885BC18A}"/>
              </a:ext>
            </a:extLst>
          </p:cNvPr>
          <p:cNvGrpSpPr/>
          <p:nvPr/>
        </p:nvGrpSpPr>
        <p:grpSpPr>
          <a:xfrm>
            <a:off x="603552" y="6600124"/>
            <a:ext cx="5552707" cy="1031051"/>
            <a:chOff x="348283" y="6660232"/>
            <a:chExt cx="6177062" cy="1031051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42B053D-43F1-3224-A162-AA77F7F4CC3E}"/>
                </a:ext>
              </a:extLst>
            </p:cNvPr>
            <p:cNvSpPr/>
            <p:nvPr/>
          </p:nvSpPr>
          <p:spPr>
            <a:xfrm>
              <a:off x="348283" y="6660232"/>
              <a:ext cx="6155113" cy="1031051"/>
            </a:xfrm>
            <a:prstGeom prst="rect">
              <a:avLst/>
            </a:prstGeom>
            <a:ln w="28575">
              <a:solidFill>
                <a:srgbClr val="EAE7D9"/>
              </a:solidFill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Grand Orly Seine Bièvre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Etablissement Public Territorial 11 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11"/>
                </a:rPr>
                <a:t>https://www.grandorlyseinebievre.fr/presentation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Outils pédagogiques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12"/>
                </a:rPr>
                <a:t>https://www.grandorlyseinebievre.fr/reduction-dechets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à coins arrondis 40">
              <a:extLst>
                <a:ext uri="{FF2B5EF4-FFF2-40B4-BE49-F238E27FC236}">
                  <a16:creationId xmlns:a16="http://schemas.microsoft.com/office/drawing/2014/main" id="{CA998564-8F67-7135-59A9-02470FE60803}"/>
                </a:ext>
              </a:extLst>
            </p:cNvPr>
            <p:cNvSpPr/>
            <p:nvPr/>
          </p:nvSpPr>
          <p:spPr>
            <a:xfrm>
              <a:off x="5032337" y="6876256"/>
              <a:ext cx="1493008" cy="223481"/>
            </a:xfrm>
            <a:prstGeom prst="roundRect">
              <a:avLst/>
            </a:prstGeom>
            <a:solidFill>
              <a:srgbClr val="00B050">
                <a:alpha val="75000"/>
              </a:srgbClr>
            </a:solidFill>
            <a:ln w="28575">
              <a:solidFill>
                <a:srgbClr val="EAE7D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Département du 94</a:t>
              </a:r>
            </a:p>
          </p:txBody>
        </p:sp>
        <p:sp>
          <p:nvSpPr>
            <p:cNvPr id="25" name="Rectangle à coins arrondis 41">
              <a:extLst>
                <a:ext uri="{FF2B5EF4-FFF2-40B4-BE49-F238E27FC236}">
                  <a16:creationId xmlns:a16="http://schemas.microsoft.com/office/drawing/2014/main" id="{B72DC304-C3A5-0835-B1D5-BCCBFF5F2801}"/>
                </a:ext>
              </a:extLst>
            </p:cNvPr>
            <p:cNvSpPr/>
            <p:nvPr/>
          </p:nvSpPr>
          <p:spPr>
            <a:xfrm>
              <a:off x="5032337" y="6660232"/>
              <a:ext cx="1493008" cy="285648"/>
            </a:xfrm>
            <a:prstGeom prst="roundRect">
              <a:avLst/>
            </a:prstGeom>
            <a:solidFill>
              <a:schemeClr val="accent1">
                <a:alpha val="75000"/>
              </a:schemeClr>
            </a:solidFill>
            <a:ln w="28575">
              <a:solidFill>
                <a:srgbClr val="EAE7D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Département du 91</a:t>
              </a:r>
            </a:p>
          </p:txBody>
        </p:sp>
      </p:grpSp>
      <p:sp>
        <p:nvSpPr>
          <p:cNvPr id="26" name="Rectangle à coins arrondis 19">
            <a:extLst>
              <a:ext uri="{FF2B5EF4-FFF2-40B4-BE49-F238E27FC236}">
                <a16:creationId xmlns:a16="http://schemas.microsoft.com/office/drawing/2014/main" id="{66EFE39A-3D2C-EA57-4CF4-0A7A2CB12B06}"/>
              </a:ext>
            </a:extLst>
          </p:cNvPr>
          <p:cNvSpPr/>
          <p:nvPr/>
        </p:nvSpPr>
        <p:spPr>
          <a:xfrm>
            <a:off x="4814157" y="1784526"/>
            <a:ext cx="1357264" cy="199182"/>
          </a:xfrm>
          <a:prstGeom prst="roundRect">
            <a:avLst/>
          </a:prstGeom>
          <a:solidFill>
            <a:srgbClr val="FFC00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>
                <a:latin typeface="Arial" panose="020B0604020202020204" pitchFamily="34" charset="0"/>
                <a:cs typeface="Arial" panose="020B0604020202020204" pitchFamily="34" charset="0"/>
              </a:rPr>
              <a:t>Département du 93</a:t>
            </a:r>
          </a:p>
        </p:txBody>
      </p:sp>
    </p:spTree>
    <p:extLst>
      <p:ext uri="{BB962C8B-B14F-4D97-AF65-F5344CB8AC3E}">
        <p14:creationId xmlns:p14="http://schemas.microsoft.com/office/powerpoint/2010/main" val="40303220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17BDBC-903C-E35A-C3FB-5FF5E40E68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B06BA411-11BD-3F7B-2AF3-451243CFC0D5}"/>
              </a:ext>
            </a:extLst>
          </p:cNvPr>
          <p:cNvSpPr/>
          <p:nvPr/>
        </p:nvSpPr>
        <p:spPr>
          <a:xfrm>
            <a:off x="388229" y="323527"/>
            <a:ext cx="6081542" cy="8041388"/>
          </a:xfrm>
          <a:prstGeom prst="roundRect">
            <a:avLst/>
          </a:prstGeom>
          <a:noFill/>
          <a:ln w="12700">
            <a:solidFill>
              <a:srgbClr val="AFAC8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2400" b="1" dirty="0">
              <a:solidFill>
                <a:srgbClr val="AFAC8E"/>
              </a:solidFill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817E2C8-24E5-012D-A9B9-26063195791F}"/>
              </a:ext>
            </a:extLst>
          </p:cNvPr>
          <p:cNvSpPr txBox="1"/>
          <p:nvPr/>
        </p:nvSpPr>
        <p:spPr>
          <a:xfrm>
            <a:off x="5543550" y="8988491"/>
            <a:ext cx="26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E23253CE-07D9-497F-CA53-FAD90B5CB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439" y="8456869"/>
            <a:ext cx="3513287" cy="809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Pôle Lycées – Direction des Opérations – </a:t>
            </a:r>
          </a:p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Service Etudes Générales et Environnementales</a:t>
            </a:r>
          </a:p>
        </p:txBody>
      </p:sp>
      <p:pic>
        <p:nvPicPr>
          <p:cNvPr id="17" name="Image 16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2E57644A-A95D-339E-0C67-924A046D036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72902"/>
            <a:ext cx="3234842" cy="76169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96C65C4A-D78F-B155-459D-3DEFFC625F4B}"/>
              </a:ext>
            </a:extLst>
          </p:cNvPr>
          <p:cNvSpPr txBox="1"/>
          <p:nvPr/>
        </p:nvSpPr>
        <p:spPr>
          <a:xfrm>
            <a:off x="1418834" y="535319"/>
            <a:ext cx="484945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000" b="1" i="1" dirty="0">
                <a:solidFill>
                  <a:srgbClr val="AFAC8E"/>
                </a:solidFill>
                <a:cs typeface="Arial" panose="020B0604020202020204" pitchFamily="34" charset="0"/>
              </a:rPr>
              <a:t>Etablissements Publics Territoriaux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1BED4E6-A749-C881-6E5E-72CCBC141C07}"/>
              </a:ext>
            </a:extLst>
          </p:cNvPr>
          <p:cNvSpPr txBox="1"/>
          <p:nvPr/>
        </p:nvSpPr>
        <p:spPr>
          <a:xfrm>
            <a:off x="1501176" y="902700"/>
            <a:ext cx="38556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AFAC8E"/>
                </a:solidFill>
                <a:cs typeface="Arial" panose="020B0604020202020204" pitchFamily="34" charset="0"/>
              </a:rPr>
              <a:t>ont la compétence de </a:t>
            </a:r>
            <a:r>
              <a:rPr lang="fr-FR" sz="1400" b="1" dirty="0">
                <a:solidFill>
                  <a:srgbClr val="AFAC8E"/>
                </a:solidFill>
                <a:cs typeface="Arial" panose="020B0604020202020204" pitchFamily="34" charset="0"/>
              </a:rPr>
              <a:t>la collecte </a:t>
            </a:r>
            <a:r>
              <a:rPr lang="fr-FR" sz="1400" dirty="0">
                <a:solidFill>
                  <a:srgbClr val="AFAC8E"/>
                </a:solidFill>
                <a:cs typeface="Arial" panose="020B0604020202020204" pitchFamily="34" charset="0"/>
              </a:rPr>
              <a:t>des déchets sur le territoire et peuvent également proposer des animations et formations (maitre composteur).</a:t>
            </a:r>
            <a:endParaRPr lang="fr-FR" sz="1400" b="1" dirty="0">
              <a:solidFill>
                <a:srgbClr val="AFAC8E"/>
              </a:solidFill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C5EE42C-D5EE-EFEC-01F8-6314D993ABC7}"/>
              </a:ext>
            </a:extLst>
          </p:cNvPr>
          <p:cNvSpPr/>
          <p:nvPr/>
        </p:nvSpPr>
        <p:spPr>
          <a:xfrm>
            <a:off x="725480" y="2095047"/>
            <a:ext cx="5439823" cy="1031051"/>
          </a:xfrm>
          <a:prstGeom prst="rect">
            <a:avLst/>
          </a:prstGeom>
          <a:solidFill>
            <a:srgbClr val="EAE7D9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Versailles Grand Parc (communauté d'agglo)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Etablissement Public Territorial 12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https://www.versaillesgrandparc.fr/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Outils pédagogiques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https://www.versaillesgrandparc.fr/vos-demarches/gestion-des-dechets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Rectangle à coins arrondis 26">
            <a:extLst>
              <a:ext uri="{FF2B5EF4-FFF2-40B4-BE49-F238E27FC236}">
                <a16:creationId xmlns:a16="http://schemas.microsoft.com/office/drawing/2014/main" id="{3140B78D-C18A-DED5-DA5A-3C37CB644005}"/>
              </a:ext>
            </a:extLst>
          </p:cNvPr>
          <p:cNvSpPr/>
          <p:nvPr/>
        </p:nvSpPr>
        <p:spPr>
          <a:xfrm>
            <a:off x="4919196" y="2087061"/>
            <a:ext cx="1248708" cy="229672"/>
          </a:xfrm>
          <a:prstGeom prst="roundRect">
            <a:avLst/>
          </a:prstGeom>
          <a:solidFill>
            <a:schemeClr val="accent4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>
                <a:latin typeface="Arial" panose="020B0604020202020204" pitchFamily="34" charset="0"/>
                <a:cs typeface="Arial" panose="020B0604020202020204" pitchFamily="34" charset="0"/>
              </a:rPr>
              <a:t>Département du 78</a:t>
            </a:r>
          </a:p>
        </p:txBody>
      </p:sp>
    </p:spTree>
    <p:extLst>
      <p:ext uri="{BB962C8B-B14F-4D97-AF65-F5344CB8AC3E}">
        <p14:creationId xmlns:p14="http://schemas.microsoft.com/office/powerpoint/2010/main" val="7612059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450089-ED65-B238-138A-6884FBD76A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26293C15-8BEC-BAC8-A5A8-D1719512C58D}"/>
              </a:ext>
            </a:extLst>
          </p:cNvPr>
          <p:cNvSpPr/>
          <p:nvPr/>
        </p:nvSpPr>
        <p:spPr>
          <a:xfrm>
            <a:off x="385597" y="579825"/>
            <a:ext cx="6081542" cy="7520567"/>
          </a:xfrm>
          <a:prstGeom prst="roundRect">
            <a:avLst/>
          </a:prstGeom>
          <a:noFill/>
          <a:ln w="12700">
            <a:solidFill>
              <a:srgbClr val="6DB7C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2400" b="1" i="1" dirty="0">
              <a:solidFill>
                <a:srgbClr val="B6C931"/>
              </a:solidFill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BB54CA4-5A99-029B-A1F5-C2C5C3CF3A8B}"/>
              </a:ext>
            </a:extLst>
          </p:cNvPr>
          <p:cNvSpPr txBox="1"/>
          <p:nvPr/>
        </p:nvSpPr>
        <p:spPr>
          <a:xfrm>
            <a:off x="5543550" y="8988491"/>
            <a:ext cx="26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D021BA3-ABEB-46D8-74CC-AD4CCC0024B8}"/>
              </a:ext>
            </a:extLst>
          </p:cNvPr>
          <p:cNvSpPr txBox="1"/>
          <p:nvPr/>
        </p:nvSpPr>
        <p:spPr>
          <a:xfrm>
            <a:off x="1844824" y="1166531"/>
            <a:ext cx="4188389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69B1C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GESTION DE L’EAU</a:t>
            </a:r>
          </a:p>
          <a:p>
            <a:endParaRPr lang="fr-FR" sz="2400" b="1" dirty="0">
              <a:solidFill>
                <a:srgbClr val="B6C93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8C723E43-9AF2-55B7-E109-90604A340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439" y="8456869"/>
            <a:ext cx="3513287" cy="809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Pôle Lycées – Direction des Opérations – </a:t>
            </a:r>
          </a:p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Service Etudes Générales et Environnementales</a:t>
            </a:r>
          </a:p>
        </p:txBody>
      </p:sp>
      <p:pic>
        <p:nvPicPr>
          <p:cNvPr id="17" name="Image 16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A98A6F99-2056-7B59-DC5B-D77CB466552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72902"/>
            <a:ext cx="3234842" cy="761692"/>
          </a:xfrm>
          <a:prstGeom prst="rect">
            <a:avLst/>
          </a:prstGeom>
        </p:spPr>
      </p:pic>
      <p:pic>
        <p:nvPicPr>
          <p:cNvPr id="2" name="Image 1" descr="Une image contenant cercle, symbole, Graphique, Police&#10;&#10;Description générée automatiquement">
            <a:extLst>
              <a:ext uri="{FF2B5EF4-FFF2-40B4-BE49-F238E27FC236}">
                <a16:creationId xmlns:a16="http://schemas.microsoft.com/office/drawing/2014/main" id="{9BDC21E9-56C4-3FC3-583E-F0BD21EF312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4818" y="126893"/>
            <a:ext cx="958732" cy="960642"/>
          </a:xfrm>
          <a:prstGeom prst="rect">
            <a:avLst/>
          </a:prstGeom>
        </p:spPr>
      </p:pic>
      <p:grpSp>
        <p:nvGrpSpPr>
          <p:cNvPr id="4" name="Groupe 3">
            <a:extLst>
              <a:ext uri="{FF2B5EF4-FFF2-40B4-BE49-F238E27FC236}">
                <a16:creationId xmlns:a16="http://schemas.microsoft.com/office/drawing/2014/main" id="{69FA531A-8332-F79D-C7C9-5A3041F44F4C}"/>
              </a:ext>
            </a:extLst>
          </p:cNvPr>
          <p:cNvGrpSpPr/>
          <p:nvPr/>
        </p:nvGrpSpPr>
        <p:grpSpPr>
          <a:xfrm>
            <a:off x="677704" y="2120645"/>
            <a:ext cx="5355509" cy="2870932"/>
            <a:chOff x="740090" y="273795"/>
            <a:chExt cx="5355509" cy="2870932"/>
          </a:xfrm>
          <a:solidFill>
            <a:srgbClr val="C9E7F1"/>
          </a:solidFill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BDFB1AE-F84B-EFE0-113F-5F43AAC73B82}"/>
                </a:ext>
              </a:extLst>
            </p:cNvPr>
            <p:cNvSpPr/>
            <p:nvPr/>
          </p:nvSpPr>
          <p:spPr>
            <a:xfrm>
              <a:off x="740090" y="273795"/>
              <a:ext cx="5355509" cy="846386"/>
            </a:xfrm>
            <a:prstGeom prst="rect">
              <a:avLst/>
            </a:prstGeom>
            <a:grpFill/>
            <a:ln w="9525">
              <a:noFill/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ADEME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Agence de l'environnement et de la maîtrise de l‘énergie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et outils pédagogiques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4"/>
                </a:rPr>
                <a:t>https://www.ademe.fr/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11B12CA-6A78-628B-A48D-39D2EC76CE63}"/>
                </a:ext>
              </a:extLst>
            </p:cNvPr>
            <p:cNvSpPr/>
            <p:nvPr/>
          </p:nvSpPr>
          <p:spPr>
            <a:xfrm>
              <a:off x="740090" y="1286068"/>
              <a:ext cx="5355509" cy="846386"/>
            </a:xfrm>
            <a:prstGeom prst="rect">
              <a:avLst/>
            </a:prstGeom>
            <a:noFill/>
            <a:ln w="28575">
              <a:solidFill>
                <a:srgbClr val="C9E7F1"/>
              </a:solidFill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AFD – Agence Française de développement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Objectifs de Développement Durable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et outils pédagogiques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5"/>
                </a:rPr>
                <a:t>https://www.afd.fr/fr/les-objectifs-de-developpement-durable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007DF42-62F3-C550-9C34-CAAF8B6E7DD2}"/>
                </a:ext>
              </a:extLst>
            </p:cNvPr>
            <p:cNvSpPr/>
            <p:nvPr/>
          </p:nvSpPr>
          <p:spPr>
            <a:xfrm>
              <a:off x="740091" y="2298341"/>
              <a:ext cx="5355508" cy="846386"/>
            </a:xfrm>
            <a:prstGeom prst="rect">
              <a:avLst/>
            </a:prstGeom>
            <a:grpFill/>
            <a:ln>
              <a:noFill/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Agence de l'eau Seine-Normandie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Agence de l'eau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et outils pédagogiques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6"/>
                </a:rPr>
                <a:t>http://www.eau-seine-normandie.fr/index.php?id=5/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D1A4A09B-7F91-AEC3-E43A-EA5132A7F53F}"/>
              </a:ext>
            </a:extLst>
          </p:cNvPr>
          <p:cNvSpPr/>
          <p:nvPr/>
        </p:nvSpPr>
        <p:spPr>
          <a:xfrm>
            <a:off x="677704" y="5164697"/>
            <a:ext cx="5355508" cy="1031051"/>
          </a:xfrm>
          <a:prstGeom prst="rect">
            <a:avLst/>
          </a:prstGeom>
          <a:ln w="28575">
            <a:solidFill>
              <a:srgbClr val="C9E7F1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plastic in </a:t>
            </a:r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</a:t>
            </a:r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sea</a:t>
            </a:r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No Plastic In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Sea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lutte à la source contre la pollution plastique et ses conséquences sur l’écosystème marin.</a:t>
            </a:r>
            <a:endParaRPr lang="fr-FR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https://noplasticinmysea.org/  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8215875-0EEA-F94B-6F7B-E41CE76DD8DF}"/>
              </a:ext>
            </a:extLst>
          </p:cNvPr>
          <p:cNvSpPr/>
          <p:nvPr/>
        </p:nvSpPr>
        <p:spPr>
          <a:xfrm>
            <a:off x="676782" y="6371726"/>
            <a:ext cx="5355508" cy="1215717"/>
          </a:xfrm>
          <a:prstGeom prst="rect">
            <a:avLst/>
          </a:prstGeom>
          <a:solidFill>
            <a:srgbClr val="C9E7F1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Zéro mégot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C’est l'histoire de 4 nageurs qui ont descendu la Seine à la nage (380km) pour engager les Français à adopter un geste simple : jeter son mégot à la poubelle.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https://zeromegot.fr/association-zeromegot/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552805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BA4955-F642-6065-ED1E-8E01CA0046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B917E76B-5AA5-30DB-4CB1-0C5FB962F604}"/>
              </a:ext>
            </a:extLst>
          </p:cNvPr>
          <p:cNvSpPr/>
          <p:nvPr/>
        </p:nvSpPr>
        <p:spPr>
          <a:xfrm>
            <a:off x="385597" y="579825"/>
            <a:ext cx="6081542" cy="7592575"/>
          </a:xfrm>
          <a:prstGeom prst="roundRect">
            <a:avLst/>
          </a:prstGeom>
          <a:noFill/>
          <a:ln w="28575">
            <a:solidFill>
              <a:srgbClr val="6DB7C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i="1" dirty="0">
                <a:solidFill>
                  <a:srgbClr val="B6C931"/>
                </a:solidFill>
                <a:cs typeface="Arial" panose="020B0604020202020204" pitchFamily="34" charset="0"/>
              </a:rPr>
              <a:t>                              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E6614AF-D35C-3E33-A6B5-95AAD3968F28}"/>
              </a:ext>
            </a:extLst>
          </p:cNvPr>
          <p:cNvSpPr txBox="1"/>
          <p:nvPr/>
        </p:nvSpPr>
        <p:spPr>
          <a:xfrm>
            <a:off x="5543550" y="8988491"/>
            <a:ext cx="26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39587158-0567-6765-21F6-BCC684AFBB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439" y="8456869"/>
            <a:ext cx="3513287" cy="809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Pôle Lycées – Direction des Opérations – </a:t>
            </a:r>
          </a:p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Service Etudes Générales et Environnementales</a:t>
            </a:r>
          </a:p>
        </p:txBody>
      </p:sp>
      <p:pic>
        <p:nvPicPr>
          <p:cNvPr id="17" name="Image 16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65817C95-499C-8500-FA1A-4E190D409A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72902"/>
            <a:ext cx="3234842" cy="761692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1500AD5-E22A-DC4D-6D44-07C4FBA5DC65}"/>
              </a:ext>
            </a:extLst>
          </p:cNvPr>
          <p:cNvSpPr/>
          <p:nvPr/>
        </p:nvSpPr>
        <p:spPr>
          <a:xfrm>
            <a:off x="607243" y="2016067"/>
            <a:ext cx="5630069" cy="1215717"/>
          </a:xfrm>
          <a:prstGeom prst="rect">
            <a:avLst/>
          </a:prstGeom>
          <a:ln w="28575">
            <a:solidFill>
              <a:srgbClr val="C9E7F1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Piren</a:t>
            </a:r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-Seine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 interdisciplinaire de recherche sur l’eau et l’environnement du bassin de la Seine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https://www.piren-seine.fr/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des outils pédagogiques 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https://www.piren-seine.fr/publications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44B47D8-747E-F3CF-1A47-29E825F60403}"/>
              </a:ext>
            </a:extLst>
          </p:cNvPr>
          <p:cNvSpPr/>
          <p:nvPr/>
        </p:nvSpPr>
        <p:spPr>
          <a:xfrm>
            <a:off x="611333" y="3432024"/>
            <a:ext cx="5630069" cy="1031051"/>
          </a:xfrm>
          <a:prstGeom prst="rect">
            <a:avLst/>
          </a:prstGeom>
          <a:solidFill>
            <a:srgbClr val="C9E7F1"/>
          </a:solidFill>
          <a:ln w="9525"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 fil de l’eau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Association œuvrant pour la préservation et la mise en valeur du patrimoine aquatique en Île-de-France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https://aufildeleau.eu/sensibilisation-teambuilding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19833D7-D543-1D2E-9EF3-8002E7B3DDDB}"/>
              </a:ext>
            </a:extLst>
          </p:cNvPr>
          <p:cNvSpPr/>
          <p:nvPr/>
        </p:nvSpPr>
        <p:spPr>
          <a:xfrm>
            <a:off x="573792" y="4668026"/>
            <a:ext cx="5630069" cy="1031051"/>
          </a:xfrm>
          <a:prstGeom prst="rect">
            <a:avLst/>
          </a:prstGeom>
          <a:ln w="28575">
            <a:solidFill>
              <a:srgbClr val="C9E7F1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Seine en partage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Association des communes riveraines de la Seine et ses affluents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https://www.seineenpartage.fr/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E9557BF-05F4-A4D1-F838-375B921C05DE}"/>
              </a:ext>
            </a:extLst>
          </p:cNvPr>
          <p:cNvSpPr/>
          <p:nvPr/>
        </p:nvSpPr>
        <p:spPr>
          <a:xfrm>
            <a:off x="573791" y="5899317"/>
            <a:ext cx="5630069" cy="1031051"/>
          </a:xfrm>
          <a:prstGeom prst="rect">
            <a:avLst/>
          </a:prstGeom>
          <a:solidFill>
            <a:srgbClr val="C9E7F1"/>
          </a:solidFill>
          <a:ln w="9525"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Espace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Association animant des ateliers de sensibilisation sur la thématique de l’eau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https://www.association-espaces.org/terrain-d-action/eau-biodiversite-climat/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822822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3F78C7-4015-4736-7A0E-3CBAB27F41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ABC12C61-2DF3-6A76-F41F-A45D0DDC5A0B}"/>
              </a:ext>
            </a:extLst>
          </p:cNvPr>
          <p:cNvSpPr/>
          <p:nvPr/>
        </p:nvSpPr>
        <p:spPr>
          <a:xfrm>
            <a:off x="385597" y="579825"/>
            <a:ext cx="6081542" cy="7701123"/>
          </a:xfrm>
          <a:prstGeom prst="roundRect">
            <a:avLst/>
          </a:prstGeom>
          <a:noFill/>
          <a:ln w="12700">
            <a:solidFill>
              <a:srgbClr val="8E547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2400" b="1" i="1" dirty="0">
              <a:solidFill>
                <a:srgbClr val="B6C931"/>
              </a:solidFill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3A4B7018-AA47-CF3D-BAF8-C4DD8CC684C9}"/>
              </a:ext>
            </a:extLst>
          </p:cNvPr>
          <p:cNvSpPr txBox="1"/>
          <p:nvPr/>
        </p:nvSpPr>
        <p:spPr>
          <a:xfrm>
            <a:off x="5543550" y="8988491"/>
            <a:ext cx="26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B785C3D-BE5A-7921-8AB8-644637167D15}"/>
              </a:ext>
            </a:extLst>
          </p:cNvPr>
          <p:cNvSpPr txBox="1"/>
          <p:nvPr/>
        </p:nvSpPr>
        <p:spPr>
          <a:xfrm>
            <a:off x="1517385" y="1076707"/>
            <a:ext cx="4188389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8E54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ALIMENTATION – SANTE</a:t>
            </a:r>
          </a:p>
          <a:p>
            <a:endParaRPr lang="fr-FR" sz="2400" b="1" dirty="0">
              <a:solidFill>
                <a:srgbClr val="B6C93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D603B03B-7989-2480-1693-19D6D52B6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439" y="8456869"/>
            <a:ext cx="3513287" cy="809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Pôle Lycées – Direction des Opérations – </a:t>
            </a:r>
          </a:p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Service Etudes Générales et Environnementales</a:t>
            </a:r>
          </a:p>
        </p:txBody>
      </p:sp>
      <p:pic>
        <p:nvPicPr>
          <p:cNvPr id="17" name="Image 16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F18853B8-A484-4E66-8605-2292F710975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72902"/>
            <a:ext cx="3234842" cy="761692"/>
          </a:xfrm>
          <a:prstGeom prst="rect">
            <a:avLst/>
          </a:prstGeom>
        </p:spPr>
      </p:pic>
      <p:pic>
        <p:nvPicPr>
          <p:cNvPr id="3" name="Image 2" descr="Une image contenant cercle, Graphique, Police, dessin humoristique&#10;&#10;Description générée automatiquement">
            <a:extLst>
              <a:ext uri="{FF2B5EF4-FFF2-40B4-BE49-F238E27FC236}">
                <a16:creationId xmlns:a16="http://schemas.microsoft.com/office/drawing/2014/main" id="{7804311B-38F2-18A7-AD0E-B0AE8A22A9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0716" y="64305"/>
            <a:ext cx="958732" cy="958732"/>
          </a:xfrm>
          <a:prstGeom prst="rect">
            <a:avLst/>
          </a:prstGeom>
        </p:spPr>
      </p:pic>
      <p:grpSp>
        <p:nvGrpSpPr>
          <p:cNvPr id="5" name="Groupe 4">
            <a:extLst>
              <a:ext uri="{FF2B5EF4-FFF2-40B4-BE49-F238E27FC236}">
                <a16:creationId xmlns:a16="http://schemas.microsoft.com/office/drawing/2014/main" id="{A8847BE2-377D-AE22-CA26-DCB3D49C8769}"/>
              </a:ext>
            </a:extLst>
          </p:cNvPr>
          <p:cNvGrpSpPr/>
          <p:nvPr/>
        </p:nvGrpSpPr>
        <p:grpSpPr>
          <a:xfrm>
            <a:off x="592580" y="1691680"/>
            <a:ext cx="5635264" cy="4320480"/>
            <a:chOff x="329825" y="1966064"/>
            <a:chExt cx="6179499" cy="4320480"/>
          </a:xfrm>
          <a:solidFill>
            <a:srgbClr val="E6B7D6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A0A533A-AA91-DAC0-92CE-2EE07CFDDE1E}"/>
                </a:ext>
              </a:extLst>
            </p:cNvPr>
            <p:cNvSpPr/>
            <p:nvPr/>
          </p:nvSpPr>
          <p:spPr>
            <a:xfrm>
              <a:off x="351442" y="1966064"/>
              <a:ext cx="6155113" cy="846386"/>
            </a:xfrm>
            <a:prstGeom prst="rect">
              <a:avLst/>
            </a:prstGeom>
            <a:grpFill/>
            <a:ln w="9525">
              <a:noFill/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ADEME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Agence de l'environnement et de la maîtrise de l‘énergie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et outils pédagogiques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4"/>
                </a:rPr>
                <a:t>https://www.ademe.fr/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A4FDA54-5632-1BA7-39DC-0A1AABB8D5F0}"/>
                </a:ext>
              </a:extLst>
            </p:cNvPr>
            <p:cNvSpPr/>
            <p:nvPr/>
          </p:nvSpPr>
          <p:spPr>
            <a:xfrm>
              <a:off x="329825" y="2981261"/>
              <a:ext cx="6155113" cy="846386"/>
            </a:xfrm>
            <a:prstGeom prst="rect">
              <a:avLst/>
            </a:prstGeom>
            <a:noFill/>
            <a:ln w="28575">
              <a:solidFill>
                <a:srgbClr val="E6B7D6"/>
              </a:solidFill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AFD – Agence Française de développement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Objectifs de Développement Durable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et outils pédagogiques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5"/>
                </a:rPr>
                <a:t>https://www.afd.fr/fr/les-objectifs-de-developpement-durable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A43B7FB-1453-593D-4141-5BBFF0D60240}"/>
                </a:ext>
              </a:extLst>
            </p:cNvPr>
            <p:cNvSpPr/>
            <p:nvPr/>
          </p:nvSpPr>
          <p:spPr>
            <a:xfrm>
              <a:off x="354212" y="5440158"/>
              <a:ext cx="6155112" cy="846386"/>
            </a:xfrm>
            <a:prstGeom prst="rect">
              <a:avLst/>
            </a:prstGeom>
            <a:grpFill/>
            <a:ln>
              <a:noFill/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Ferme de Villiers-le-Bâcle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Ferme pédagogique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et outils pédagogiques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6"/>
                </a:rPr>
                <a:t>http://fermepedagogiquedubelair.fr/?search=val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95C26ED4-66F7-187A-D526-FBD96E2F235F}"/>
              </a:ext>
            </a:extLst>
          </p:cNvPr>
          <p:cNvSpPr/>
          <p:nvPr/>
        </p:nvSpPr>
        <p:spPr>
          <a:xfrm>
            <a:off x="612293" y="6061229"/>
            <a:ext cx="5613025" cy="1031051"/>
          </a:xfrm>
          <a:prstGeom prst="rect">
            <a:avLst/>
          </a:prstGeom>
          <a:ln w="28575">
            <a:solidFill>
              <a:srgbClr val="E6B7D6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Ferme pédagogique AJIR d'Herblay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Ferme pédagogique et collecteur de </a:t>
            </a:r>
            <a:r>
              <a:rPr lang="fr-FR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biodéchets</a:t>
            </a:r>
            <a:endParaRPr lang="fr-FR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https://www.herblaysurseine.fr/actualite/creation-dune-ferme-pedagogique-municipale/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B72614-A38F-D09D-09AF-8EA8ED9A96D4}"/>
              </a:ext>
            </a:extLst>
          </p:cNvPr>
          <p:cNvSpPr/>
          <p:nvPr/>
        </p:nvSpPr>
        <p:spPr>
          <a:xfrm>
            <a:off x="612293" y="7150640"/>
            <a:ext cx="5613025" cy="661720"/>
          </a:xfrm>
          <a:prstGeom prst="rect">
            <a:avLst/>
          </a:prstGeom>
          <a:solidFill>
            <a:srgbClr val="E6B7D6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Fermes d’Avenir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Agroécologie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fr-FR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Permaculture</a:t>
            </a:r>
            <a:endParaRPr lang="fr-FR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https://fermesdavenir.org//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29C80B7-1905-7CDC-D843-BD3AA4E8E655}"/>
              </a:ext>
            </a:extLst>
          </p:cNvPr>
          <p:cNvSpPr/>
          <p:nvPr/>
        </p:nvSpPr>
        <p:spPr>
          <a:xfrm>
            <a:off x="592581" y="3604101"/>
            <a:ext cx="5613025" cy="661720"/>
          </a:xfrm>
          <a:prstGeom prst="rect">
            <a:avLst/>
          </a:prstGeom>
          <a:solidFill>
            <a:srgbClr val="E6B7D6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Airparif</a:t>
            </a:r>
            <a:endParaRPr lang="fr-FR" sz="13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Qualité de l’air - Santé-environnementale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https://www.airparif.fr/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E4417CB-7360-42A6-3F4D-24A35D616775}"/>
              </a:ext>
            </a:extLst>
          </p:cNvPr>
          <p:cNvSpPr/>
          <p:nvPr/>
        </p:nvSpPr>
        <p:spPr>
          <a:xfrm>
            <a:off x="592035" y="4380604"/>
            <a:ext cx="5613025" cy="661720"/>
          </a:xfrm>
          <a:prstGeom prst="rect">
            <a:avLst/>
          </a:prstGeom>
          <a:noFill/>
          <a:ln w="28575">
            <a:solidFill>
              <a:srgbClr val="E6B7D6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Bruitparif</a:t>
            </a:r>
            <a:endParaRPr lang="fr-FR" sz="13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Nuisances sonores- Santé-environnementale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https://www.bruitparif.fr/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21910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310FF-AB7A-B11E-28FE-43A1120868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B51F76AC-6FD3-B308-18DE-4CFCA2248AAE}"/>
              </a:ext>
            </a:extLst>
          </p:cNvPr>
          <p:cNvSpPr/>
          <p:nvPr/>
        </p:nvSpPr>
        <p:spPr>
          <a:xfrm>
            <a:off x="388229" y="179512"/>
            <a:ext cx="6081542" cy="8193391"/>
          </a:xfrm>
          <a:prstGeom prst="roundRect">
            <a:avLst/>
          </a:prstGeom>
          <a:noFill/>
          <a:ln w="28575">
            <a:solidFill>
              <a:srgbClr val="8E547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2400" b="1" i="1" dirty="0">
              <a:solidFill>
                <a:srgbClr val="B6C931"/>
              </a:solidFill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45CEC55-2C48-FC57-68AA-B40D0400359F}"/>
              </a:ext>
            </a:extLst>
          </p:cNvPr>
          <p:cNvSpPr txBox="1"/>
          <p:nvPr/>
        </p:nvSpPr>
        <p:spPr>
          <a:xfrm>
            <a:off x="5543550" y="8988491"/>
            <a:ext cx="26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A586EA5E-0830-25B0-57D3-2AB024DEEE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439" y="8456869"/>
            <a:ext cx="3513287" cy="809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Pôle Lycées – Direction des Opérations – </a:t>
            </a:r>
          </a:p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Service Etudes Générales et Environnementales</a:t>
            </a:r>
          </a:p>
        </p:txBody>
      </p:sp>
      <p:pic>
        <p:nvPicPr>
          <p:cNvPr id="17" name="Image 16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D01C65AA-767C-52F8-6A75-CEC4F2DF85C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72902"/>
            <a:ext cx="3234842" cy="76169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39A8914-9767-AA49-F825-0E65599E0420}"/>
              </a:ext>
            </a:extLst>
          </p:cNvPr>
          <p:cNvSpPr/>
          <p:nvPr/>
        </p:nvSpPr>
        <p:spPr>
          <a:xfrm>
            <a:off x="614853" y="2110080"/>
            <a:ext cx="5679278" cy="661720"/>
          </a:xfrm>
          <a:prstGeom prst="rect">
            <a:avLst/>
          </a:prstGeom>
          <a:solidFill>
            <a:srgbClr val="E6B7D6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PikPik</a:t>
            </a:r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Environnement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Formation d'</a:t>
            </a:r>
            <a:r>
              <a:rPr lang="fr-FR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éco-citoyens</a:t>
            </a:r>
            <a:endParaRPr lang="fr-FR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http://www.pikpik.org/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EAA8667-D579-3D02-4501-971FE71657ED}"/>
              </a:ext>
            </a:extLst>
          </p:cNvPr>
          <p:cNvSpPr/>
          <p:nvPr/>
        </p:nvSpPr>
        <p:spPr>
          <a:xfrm>
            <a:off x="614853" y="2933526"/>
            <a:ext cx="5679278" cy="846386"/>
          </a:xfrm>
          <a:prstGeom prst="rect">
            <a:avLst/>
          </a:prstGeom>
          <a:ln w="28575">
            <a:solidFill>
              <a:srgbClr val="E6B7D6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Planète Sciences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Sensibilisation à la pollution de l’air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https://www.planete-sciences.org/espace/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A12015B-2498-136D-BEAE-18C37431A178}"/>
              </a:ext>
            </a:extLst>
          </p:cNvPr>
          <p:cNvSpPr/>
          <p:nvPr/>
        </p:nvSpPr>
        <p:spPr>
          <a:xfrm>
            <a:off x="614853" y="1133326"/>
            <a:ext cx="5679279" cy="846386"/>
          </a:xfrm>
          <a:prstGeom prst="rect">
            <a:avLst/>
          </a:prstGeom>
          <a:ln w="28575">
            <a:solidFill>
              <a:srgbClr val="E6B7D6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Région IDF - Du local sur mon plateau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Alimentation locale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https://dulocalsurmonplateau.smartidf.services/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514A325-6C62-99EF-E7C8-813351E037F8}"/>
              </a:ext>
            </a:extLst>
          </p:cNvPr>
          <p:cNvSpPr/>
          <p:nvPr/>
        </p:nvSpPr>
        <p:spPr>
          <a:xfrm>
            <a:off x="614853" y="3910280"/>
            <a:ext cx="5679278" cy="661720"/>
          </a:xfrm>
          <a:prstGeom prst="rect">
            <a:avLst/>
          </a:prstGeom>
          <a:solidFill>
            <a:srgbClr val="E6B7D6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Insatiables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Formation à l’alimentation durable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https://lesinsatiables.org/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13A659B-142A-65AA-25C3-A1E2970D9C5A}"/>
              </a:ext>
            </a:extLst>
          </p:cNvPr>
          <p:cNvSpPr/>
          <p:nvPr/>
        </p:nvSpPr>
        <p:spPr>
          <a:xfrm>
            <a:off x="614854" y="6749950"/>
            <a:ext cx="5679280" cy="846386"/>
          </a:xfrm>
          <a:prstGeom prst="rect">
            <a:avLst/>
          </a:prstGeom>
          <a:ln w="28575">
            <a:solidFill>
              <a:srgbClr val="E6B7D6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Groupement des Agriculteurs Biologiques IDF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Le GAB travaille au déploiement de filières bio locales durables, depuis le champ jusqu’à l’assiette des franciliens.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https://www.bioiledefrance.fr/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A6E2513-3CB8-27C8-B312-462E4D08E011}"/>
              </a:ext>
            </a:extLst>
          </p:cNvPr>
          <p:cNvSpPr/>
          <p:nvPr/>
        </p:nvSpPr>
        <p:spPr>
          <a:xfrm>
            <a:off x="614854" y="4733726"/>
            <a:ext cx="5679278" cy="846386"/>
          </a:xfrm>
          <a:prstGeom prst="rect">
            <a:avLst/>
          </a:prstGeom>
          <a:ln w="28575">
            <a:solidFill>
              <a:srgbClr val="E6B7D6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Génération Cobaye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Sensibilisation à la santé environnementale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https://www.generationscobayes.org/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F4E7726-F2BD-F94C-4641-B67C812E3B3F}"/>
              </a:ext>
            </a:extLst>
          </p:cNvPr>
          <p:cNvSpPr/>
          <p:nvPr/>
        </p:nvSpPr>
        <p:spPr>
          <a:xfrm>
            <a:off x="614853" y="5724128"/>
            <a:ext cx="5679279" cy="846386"/>
          </a:xfrm>
          <a:prstGeom prst="rect">
            <a:avLst/>
          </a:prstGeom>
          <a:solidFill>
            <a:srgbClr val="E6B7D6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Ecophylle</a:t>
            </a:r>
            <a:endParaRPr lang="fr-FR" sz="13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Formation d’</a:t>
            </a:r>
            <a:r>
              <a:rPr lang="fr-FR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éco-citoyens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(sensibilisation à la santé environnementale/ perturbateurs endocriniens)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https://www.ecophylle.org/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3600407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430A1A-67AE-8ED2-91EF-263B6ABCA6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7B5C7C2D-253D-0F2A-745B-3B5EF65DD01C}"/>
              </a:ext>
            </a:extLst>
          </p:cNvPr>
          <p:cNvSpPr/>
          <p:nvPr/>
        </p:nvSpPr>
        <p:spPr>
          <a:xfrm>
            <a:off x="388229" y="179513"/>
            <a:ext cx="6081542" cy="8101436"/>
          </a:xfrm>
          <a:prstGeom prst="roundRect">
            <a:avLst/>
          </a:prstGeom>
          <a:noFill/>
          <a:ln w="28575">
            <a:solidFill>
              <a:srgbClr val="8E547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2400" b="1" i="1" dirty="0">
              <a:solidFill>
                <a:srgbClr val="B6C931"/>
              </a:solidFill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F1C1B3B-3CEB-523D-4BF0-D01235F465C4}"/>
              </a:ext>
            </a:extLst>
          </p:cNvPr>
          <p:cNvSpPr txBox="1"/>
          <p:nvPr/>
        </p:nvSpPr>
        <p:spPr>
          <a:xfrm>
            <a:off x="5543550" y="8988491"/>
            <a:ext cx="26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959E8D70-7B43-D98D-578D-D600DFC3D7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439" y="8456869"/>
            <a:ext cx="3513287" cy="809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Pôle Lycées – Direction des Opérations – </a:t>
            </a:r>
          </a:p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Service Etudes Générales et Environnementales</a:t>
            </a:r>
          </a:p>
        </p:txBody>
      </p:sp>
      <p:pic>
        <p:nvPicPr>
          <p:cNvPr id="17" name="Image 16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B76E6755-13C2-A591-6679-2077CFF0514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72902"/>
            <a:ext cx="3234842" cy="761692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06ABF7B1-2701-08BD-2F47-AEAC470F754D}"/>
              </a:ext>
            </a:extLst>
          </p:cNvPr>
          <p:cNvSpPr/>
          <p:nvPr/>
        </p:nvSpPr>
        <p:spPr>
          <a:xfrm>
            <a:off x="589361" y="899592"/>
            <a:ext cx="5679278" cy="1169551"/>
          </a:xfrm>
          <a:prstGeom prst="rect">
            <a:avLst/>
          </a:prstGeom>
          <a:solidFill>
            <a:srgbClr val="E6B7D6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ETICA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ETICA est une démarche créée par l’association WELFARM – Protection mondiale des animaux de ferme pour accompagner les cantines vers des approvisionnements plus respectueux des animaux d’élevage, restauration collective et centrée à 100% sur les animaux.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https://appro-etica.fr/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82B13D7-8E89-BAC8-A1E4-FF81799089FE}"/>
              </a:ext>
            </a:extLst>
          </p:cNvPr>
          <p:cNvSpPr/>
          <p:nvPr/>
        </p:nvSpPr>
        <p:spPr>
          <a:xfrm>
            <a:off x="589361" y="2267744"/>
            <a:ext cx="5679278" cy="846386"/>
          </a:xfrm>
          <a:prstGeom prst="rect">
            <a:avLst/>
          </a:prstGeom>
          <a:noFill/>
          <a:ln w="28575">
            <a:solidFill>
              <a:srgbClr val="E6B7D6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CidB</a:t>
            </a:r>
            <a:endParaRPr lang="fr-FR" sz="13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Nuisances sonores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https://www.bruit.fr/qui-sommes-nous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104AACC-7F32-70BC-91C1-6FAC92470AE3}"/>
              </a:ext>
            </a:extLst>
          </p:cNvPr>
          <p:cNvSpPr/>
          <p:nvPr/>
        </p:nvSpPr>
        <p:spPr>
          <a:xfrm>
            <a:off x="589361" y="3333431"/>
            <a:ext cx="5679278" cy="846386"/>
          </a:xfrm>
          <a:prstGeom prst="rect">
            <a:avLst/>
          </a:prstGeom>
          <a:solidFill>
            <a:srgbClr val="E6B7D6"/>
          </a:solidFill>
          <a:ln w="28575"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Fondation pour l’audition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Audition et surdité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https://www.fondationpourlaudition.org/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6DB2CB8-2379-0E66-77DB-3C208719C448}"/>
              </a:ext>
            </a:extLst>
          </p:cNvPr>
          <p:cNvSpPr/>
          <p:nvPr/>
        </p:nvSpPr>
        <p:spPr>
          <a:xfrm>
            <a:off x="589361" y="4399118"/>
            <a:ext cx="5679278" cy="846386"/>
          </a:xfrm>
          <a:prstGeom prst="rect">
            <a:avLst/>
          </a:prstGeom>
          <a:noFill/>
          <a:ln w="28575">
            <a:solidFill>
              <a:srgbClr val="E6B7D6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semaine du son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Qualité de l’environnement sonore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https://www.lasemaineduson.org/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9946724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505FA4-907B-2008-769B-35782D4B07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70952A2B-5830-59C0-C09D-EE1F520AFBEB}"/>
              </a:ext>
            </a:extLst>
          </p:cNvPr>
          <p:cNvSpPr/>
          <p:nvPr/>
        </p:nvSpPr>
        <p:spPr>
          <a:xfrm>
            <a:off x="385597" y="579825"/>
            <a:ext cx="6081542" cy="7701123"/>
          </a:xfrm>
          <a:prstGeom prst="roundRect">
            <a:avLst/>
          </a:prstGeom>
          <a:noFill/>
          <a:ln w="12700">
            <a:solidFill>
              <a:srgbClr val="F5A17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2400" b="1" i="1" dirty="0">
              <a:solidFill>
                <a:srgbClr val="B6C931"/>
              </a:solidFill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A7AB06C-32B3-3E87-EAB4-C4CF84B0157F}"/>
              </a:ext>
            </a:extLst>
          </p:cNvPr>
          <p:cNvSpPr txBox="1"/>
          <p:nvPr/>
        </p:nvSpPr>
        <p:spPr>
          <a:xfrm>
            <a:off x="5543550" y="8988491"/>
            <a:ext cx="26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81AC18A-FDA8-2ABB-2A86-0E02D910EB43}"/>
              </a:ext>
            </a:extLst>
          </p:cNvPr>
          <p:cNvSpPr txBox="1"/>
          <p:nvPr/>
        </p:nvSpPr>
        <p:spPr>
          <a:xfrm>
            <a:off x="2342917" y="1093225"/>
            <a:ext cx="4188389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5A1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SOLIDARITE</a:t>
            </a:r>
          </a:p>
          <a:p>
            <a:endParaRPr lang="fr-FR" sz="2400" b="1" dirty="0">
              <a:solidFill>
                <a:srgbClr val="B6C93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B292D73F-6763-5369-A7D4-957D081705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439" y="8456869"/>
            <a:ext cx="3513287" cy="809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Pôle Lycées – Direction des Opérations – </a:t>
            </a:r>
          </a:p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Service Etudes Générales et Environnementales</a:t>
            </a:r>
          </a:p>
        </p:txBody>
      </p:sp>
      <p:pic>
        <p:nvPicPr>
          <p:cNvPr id="17" name="Image 16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232BA463-75D6-162A-912A-05C599E935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72902"/>
            <a:ext cx="3234842" cy="761692"/>
          </a:xfrm>
          <a:prstGeom prst="rect">
            <a:avLst/>
          </a:prstGeom>
        </p:spPr>
      </p:pic>
      <p:pic>
        <p:nvPicPr>
          <p:cNvPr id="2" name="Image 1" descr="Une image contenant cercle, Police, Graphique, logo&#10;&#10;Description générée automatiquement">
            <a:extLst>
              <a:ext uri="{FF2B5EF4-FFF2-40B4-BE49-F238E27FC236}">
                <a16:creationId xmlns:a16="http://schemas.microsoft.com/office/drawing/2014/main" id="{E452E995-4599-D339-6F99-1605F7B8623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7111" y="137455"/>
            <a:ext cx="958732" cy="958732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C360642-2E71-35A9-DD4B-39F500F4827C}"/>
              </a:ext>
            </a:extLst>
          </p:cNvPr>
          <p:cNvSpPr/>
          <p:nvPr/>
        </p:nvSpPr>
        <p:spPr>
          <a:xfrm>
            <a:off x="622047" y="3553031"/>
            <a:ext cx="5543258" cy="661720"/>
          </a:xfrm>
          <a:prstGeom prst="rect">
            <a:avLst/>
          </a:prstGeom>
          <a:solidFill>
            <a:srgbClr val="FCE4D9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Emmaüs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Collecte, don, seconde main solidaire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https://emmaus-france.org/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BAA52AB-F63F-E8AC-63DE-3278D46C54AC}"/>
              </a:ext>
            </a:extLst>
          </p:cNvPr>
          <p:cNvSpPr/>
          <p:nvPr/>
        </p:nvSpPr>
        <p:spPr>
          <a:xfrm>
            <a:off x="652104" y="4292673"/>
            <a:ext cx="5543258" cy="661720"/>
          </a:xfrm>
          <a:prstGeom prst="rect">
            <a:avLst/>
          </a:prstGeom>
          <a:ln w="28575">
            <a:solidFill>
              <a:srgbClr val="F5A17A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SOLAAL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Glanage et don agricole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https://www.solaal.org/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C9D2C3D-1662-C9AD-CBF0-2148C6C2E5DF}"/>
              </a:ext>
            </a:extLst>
          </p:cNvPr>
          <p:cNvSpPr/>
          <p:nvPr/>
        </p:nvSpPr>
        <p:spPr>
          <a:xfrm>
            <a:off x="622047" y="1619672"/>
            <a:ext cx="5543258" cy="846386"/>
          </a:xfrm>
          <a:prstGeom prst="rect">
            <a:avLst/>
          </a:prstGeom>
          <a:solidFill>
            <a:srgbClr val="FCE4D9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Restau du Cœur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Collecte et don alimentaire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https://www.restosducoeur.org/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E3EE3CE-BD9A-7A7F-8378-F8BCB56FBD0D}"/>
              </a:ext>
            </a:extLst>
          </p:cNvPr>
          <p:cNvSpPr/>
          <p:nvPr/>
        </p:nvSpPr>
        <p:spPr>
          <a:xfrm>
            <a:off x="622047" y="2576489"/>
            <a:ext cx="5543258" cy="846386"/>
          </a:xfrm>
          <a:prstGeom prst="rect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Secours Populaire Français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Lutte contre la précarité et l’exclusion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https://www.secourspopulaire.fr/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B2C61B4-1DA9-B5F7-E766-1DFB54C5D53C}"/>
              </a:ext>
            </a:extLst>
          </p:cNvPr>
          <p:cNvSpPr/>
          <p:nvPr/>
        </p:nvSpPr>
        <p:spPr>
          <a:xfrm>
            <a:off x="652104" y="5088709"/>
            <a:ext cx="5543258" cy="846386"/>
          </a:xfrm>
          <a:prstGeom prst="rect">
            <a:avLst/>
          </a:prstGeom>
          <a:solidFill>
            <a:srgbClr val="FCE4D9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Entourage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Lutte contre la précarité et l’exclusion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https://www.entourage.social/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BCA075E-65AF-DFDA-09DB-2ADDAD13EE1E}"/>
              </a:ext>
            </a:extLst>
          </p:cNvPr>
          <p:cNvSpPr/>
          <p:nvPr/>
        </p:nvSpPr>
        <p:spPr>
          <a:xfrm>
            <a:off x="652104" y="6015071"/>
            <a:ext cx="5543258" cy="846386"/>
          </a:xfrm>
          <a:prstGeom prst="rect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Marion la main tendue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Lutte contre la violence et le harcèlement scolaire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https://www.marionlamaintendue.com/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EDC2438-F518-DF77-4D7D-5216DCF0B16F}"/>
              </a:ext>
            </a:extLst>
          </p:cNvPr>
          <p:cNvSpPr/>
          <p:nvPr/>
        </p:nvSpPr>
        <p:spPr>
          <a:xfrm>
            <a:off x="655940" y="6953411"/>
            <a:ext cx="5543258" cy="846386"/>
          </a:xfrm>
          <a:prstGeom prst="rect">
            <a:avLst/>
          </a:prstGeom>
          <a:solidFill>
            <a:srgbClr val="FCE4D9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Refugee</a:t>
            </a:r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Food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Insertion de personnes réfugiées par la restauration durable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https://refugee-food.org/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773230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DDBD3A-EE1D-76D7-C700-257557022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165F5477-FEF1-4269-DFE4-C10852B7D63A}"/>
              </a:ext>
            </a:extLst>
          </p:cNvPr>
          <p:cNvSpPr/>
          <p:nvPr/>
        </p:nvSpPr>
        <p:spPr>
          <a:xfrm>
            <a:off x="385597" y="579825"/>
            <a:ext cx="6081542" cy="7701123"/>
          </a:xfrm>
          <a:prstGeom prst="roundRect">
            <a:avLst/>
          </a:prstGeom>
          <a:noFill/>
          <a:ln w="12700">
            <a:solidFill>
              <a:srgbClr val="F5A17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2400" b="1" i="1" dirty="0">
              <a:solidFill>
                <a:srgbClr val="B6C931"/>
              </a:solidFill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EDB4C20-5CA7-7DE2-9FE0-B457F000D845}"/>
              </a:ext>
            </a:extLst>
          </p:cNvPr>
          <p:cNvSpPr txBox="1"/>
          <p:nvPr/>
        </p:nvSpPr>
        <p:spPr>
          <a:xfrm>
            <a:off x="5543550" y="8988491"/>
            <a:ext cx="26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C9C2999-2177-7BEF-651A-2503E5ADA060}"/>
              </a:ext>
            </a:extLst>
          </p:cNvPr>
          <p:cNvSpPr txBox="1"/>
          <p:nvPr/>
        </p:nvSpPr>
        <p:spPr>
          <a:xfrm>
            <a:off x="2342917" y="1093225"/>
            <a:ext cx="4188389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5A1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SOLIDARITE</a:t>
            </a:r>
          </a:p>
          <a:p>
            <a:endParaRPr lang="fr-FR" sz="2400" b="1" dirty="0">
              <a:solidFill>
                <a:srgbClr val="B6C93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A4B0845C-A2F4-B295-9B28-098D1437F6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439" y="8456869"/>
            <a:ext cx="3513287" cy="809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Pôle Lycées – Direction des Opérations – </a:t>
            </a:r>
          </a:p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Service Etudes Générales et Environnementales</a:t>
            </a:r>
          </a:p>
        </p:txBody>
      </p:sp>
      <p:pic>
        <p:nvPicPr>
          <p:cNvPr id="17" name="Image 16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3CBDA325-5572-322E-BA19-67331435840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72902"/>
            <a:ext cx="3234842" cy="761692"/>
          </a:xfrm>
          <a:prstGeom prst="rect">
            <a:avLst/>
          </a:prstGeom>
        </p:spPr>
      </p:pic>
      <p:pic>
        <p:nvPicPr>
          <p:cNvPr id="2" name="Image 1" descr="Une image contenant cercle, Police, Graphique, logo&#10;&#10;Description générée automatiquement">
            <a:extLst>
              <a:ext uri="{FF2B5EF4-FFF2-40B4-BE49-F238E27FC236}">
                <a16:creationId xmlns:a16="http://schemas.microsoft.com/office/drawing/2014/main" id="{36E044FA-D91D-0BBD-592A-D797EC38984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7111" y="137455"/>
            <a:ext cx="958732" cy="95873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D4CE6AF8-3162-4B64-0DB0-82F6B1520AF9}"/>
              </a:ext>
            </a:extLst>
          </p:cNvPr>
          <p:cNvSpPr/>
          <p:nvPr/>
        </p:nvSpPr>
        <p:spPr>
          <a:xfrm>
            <a:off x="622047" y="1619672"/>
            <a:ext cx="5543258" cy="661720"/>
          </a:xfrm>
          <a:prstGeom prst="rect">
            <a:avLst/>
          </a:prstGeom>
          <a:solidFill>
            <a:srgbClr val="FCE4D9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Unis-Cité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Sensibilisation par des jeunes en service civique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: 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https://www.uniscite.fr/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376830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7C6330-93A0-200E-0DAE-A0D0B0F13E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0794FF7B-2A0C-0C7D-1042-066EACF29A6E}"/>
              </a:ext>
            </a:extLst>
          </p:cNvPr>
          <p:cNvSpPr/>
          <p:nvPr/>
        </p:nvSpPr>
        <p:spPr>
          <a:xfrm>
            <a:off x="385597" y="579826"/>
            <a:ext cx="6081542" cy="7543144"/>
          </a:xfrm>
          <a:prstGeom prst="roundRect">
            <a:avLst/>
          </a:prstGeom>
          <a:noFill/>
          <a:ln w="12700">
            <a:solidFill>
              <a:srgbClr val="44795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2400" b="1" i="1" dirty="0">
              <a:solidFill>
                <a:srgbClr val="B6C931"/>
              </a:solidFill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38A448D-664A-499F-561B-60B61D1B6A4A}"/>
              </a:ext>
            </a:extLst>
          </p:cNvPr>
          <p:cNvSpPr txBox="1"/>
          <p:nvPr/>
        </p:nvSpPr>
        <p:spPr>
          <a:xfrm>
            <a:off x="5543550" y="8988491"/>
            <a:ext cx="26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C5D06FF-14F5-3E81-2F0A-516217BE5715}"/>
              </a:ext>
            </a:extLst>
          </p:cNvPr>
          <p:cNvSpPr txBox="1"/>
          <p:nvPr/>
        </p:nvSpPr>
        <p:spPr>
          <a:xfrm>
            <a:off x="617320" y="1021031"/>
            <a:ext cx="5909259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4479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 au développement durable</a:t>
            </a:r>
          </a:p>
          <a:p>
            <a:endParaRPr lang="fr-FR" sz="2400" b="1" dirty="0">
              <a:solidFill>
                <a:srgbClr val="B6C93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1BE292D3-1373-F256-7C80-0D77093E78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439" y="8456869"/>
            <a:ext cx="3513287" cy="809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Pôle Lycées – Direction des Opérations – </a:t>
            </a:r>
          </a:p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Service Etudes Générales et Environnementales</a:t>
            </a:r>
          </a:p>
        </p:txBody>
      </p:sp>
      <p:pic>
        <p:nvPicPr>
          <p:cNvPr id="17" name="Image 16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7685A404-3F9C-655B-0CA3-CD4F885FB4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72902"/>
            <a:ext cx="3234842" cy="761692"/>
          </a:xfrm>
          <a:prstGeom prst="rect">
            <a:avLst/>
          </a:prstGeom>
        </p:spPr>
      </p:pic>
      <p:pic>
        <p:nvPicPr>
          <p:cNvPr id="3" name="Image 2" descr="Une image contenant cercle, Caractère coloré, conception&#10;&#10;Description générée automatiquement">
            <a:extLst>
              <a:ext uri="{FF2B5EF4-FFF2-40B4-BE49-F238E27FC236}">
                <a16:creationId xmlns:a16="http://schemas.microsoft.com/office/drawing/2014/main" id="{487C3963-274B-0BD0-47CE-68E214F9ACF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7152" y="276642"/>
            <a:ext cx="605859" cy="605859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CEBE0919-FE92-2CA1-94F0-F922B3278428}"/>
              </a:ext>
            </a:extLst>
          </p:cNvPr>
          <p:cNvSpPr/>
          <p:nvPr/>
        </p:nvSpPr>
        <p:spPr>
          <a:xfrm>
            <a:off x="536848" y="1935995"/>
            <a:ext cx="5764252" cy="6617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Canopé</a:t>
            </a:r>
            <a:endParaRPr lang="fr-FR" sz="13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Réseau de création et d'accompagnement pédagogiques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https://www.reseau-canope.fr/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BB12E22-BA05-6B44-A7E1-766105553B9A}"/>
              </a:ext>
            </a:extLst>
          </p:cNvPr>
          <p:cNvSpPr/>
          <p:nvPr/>
        </p:nvSpPr>
        <p:spPr>
          <a:xfrm>
            <a:off x="536849" y="2699126"/>
            <a:ext cx="5764252" cy="846386"/>
          </a:xfrm>
          <a:prstGeom prst="rect">
            <a:avLst/>
          </a:prstGeom>
          <a:ln w="28575">
            <a:solidFill>
              <a:schemeClr val="accent3">
                <a:lumMod val="20000"/>
                <a:lumOff val="80000"/>
              </a:schemeClr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Ecophylle</a:t>
            </a:r>
            <a:endParaRPr lang="fr-FR" sz="13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Formation d'éco-délégués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https://www.ecophylle.org/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http://www.eco-delegues.fr/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C79B1A4-0CCF-CCBA-B0E3-006245CE1138}"/>
              </a:ext>
            </a:extLst>
          </p:cNvPr>
          <p:cNvSpPr/>
          <p:nvPr/>
        </p:nvSpPr>
        <p:spPr>
          <a:xfrm>
            <a:off x="536849" y="5307193"/>
            <a:ext cx="5764252" cy="6617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</a:t>
            </a:r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Planet</a:t>
            </a:r>
            <a:endParaRPr lang="fr-FR" sz="13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Sensibilisation à l'écologie et l'humanisme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https://www.goodplanet.org/fr/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8A6269E-F237-4D17-B69B-5ECCABB4F1D4}"/>
              </a:ext>
            </a:extLst>
          </p:cNvPr>
          <p:cNvSpPr/>
          <p:nvPr/>
        </p:nvSpPr>
        <p:spPr>
          <a:xfrm>
            <a:off x="536849" y="4492728"/>
            <a:ext cx="5764252" cy="661720"/>
          </a:xfrm>
          <a:prstGeom prst="rect">
            <a:avLst/>
          </a:prstGeom>
          <a:ln w="28575">
            <a:solidFill>
              <a:schemeClr val="accent3">
                <a:lumMod val="20000"/>
                <a:lumOff val="80000"/>
              </a:schemeClr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Vivacités Île-de-France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Réseau franciliens d'éducation pour une ville durable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http://www.vivacites-idf.org/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BC0CEE5-FD2C-9732-0F6E-03F08C0173AE}"/>
              </a:ext>
            </a:extLst>
          </p:cNvPr>
          <p:cNvSpPr/>
          <p:nvPr/>
        </p:nvSpPr>
        <p:spPr>
          <a:xfrm>
            <a:off x="536849" y="3679183"/>
            <a:ext cx="5764252" cy="6617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Graine Île-de-France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Réseau d'éducation à l'environnement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http://www.graine-idf.org/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53CE5A3-E7F1-5932-EAFD-C2B11BFE6DE2}"/>
              </a:ext>
            </a:extLst>
          </p:cNvPr>
          <p:cNvSpPr/>
          <p:nvPr/>
        </p:nvSpPr>
        <p:spPr>
          <a:xfrm>
            <a:off x="536848" y="6121658"/>
            <a:ext cx="5764252" cy="661720"/>
          </a:xfrm>
          <a:prstGeom prst="rect">
            <a:avLst/>
          </a:prstGeom>
          <a:ln w="28575">
            <a:solidFill>
              <a:schemeClr val="accent3">
                <a:lumMod val="20000"/>
                <a:lumOff val="80000"/>
              </a:schemeClr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PikPik</a:t>
            </a:r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Environnement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Formation d'éco-citoyens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http://www.pikpik.org/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335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558FB7-77D8-8F4A-A2D7-C2F7C38700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A2EB54AF-23CE-C6F6-DF54-CF94D8B2C5A5}"/>
              </a:ext>
            </a:extLst>
          </p:cNvPr>
          <p:cNvSpPr/>
          <p:nvPr/>
        </p:nvSpPr>
        <p:spPr>
          <a:xfrm>
            <a:off x="391070" y="179512"/>
            <a:ext cx="6081542" cy="8277357"/>
          </a:xfrm>
          <a:prstGeom prst="roundRect">
            <a:avLst/>
          </a:prstGeom>
          <a:noFill/>
          <a:ln w="127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3200" b="1" dirty="0">
              <a:solidFill>
                <a:srgbClr val="0C4725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endParaRPr lang="fr-FR" sz="3200" b="1" dirty="0">
              <a:solidFill>
                <a:srgbClr val="0C4725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endParaRPr lang="fr-FR" sz="1600" dirty="0">
              <a:solidFill>
                <a:srgbClr val="0C4725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7B66741-4BC2-3F2D-CBAA-05C6BA9B31D9}"/>
              </a:ext>
            </a:extLst>
          </p:cNvPr>
          <p:cNvSpPr txBox="1"/>
          <p:nvPr/>
        </p:nvSpPr>
        <p:spPr>
          <a:xfrm>
            <a:off x="5543550" y="8988491"/>
            <a:ext cx="26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D00C9A88-E424-1436-90CE-F3CA0B8BA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439" y="8456869"/>
            <a:ext cx="3513287" cy="809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Pôle Lycées – Direction des Opérations – </a:t>
            </a:r>
          </a:p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Service Etudes Générales et Environnementales</a:t>
            </a:r>
          </a:p>
        </p:txBody>
      </p:sp>
      <p:pic>
        <p:nvPicPr>
          <p:cNvPr id="17" name="Image 16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57ECEF55-CD43-8E19-3CB9-D0FEC52D249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8479782"/>
            <a:ext cx="2780928" cy="654811"/>
          </a:xfrm>
          <a:prstGeom prst="rect">
            <a:avLst/>
          </a:prstGeom>
        </p:spPr>
      </p:pic>
      <p:grpSp>
        <p:nvGrpSpPr>
          <p:cNvPr id="2" name="Groupe 1">
            <a:extLst>
              <a:ext uri="{FF2B5EF4-FFF2-40B4-BE49-F238E27FC236}">
                <a16:creationId xmlns:a16="http://schemas.microsoft.com/office/drawing/2014/main" id="{F216361E-8602-EA8C-01BB-CF5D6F26544F}"/>
              </a:ext>
            </a:extLst>
          </p:cNvPr>
          <p:cNvGrpSpPr/>
          <p:nvPr/>
        </p:nvGrpSpPr>
        <p:grpSpPr>
          <a:xfrm>
            <a:off x="609600" y="763965"/>
            <a:ext cx="5638424" cy="2376677"/>
            <a:chOff x="269038" y="1242901"/>
            <a:chExt cx="6416022" cy="1349777"/>
          </a:xfrm>
          <a:solidFill>
            <a:schemeClr val="bg1"/>
          </a:solidFill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5EA0D9F5-3644-2003-C74D-2B6BBBEDED41}"/>
                </a:ext>
              </a:extLst>
            </p:cNvPr>
            <p:cNvSpPr/>
            <p:nvPr/>
          </p:nvSpPr>
          <p:spPr>
            <a:xfrm>
              <a:off x="269038" y="1782371"/>
              <a:ext cx="6416022" cy="810307"/>
            </a:xfrm>
            <a:prstGeom prst="rect">
              <a:avLst/>
            </a:prstGeom>
            <a:grpFill/>
            <a:ln w="28575">
              <a:solidFill>
                <a:srgbClr val="FCEBC4"/>
              </a:solidFill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ONERC - Observatoire National sur les Effets du Réchauffement Climatique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Information et sensibilisation sur le réchauffement climatique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3"/>
                </a:rPr>
                <a:t>https://www.ecologique-solidaire.gouv.fr/observatoire-national-sur-effets-du-rechauffement-climatique-onerc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0DD158EF-7056-0B76-90D4-2E7FD99B0313}"/>
                </a:ext>
              </a:extLst>
            </p:cNvPr>
            <p:cNvSpPr/>
            <p:nvPr/>
          </p:nvSpPr>
          <p:spPr>
            <a:xfrm>
              <a:off x="269038" y="1242901"/>
              <a:ext cx="6416022" cy="484423"/>
            </a:xfrm>
            <a:prstGeom prst="rect">
              <a:avLst/>
            </a:prstGeom>
            <a:solidFill>
              <a:srgbClr val="FCEBC4"/>
            </a:solidFill>
            <a:ln w="28575">
              <a:noFill/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FIM - Forum International Météo et du Climat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Forum d’éducation et de mobilisation sur les enjeux du climat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et outils pédagogiques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4"/>
                </a:rPr>
                <a:t>https://forumeteoclimat.com/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EB199093-CD7B-1E95-027C-988E6725BFF4}"/>
              </a:ext>
            </a:extLst>
          </p:cNvPr>
          <p:cNvSpPr/>
          <p:nvPr/>
        </p:nvSpPr>
        <p:spPr>
          <a:xfrm>
            <a:off x="609600" y="3232597"/>
            <a:ext cx="5638424" cy="1215717"/>
          </a:xfrm>
          <a:prstGeom prst="rect">
            <a:avLst/>
          </a:prstGeom>
          <a:solidFill>
            <a:srgbClr val="FCEBC4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 - Association pour la transition Bas Carbone  -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 cœur de la lutte contre le changement climatique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depuis 2011 avec la méthode Bilan Carbone®,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l’ABC sensibilise, forme, fédère et donne des moyens d’action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concrets aux organisations et aux citoyens pour réussir leur transition bas carbone.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https://abc-transitionbascarbone.fr/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C0B16BC-4E0A-A3AD-A6CF-A347910FB555}"/>
              </a:ext>
            </a:extLst>
          </p:cNvPr>
          <p:cNvSpPr/>
          <p:nvPr/>
        </p:nvSpPr>
        <p:spPr>
          <a:xfrm>
            <a:off x="611613" y="4568016"/>
            <a:ext cx="5636411" cy="1031051"/>
          </a:xfrm>
          <a:prstGeom prst="rect">
            <a:avLst/>
          </a:prstGeom>
          <a:solidFill>
            <a:schemeClr val="bg1"/>
          </a:solidFill>
          <a:ln w="28575">
            <a:solidFill>
              <a:srgbClr val="FCEBC4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Fresque de la mobilité – </a:t>
            </a:r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Shifter</a:t>
            </a:r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 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fresque de la Mobilité est un atelier collaboratif de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sensibilisation aux enjeux carbone de la mobilité des personnes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https://theshiftproject.org/demander-une-fresque-de-la-mobilite-rien-de-plus-simple/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B5BA28C-6931-673F-9797-473B5C6042D3}"/>
              </a:ext>
            </a:extLst>
          </p:cNvPr>
          <p:cNvSpPr/>
          <p:nvPr/>
        </p:nvSpPr>
        <p:spPr>
          <a:xfrm>
            <a:off x="628181" y="5718769"/>
            <a:ext cx="5636411" cy="1031051"/>
          </a:xfrm>
          <a:prstGeom prst="rect">
            <a:avLst/>
          </a:prstGeom>
          <a:solidFill>
            <a:srgbClr val="FCEBC4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Fresque du climat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 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3 heures, l’atelier collaboratif « la Fresque du Climat » permet de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comprendre l’essentiel des enjeux climatiques pour passer à l’action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https://fresqueduclimat.org/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2D07594-70F5-856B-FE2F-7DE238D65E3F}"/>
              </a:ext>
            </a:extLst>
          </p:cNvPr>
          <p:cNvSpPr/>
          <p:nvPr/>
        </p:nvSpPr>
        <p:spPr>
          <a:xfrm>
            <a:off x="634087" y="6824736"/>
            <a:ext cx="5636411" cy="1215717"/>
          </a:xfrm>
          <a:prstGeom prst="rect">
            <a:avLst/>
          </a:prstGeom>
          <a:solidFill>
            <a:schemeClr val="bg1"/>
          </a:solidFill>
          <a:ln w="28575">
            <a:solidFill>
              <a:srgbClr val="FCEBC4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AFD – </a:t>
            </a:r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AdaptAction</a:t>
            </a:r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 : 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Depuis 2017,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AdaptAction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accompagne 15 pays et organisations régionales particulièrement vulnérables aux impacts du changement climatique dans la mise en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oeuvre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leurs stratégies d’adaptation.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https://www.afd.fr/fr/adaptaction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0898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43A362-8A20-C630-001E-C974A1BFC6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7A6747D3-A0CE-8DA1-5BBA-82FD3C821ACD}"/>
              </a:ext>
            </a:extLst>
          </p:cNvPr>
          <p:cNvSpPr/>
          <p:nvPr/>
        </p:nvSpPr>
        <p:spPr>
          <a:xfrm>
            <a:off x="385597" y="579825"/>
            <a:ext cx="6081542" cy="7701123"/>
          </a:xfrm>
          <a:prstGeom prst="roundRect">
            <a:avLst/>
          </a:prstGeom>
          <a:noFill/>
          <a:ln w="12700">
            <a:solidFill>
              <a:srgbClr val="44795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2400" b="1" i="1" dirty="0">
              <a:solidFill>
                <a:srgbClr val="B6C931"/>
              </a:solidFill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697306B-EEF4-9A31-6B63-A713AAFBD188}"/>
              </a:ext>
            </a:extLst>
          </p:cNvPr>
          <p:cNvSpPr txBox="1"/>
          <p:nvPr/>
        </p:nvSpPr>
        <p:spPr>
          <a:xfrm>
            <a:off x="5543550" y="8988491"/>
            <a:ext cx="26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A6CE14C-DFF9-44BC-88D1-49B58BFD57CA}"/>
              </a:ext>
            </a:extLst>
          </p:cNvPr>
          <p:cNvSpPr txBox="1"/>
          <p:nvPr/>
        </p:nvSpPr>
        <p:spPr>
          <a:xfrm>
            <a:off x="617320" y="1021031"/>
            <a:ext cx="5909259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4479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 au développement durable</a:t>
            </a:r>
          </a:p>
          <a:p>
            <a:endParaRPr lang="fr-FR" sz="2400" b="1" dirty="0">
              <a:solidFill>
                <a:srgbClr val="B6C93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60AE63E5-FC50-5649-A6A2-0927A96D1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439" y="8456869"/>
            <a:ext cx="3513287" cy="809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Pôle Lycées – Direction des Opérations – </a:t>
            </a:r>
          </a:p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Service Etudes Générales et Environnementales</a:t>
            </a:r>
          </a:p>
        </p:txBody>
      </p:sp>
      <p:pic>
        <p:nvPicPr>
          <p:cNvPr id="17" name="Image 16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78056FD3-445C-5BFE-8C3B-CF3209F409E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72902"/>
            <a:ext cx="3234842" cy="761692"/>
          </a:xfrm>
          <a:prstGeom prst="rect">
            <a:avLst/>
          </a:prstGeom>
        </p:spPr>
      </p:pic>
      <p:pic>
        <p:nvPicPr>
          <p:cNvPr id="3" name="Image 2" descr="Une image contenant cercle, Caractère coloré, conception&#10;&#10;Description générée automatiquement">
            <a:extLst>
              <a:ext uri="{FF2B5EF4-FFF2-40B4-BE49-F238E27FC236}">
                <a16:creationId xmlns:a16="http://schemas.microsoft.com/office/drawing/2014/main" id="{69437D04-6DF6-2AED-C8CD-6B08E68BE4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7152" y="276642"/>
            <a:ext cx="605859" cy="60585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0DCC92B-536D-BE40-26B9-158DF2B5F4FD}"/>
              </a:ext>
            </a:extLst>
          </p:cNvPr>
          <p:cNvSpPr/>
          <p:nvPr/>
        </p:nvSpPr>
        <p:spPr>
          <a:xfrm>
            <a:off x="625782" y="2451418"/>
            <a:ext cx="5606433" cy="661720"/>
          </a:xfrm>
          <a:prstGeom prst="rect">
            <a:avLst/>
          </a:prstGeom>
          <a:ln w="28575">
            <a:solidFill>
              <a:schemeClr val="accent3">
                <a:lumMod val="20000"/>
                <a:lumOff val="80000"/>
              </a:schemeClr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Gaïactica</a:t>
            </a:r>
            <a:endParaRPr lang="fr-FR" sz="13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Escape Game scientifique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https://www.gaiactica.net/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A373F6-4B3D-9A47-3A35-BB4EAB038C05}"/>
              </a:ext>
            </a:extLst>
          </p:cNvPr>
          <p:cNvSpPr/>
          <p:nvPr/>
        </p:nvSpPr>
        <p:spPr>
          <a:xfrm>
            <a:off x="605713" y="3251153"/>
            <a:ext cx="5606433" cy="6617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bouilloire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Association pour la défense de l'environnement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https://www.labouilloire.org/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7D3F2E-E9A9-D41A-29D6-C9BBAD50E5D2}"/>
              </a:ext>
            </a:extLst>
          </p:cNvPr>
          <p:cNvSpPr/>
          <p:nvPr/>
        </p:nvSpPr>
        <p:spPr>
          <a:xfrm>
            <a:off x="625782" y="1651683"/>
            <a:ext cx="5606433" cy="6617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Pépites Vertes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Orientation – les métiers de la transition écologique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https://lespepitesvertes.fr/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0217B3-1544-2397-2839-2141BAEBD7E3}"/>
              </a:ext>
            </a:extLst>
          </p:cNvPr>
          <p:cNvSpPr/>
          <p:nvPr/>
        </p:nvSpPr>
        <p:spPr>
          <a:xfrm>
            <a:off x="625782" y="4050888"/>
            <a:ext cx="5606433" cy="1031051"/>
          </a:xfrm>
          <a:prstGeom prst="rect">
            <a:avLst/>
          </a:prstGeom>
          <a:ln w="28575">
            <a:solidFill>
              <a:schemeClr val="accent3">
                <a:lumMod val="20000"/>
                <a:lumOff val="80000"/>
              </a:schemeClr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Ecotizen</a:t>
            </a:r>
            <a:endParaRPr lang="fr-FR" sz="13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Faciliter </a:t>
            </a:r>
            <a:r>
              <a:rPr lang="fr-FR" sz="1200" b="1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 coopération et le passage à l’action des citoyens dans la transition écologique à travers la mise en place d'ateliers et de défis sur une application</a:t>
            </a:r>
            <a:endParaRPr lang="fr-FR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: 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https://www.ecotizen.fr/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9113A94-2B23-E654-73C9-4EFB99013CC6}"/>
              </a:ext>
            </a:extLst>
          </p:cNvPr>
          <p:cNvSpPr/>
          <p:nvPr/>
        </p:nvSpPr>
        <p:spPr>
          <a:xfrm>
            <a:off x="625782" y="5219954"/>
            <a:ext cx="5606433" cy="8463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Tumo</a:t>
            </a:r>
            <a:endParaRPr lang="fr-FR" sz="13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Ecole des créations numériques dédiée à la sensibilisation autour des enjeux écologiques.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https://paris.tumo.fr/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F8830CB-3D42-DB24-DA4D-CF3D8DAA5CC9}"/>
              </a:ext>
            </a:extLst>
          </p:cNvPr>
          <p:cNvSpPr/>
          <p:nvPr/>
        </p:nvSpPr>
        <p:spPr>
          <a:xfrm>
            <a:off x="625782" y="6205783"/>
            <a:ext cx="5606433" cy="661720"/>
          </a:xfrm>
          <a:prstGeom prst="rect">
            <a:avLst/>
          </a:prstGeom>
          <a:ln w="28575">
            <a:solidFill>
              <a:schemeClr val="accent3">
                <a:lumMod val="20000"/>
                <a:lumOff val="80000"/>
              </a:schemeClr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maison d’Epinay/Seine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 à l’environnement via différents ateliers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: 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3CA51E-FA27-9446-4D98-1A08BABAD9B5}"/>
              </a:ext>
            </a:extLst>
          </p:cNvPr>
          <p:cNvSpPr/>
          <p:nvPr/>
        </p:nvSpPr>
        <p:spPr>
          <a:xfrm>
            <a:off x="656300" y="7005672"/>
            <a:ext cx="5606433" cy="8463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Engage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Programmes et outils d’engagement collectifs pour sensibiliser aux enjeux environnementaux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: 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https://engage.world/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7472275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628690-7D3F-7552-8F10-3F8555E15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14E18056-A955-EBC5-4F67-C99164A022F6}"/>
              </a:ext>
            </a:extLst>
          </p:cNvPr>
          <p:cNvSpPr/>
          <p:nvPr/>
        </p:nvSpPr>
        <p:spPr>
          <a:xfrm>
            <a:off x="385597" y="579825"/>
            <a:ext cx="6081542" cy="7701123"/>
          </a:xfrm>
          <a:prstGeom prst="roundRect">
            <a:avLst/>
          </a:prstGeom>
          <a:noFill/>
          <a:ln w="12700">
            <a:solidFill>
              <a:srgbClr val="44795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2400" b="1" i="1" dirty="0">
              <a:solidFill>
                <a:srgbClr val="B6C931"/>
              </a:solidFill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7426C77-2D7F-85F0-B192-45CCEAEF03C5}"/>
              </a:ext>
            </a:extLst>
          </p:cNvPr>
          <p:cNvSpPr txBox="1"/>
          <p:nvPr/>
        </p:nvSpPr>
        <p:spPr>
          <a:xfrm>
            <a:off x="5543550" y="8988491"/>
            <a:ext cx="26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6DCBB0F-3303-9DE5-2658-D19D6176FC7D}"/>
              </a:ext>
            </a:extLst>
          </p:cNvPr>
          <p:cNvSpPr txBox="1"/>
          <p:nvPr/>
        </p:nvSpPr>
        <p:spPr>
          <a:xfrm>
            <a:off x="617320" y="1021031"/>
            <a:ext cx="5909259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4479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 au développement durable</a:t>
            </a:r>
          </a:p>
          <a:p>
            <a:endParaRPr lang="fr-FR" sz="2400" b="1" dirty="0">
              <a:solidFill>
                <a:srgbClr val="B6C93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B1ED373F-9E47-F4AA-2CDB-697D2BABD5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439" y="8456869"/>
            <a:ext cx="3513287" cy="809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Pôle Lycées – Direction des Opérations – </a:t>
            </a:r>
          </a:p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Service Etudes Générales et Environnementales</a:t>
            </a:r>
          </a:p>
        </p:txBody>
      </p:sp>
      <p:pic>
        <p:nvPicPr>
          <p:cNvPr id="17" name="Image 16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0E2C4B0F-3686-D561-C8B2-265F25BF44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72902"/>
            <a:ext cx="3234842" cy="761692"/>
          </a:xfrm>
          <a:prstGeom prst="rect">
            <a:avLst/>
          </a:prstGeom>
        </p:spPr>
      </p:pic>
      <p:pic>
        <p:nvPicPr>
          <p:cNvPr id="3" name="Image 2" descr="Une image contenant cercle, Caractère coloré, conception&#10;&#10;Description générée automatiquement">
            <a:extLst>
              <a:ext uri="{FF2B5EF4-FFF2-40B4-BE49-F238E27FC236}">
                <a16:creationId xmlns:a16="http://schemas.microsoft.com/office/drawing/2014/main" id="{AB9D353B-F37F-691A-68CA-50817E808E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7152" y="276642"/>
            <a:ext cx="605859" cy="60585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2DCF7D3-95F4-354D-FD07-FAAF106CD596}"/>
              </a:ext>
            </a:extLst>
          </p:cNvPr>
          <p:cNvSpPr/>
          <p:nvPr/>
        </p:nvSpPr>
        <p:spPr>
          <a:xfrm>
            <a:off x="584507" y="2960343"/>
            <a:ext cx="5683719" cy="661720"/>
          </a:xfrm>
          <a:prstGeom prst="rect">
            <a:avLst/>
          </a:prstGeom>
          <a:ln w="28575">
            <a:solidFill>
              <a:schemeClr val="accent3">
                <a:lumMod val="20000"/>
                <a:lumOff val="80000"/>
              </a:schemeClr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Making</a:t>
            </a:r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Waves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Podcasts et radios engagés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: 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https://mkwaves.org/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E4AF13C-0407-E476-714C-040C7BC2A2E1}"/>
              </a:ext>
            </a:extLst>
          </p:cNvPr>
          <p:cNvSpPr/>
          <p:nvPr/>
        </p:nvSpPr>
        <p:spPr>
          <a:xfrm>
            <a:off x="584508" y="1728530"/>
            <a:ext cx="5683719" cy="103105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Renaissance écologique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Fresque de la Renaissance Écologique dans un atelier d’imagination collective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:  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https://renaissanceecologique.org/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8B37123-1807-D81A-96C8-D0D46B82B3D2}"/>
              </a:ext>
            </a:extLst>
          </p:cNvPr>
          <p:cNvSpPr/>
          <p:nvPr/>
        </p:nvSpPr>
        <p:spPr>
          <a:xfrm>
            <a:off x="584506" y="3822825"/>
            <a:ext cx="5683719" cy="6617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 Petite Planète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Jeu de défis écologiques autour de l’environnement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: 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https://mapetiteplanete.org/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8975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C655C4-28EB-4CB7-9A5F-01B7061F7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F6100BDE-69DA-DBCE-9D82-23C2E77D8F06}"/>
              </a:ext>
            </a:extLst>
          </p:cNvPr>
          <p:cNvSpPr/>
          <p:nvPr/>
        </p:nvSpPr>
        <p:spPr>
          <a:xfrm>
            <a:off x="385597" y="579825"/>
            <a:ext cx="6081542" cy="7701123"/>
          </a:xfrm>
          <a:prstGeom prst="roundRect">
            <a:avLst/>
          </a:prstGeom>
          <a:noFill/>
          <a:ln w="12700">
            <a:solidFill>
              <a:srgbClr val="44795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2400" b="1" i="1" dirty="0">
              <a:solidFill>
                <a:srgbClr val="B6C931"/>
              </a:solidFill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7557AC3-A804-DADD-CCEB-6DB68FDA6701}"/>
              </a:ext>
            </a:extLst>
          </p:cNvPr>
          <p:cNvSpPr txBox="1"/>
          <p:nvPr/>
        </p:nvSpPr>
        <p:spPr>
          <a:xfrm>
            <a:off x="5543550" y="8988491"/>
            <a:ext cx="26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89087AD7-7C69-A7A1-3401-41EEE87E0A37}"/>
              </a:ext>
            </a:extLst>
          </p:cNvPr>
          <p:cNvSpPr txBox="1"/>
          <p:nvPr/>
        </p:nvSpPr>
        <p:spPr>
          <a:xfrm>
            <a:off x="2673021" y="1119487"/>
            <a:ext cx="150669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4479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Contacts</a:t>
            </a:r>
          </a:p>
          <a:p>
            <a:endParaRPr lang="fr-FR" sz="2400" b="1" dirty="0">
              <a:solidFill>
                <a:srgbClr val="B6C93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F88A9150-3AAD-70FD-2CB8-EDB5F72D6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439" y="8456869"/>
            <a:ext cx="3513287" cy="809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Pôle Lycées – Direction des Opérations – </a:t>
            </a:r>
          </a:p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Service Etudes Générales et Environnementales</a:t>
            </a:r>
          </a:p>
        </p:txBody>
      </p:sp>
      <p:pic>
        <p:nvPicPr>
          <p:cNvPr id="17" name="Image 16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3C12C802-2EEC-AFEB-381D-ECCAAB15B8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72902"/>
            <a:ext cx="3234842" cy="761692"/>
          </a:xfrm>
          <a:prstGeom prst="rect">
            <a:avLst/>
          </a:prstGeom>
        </p:spPr>
      </p:pic>
      <p:sp>
        <p:nvSpPr>
          <p:cNvPr id="13" name="ZoneTexte 12">
            <a:extLst>
              <a:ext uri="{FF2B5EF4-FFF2-40B4-BE49-F238E27FC236}">
                <a16:creationId xmlns:a16="http://schemas.microsoft.com/office/drawing/2014/main" id="{D28BD54D-6BA0-C4A0-55DC-DE8A341ACB13}"/>
              </a:ext>
            </a:extLst>
          </p:cNvPr>
          <p:cNvSpPr txBox="1"/>
          <p:nvPr/>
        </p:nvSpPr>
        <p:spPr>
          <a:xfrm>
            <a:off x="342885" y="2126405"/>
            <a:ext cx="609437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Nicolas RIHET</a:t>
            </a:r>
          </a:p>
          <a:p>
            <a:pPr algn="ctr"/>
            <a:b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Coordinateur des Lycées Eco-Responsables</a:t>
            </a:r>
            <a:b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nicolas.rihet@iledefrance.fr</a:t>
            </a:r>
            <a:b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01.53.85.56.60</a:t>
            </a:r>
            <a:b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06.07.82.23.81</a:t>
            </a: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endParaRPr lang="fr-FR" sz="1600" b="1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E64068A-7594-55EE-06EA-4473F3424DA5}"/>
              </a:ext>
            </a:extLst>
          </p:cNvPr>
          <p:cNvSpPr txBox="1"/>
          <p:nvPr/>
        </p:nvSpPr>
        <p:spPr>
          <a:xfrm>
            <a:off x="1163878" y="4227687"/>
            <a:ext cx="452497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Lola CHUPIN</a:t>
            </a:r>
          </a:p>
          <a:p>
            <a:pPr algn="ctr"/>
            <a:br>
              <a:rPr kumimoji="0" lang="fr-FR" sz="16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kumimoji="0" lang="fr-FR" sz="16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Chargée de mission Lycées Eco-Responsables</a:t>
            </a:r>
            <a:br>
              <a:rPr kumimoji="0" lang="fr-FR" sz="16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kumimoji="0" lang="fr-FR" sz="16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lola.chupin@iledefrance.fr</a:t>
            </a:r>
            <a:r>
              <a:rPr kumimoji="0" lang="fr-FR" sz="16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br>
              <a:rPr kumimoji="0" lang="fr-FR" sz="16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kumimoji="0" lang="fr-FR" sz="16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01.53.85.57.89</a:t>
            </a:r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693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D6F70F-C348-55DC-2929-59D5605A6F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A845CFA9-D366-914D-643C-71AC0C2D3391}"/>
              </a:ext>
            </a:extLst>
          </p:cNvPr>
          <p:cNvSpPr/>
          <p:nvPr/>
        </p:nvSpPr>
        <p:spPr>
          <a:xfrm>
            <a:off x="463834" y="365686"/>
            <a:ext cx="6081542" cy="7811054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3200" b="1" dirty="0">
              <a:solidFill>
                <a:srgbClr val="0C4725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endParaRPr lang="fr-FR" sz="3200" b="1" dirty="0">
              <a:solidFill>
                <a:srgbClr val="0C4725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endParaRPr lang="fr-FR" sz="1600" dirty="0">
              <a:solidFill>
                <a:srgbClr val="0C4725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9F03DE2-947B-E924-E626-1613526B4D50}"/>
              </a:ext>
            </a:extLst>
          </p:cNvPr>
          <p:cNvSpPr txBox="1"/>
          <p:nvPr/>
        </p:nvSpPr>
        <p:spPr>
          <a:xfrm>
            <a:off x="5543550" y="8988491"/>
            <a:ext cx="26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CFEE0EC1-D40F-F7F1-9FF2-9EB69AFD01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439" y="8456869"/>
            <a:ext cx="3513287" cy="809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Pôle Lycées – Direction des Opérations – </a:t>
            </a:r>
          </a:p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Service Etudes Générales et Environnementales</a:t>
            </a:r>
          </a:p>
        </p:txBody>
      </p:sp>
      <p:pic>
        <p:nvPicPr>
          <p:cNvPr id="17" name="Image 16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C4D8939E-6EF8-6C78-E59F-EBC57A086B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8479782"/>
            <a:ext cx="2780928" cy="65481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ACB8855-C597-81D7-FF1D-4FEF5195EB94}"/>
              </a:ext>
            </a:extLst>
          </p:cNvPr>
          <p:cNvSpPr/>
          <p:nvPr/>
        </p:nvSpPr>
        <p:spPr>
          <a:xfrm>
            <a:off x="697790" y="2369797"/>
            <a:ext cx="5462417" cy="1031051"/>
          </a:xfrm>
          <a:prstGeom prst="rect">
            <a:avLst/>
          </a:prstGeom>
          <a:ln w="28575">
            <a:solidFill>
              <a:srgbClr val="FCEBC4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LUDIKENERGIE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animation pédagogique sur l’énergie et les mobilités actives, notamment avec la borne de recharge téléphone ILO, convertissant l’effort physique en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electrcité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: 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https://www.ludikenergie.fr/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D9966C9-498E-B28B-2BBD-95C989D1473C}"/>
              </a:ext>
            </a:extLst>
          </p:cNvPr>
          <p:cNvSpPr/>
          <p:nvPr/>
        </p:nvSpPr>
        <p:spPr>
          <a:xfrm>
            <a:off x="697790" y="3587667"/>
            <a:ext cx="5462417" cy="1215717"/>
          </a:xfrm>
          <a:prstGeom prst="rect">
            <a:avLst/>
          </a:prstGeom>
          <a:solidFill>
            <a:srgbClr val="FCEBC4"/>
          </a:solidFill>
          <a:ln w="9525"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WATTSGOOD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propose une solution ludique basée sur des équipements de cardio-training éco-conçus. Ces équipements convertissent l'énergie produite pendant l'effort, en électricité renouvelable auto-consommée.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: 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https://www.wattsgood.com/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96C9973-6983-166C-381C-AF5D2F9CCEBA}"/>
              </a:ext>
            </a:extLst>
          </p:cNvPr>
          <p:cNvSpPr/>
          <p:nvPr/>
        </p:nvSpPr>
        <p:spPr>
          <a:xfrm>
            <a:off x="697790" y="4986025"/>
            <a:ext cx="5462417" cy="1215717"/>
          </a:xfrm>
          <a:prstGeom prst="rect">
            <a:avLst/>
          </a:prstGeom>
          <a:ln w="28575">
            <a:solidFill>
              <a:srgbClr val="FCEBC4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Association Science Technologie Société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L’ASTS a été créée en 1981 pour promouvoir les avancées des sciences et techniques auprès du grand public. Ils disposent de nombreux jeux et outils pédagogiques sur l’environnement, notamment </a:t>
            </a:r>
            <a:r>
              <a:rPr lang="fr-FR" sz="1200" dirty="0" err="1">
                <a:latin typeface="Arial" panose="020B0604020202020204" pitchFamily="34" charset="0"/>
                <a:cs typeface="Arial" panose="020B0604020202020204" pitchFamily="34" charset="0"/>
              </a:rPr>
              <a:t>Climatictac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: 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https://asts.paris/notre-projet/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49E50D3-93F4-AEDE-8250-7DBC7531E8DE}"/>
              </a:ext>
            </a:extLst>
          </p:cNvPr>
          <p:cNvSpPr/>
          <p:nvPr/>
        </p:nvSpPr>
        <p:spPr>
          <a:xfrm>
            <a:off x="697790" y="6388561"/>
            <a:ext cx="5462417" cy="1215717"/>
          </a:xfrm>
          <a:prstGeom prst="rect">
            <a:avLst/>
          </a:prstGeom>
          <a:solidFill>
            <a:srgbClr val="FCEBC4"/>
          </a:solidFill>
          <a:ln w="9525"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Climates</a:t>
            </a:r>
            <a:endParaRPr lang="fr-FR" sz="13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0" i="0" dirty="0">
                <a:solidFill>
                  <a:srgbClr val="71719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association de sensibilisation aux enjeux des changements climatiques, de la protection du vivant et de la justice sociale rassemblant des jeunes étudiants et professionnel</a:t>
            </a:r>
            <a:r>
              <a:rPr lang="fr-FR" sz="1200" dirty="0">
                <a:solidFill>
                  <a:srgbClr val="71719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fr-FR" sz="1200" b="0" i="0" dirty="0">
                <a:solidFill>
                  <a:srgbClr val="71719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autours d'actions de sensibilisation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: 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https://weareclimates.org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104B7-3DE2-D3D3-64B7-07A8C9F063D3}"/>
              </a:ext>
            </a:extLst>
          </p:cNvPr>
          <p:cNvSpPr/>
          <p:nvPr/>
        </p:nvSpPr>
        <p:spPr>
          <a:xfrm>
            <a:off x="697791" y="967261"/>
            <a:ext cx="5462416" cy="1215717"/>
          </a:xfrm>
          <a:prstGeom prst="rect">
            <a:avLst/>
          </a:prstGeom>
          <a:solidFill>
            <a:srgbClr val="FCEBC4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Fresque du Numérique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Depuis 2020, l’association sensibilise aux problèmes environnementaux du secteur du numérique, et promeut toute action pour évoluer vers un numérique plus soutenable.</a:t>
            </a:r>
            <a:endParaRPr lang="fr-FR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https://www.fresquedunumerique.org/index.html#contact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51632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1A14E0-4D73-B53B-D5DD-7ED437AF5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C82EFC58-EF2B-BF5E-981F-35E6F58DACB1}"/>
              </a:ext>
            </a:extLst>
          </p:cNvPr>
          <p:cNvSpPr/>
          <p:nvPr/>
        </p:nvSpPr>
        <p:spPr>
          <a:xfrm>
            <a:off x="391070" y="579825"/>
            <a:ext cx="6081542" cy="7701123"/>
          </a:xfrm>
          <a:prstGeom prst="roundRect">
            <a:avLst/>
          </a:prstGeom>
          <a:noFill/>
          <a:ln w="28575">
            <a:solidFill>
              <a:srgbClr val="B6C93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2400" b="1" i="1" dirty="0">
              <a:solidFill>
                <a:srgbClr val="B6C931"/>
              </a:solidFill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85B2CF0-527D-9751-34AA-C526F6A90E24}"/>
              </a:ext>
            </a:extLst>
          </p:cNvPr>
          <p:cNvSpPr txBox="1"/>
          <p:nvPr/>
        </p:nvSpPr>
        <p:spPr>
          <a:xfrm>
            <a:off x="5543550" y="8988491"/>
            <a:ext cx="26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E324449-0B2C-E893-B0CE-9E8578EF5839}"/>
              </a:ext>
            </a:extLst>
          </p:cNvPr>
          <p:cNvSpPr txBox="1"/>
          <p:nvPr/>
        </p:nvSpPr>
        <p:spPr>
          <a:xfrm>
            <a:off x="2162693" y="1095190"/>
            <a:ext cx="2360571" cy="461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B6C9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BIODIVERSITE</a:t>
            </a:r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09346D8E-079F-9F4A-8AE6-BE414B3951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439" y="8456869"/>
            <a:ext cx="3513287" cy="809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Pôle Lycées – Direction des Opérations – </a:t>
            </a:r>
          </a:p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Service Etudes Générales et Environnementales</a:t>
            </a:r>
          </a:p>
        </p:txBody>
      </p:sp>
      <p:pic>
        <p:nvPicPr>
          <p:cNvPr id="17" name="Image 16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9E404C55-8D3D-B072-1A47-F349FD355AA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72902"/>
            <a:ext cx="3234842" cy="761692"/>
          </a:xfrm>
          <a:prstGeom prst="rect">
            <a:avLst/>
          </a:prstGeom>
        </p:spPr>
      </p:pic>
      <p:pic>
        <p:nvPicPr>
          <p:cNvPr id="2" name="Image 1" descr="Une image contenant Graphique, cercle, clipart, conception&#10;&#10;Description générée automatiquement">
            <a:extLst>
              <a:ext uri="{FF2B5EF4-FFF2-40B4-BE49-F238E27FC236}">
                <a16:creationId xmlns:a16="http://schemas.microsoft.com/office/drawing/2014/main" id="{3ECC0FE3-37E3-C9AA-B9EC-BEB805D8726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6817" y="198457"/>
            <a:ext cx="896733" cy="896733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3BB5D8CB-45A0-3474-D14C-F96DDDC6A5FF}"/>
              </a:ext>
            </a:extLst>
          </p:cNvPr>
          <p:cNvSpPr txBox="1"/>
          <p:nvPr/>
        </p:nvSpPr>
        <p:spPr>
          <a:xfrm>
            <a:off x="1848499" y="1656091"/>
            <a:ext cx="3816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>
                <a:solidFill>
                  <a:srgbClr val="B6C931"/>
                </a:solidFill>
                <a:cs typeface="Arial" panose="020B0604020202020204" pitchFamily="34" charset="0"/>
              </a:rPr>
              <a:t>Eco Pâturage et poulaillers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411679C-67BA-5DBE-AF3B-A956F872D9BA}"/>
              </a:ext>
            </a:extLst>
          </p:cNvPr>
          <p:cNvSpPr/>
          <p:nvPr/>
        </p:nvSpPr>
        <p:spPr>
          <a:xfrm>
            <a:off x="618897" y="2206711"/>
            <a:ext cx="5546407" cy="661720"/>
          </a:xfrm>
          <a:prstGeom prst="rect">
            <a:avLst/>
          </a:prstGeom>
          <a:solidFill>
            <a:srgbClr val="E4EAAE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 Terra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 pâturage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https://www.ecopaturage.fr/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8DB48AF-3F52-3645-171A-43F804287C83}"/>
              </a:ext>
            </a:extLst>
          </p:cNvPr>
          <p:cNvSpPr/>
          <p:nvPr/>
        </p:nvSpPr>
        <p:spPr>
          <a:xfrm>
            <a:off x="623267" y="3038981"/>
            <a:ext cx="5542037" cy="661720"/>
          </a:xfrm>
          <a:prstGeom prst="rect">
            <a:avLst/>
          </a:prstGeom>
          <a:noFill/>
          <a:ln w="28575">
            <a:solidFill>
              <a:srgbClr val="E4EAAE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Greensheep</a:t>
            </a:r>
            <a:endParaRPr lang="fr-FR" sz="13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 pâturage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http://greensheep.fr/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C65ED96-6405-BD8F-D9F2-BBAF9C93C94F}"/>
              </a:ext>
            </a:extLst>
          </p:cNvPr>
          <p:cNvSpPr/>
          <p:nvPr/>
        </p:nvSpPr>
        <p:spPr>
          <a:xfrm>
            <a:off x="618896" y="3857701"/>
            <a:ext cx="5546408" cy="661720"/>
          </a:xfrm>
          <a:prstGeom prst="rect">
            <a:avLst/>
          </a:prstGeom>
          <a:solidFill>
            <a:srgbClr val="E4EAAE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 mouton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 pâturage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http://www.ecomouton.fr/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07E711-3DB4-5E65-7937-FB68C1176675}"/>
              </a:ext>
            </a:extLst>
          </p:cNvPr>
          <p:cNvSpPr/>
          <p:nvPr/>
        </p:nvSpPr>
        <p:spPr>
          <a:xfrm>
            <a:off x="628739" y="4703658"/>
            <a:ext cx="5546408" cy="846386"/>
          </a:xfrm>
          <a:prstGeom prst="rect">
            <a:avLst/>
          </a:prstGeom>
          <a:noFill/>
          <a:ln w="28575">
            <a:solidFill>
              <a:srgbClr val="E4EAAE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Bergers Urbains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 pâturage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https://www.bergersurbains.com/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33EB109-B32D-9271-9416-30257DAE80A0}"/>
              </a:ext>
            </a:extLst>
          </p:cNvPr>
          <p:cNvSpPr/>
          <p:nvPr/>
        </p:nvSpPr>
        <p:spPr>
          <a:xfrm>
            <a:off x="616462" y="5708594"/>
            <a:ext cx="5546408" cy="661720"/>
          </a:xfrm>
          <a:prstGeom prst="rect">
            <a:avLst/>
          </a:prstGeom>
          <a:solidFill>
            <a:srgbClr val="E4EAAE"/>
          </a:solidFill>
          <a:ln w="9525"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Poules a Dom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Conception et installation de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Poulaillers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clef en main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https://pouleadom.fr/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84947F-AE88-AD2F-487E-F0C2EB8BBF5F}"/>
              </a:ext>
            </a:extLst>
          </p:cNvPr>
          <p:cNvSpPr/>
          <p:nvPr/>
        </p:nvSpPr>
        <p:spPr>
          <a:xfrm>
            <a:off x="628738" y="6550719"/>
            <a:ext cx="5838191" cy="661720"/>
          </a:xfrm>
          <a:prstGeom prst="rect">
            <a:avLst/>
          </a:prstGeom>
          <a:noFill/>
          <a:ln w="28575">
            <a:solidFill>
              <a:srgbClr val="E4EAAE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Ferme des Petits M (91)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 pâturage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fermedespetitsm91@orange.fr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06 87 16 08 76 </a:t>
            </a:r>
          </a:p>
        </p:txBody>
      </p:sp>
    </p:spTree>
    <p:extLst>
      <p:ext uri="{BB962C8B-B14F-4D97-AF65-F5344CB8AC3E}">
        <p14:creationId xmlns:p14="http://schemas.microsoft.com/office/powerpoint/2010/main" val="4098110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BDA225-C930-B8ED-0E9F-0830A283D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47455C1D-A006-1EF7-2CB0-0BE86B147AC7}"/>
              </a:ext>
            </a:extLst>
          </p:cNvPr>
          <p:cNvSpPr/>
          <p:nvPr/>
        </p:nvSpPr>
        <p:spPr>
          <a:xfrm>
            <a:off x="400268" y="248741"/>
            <a:ext cx="6081542" cy="8116174"/>
          </a:xfrm>
          <a:prstGeom prst="roundRect">
            <a:avLst/>
          </a:prstGeom>
          <a:noFill/>
          <a:ln w="28575">
            <a:solidFill>
              <a:srgbClr val="B6C93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2400" b="1" i="1" dirty="0">
              <a:solidFill>
                <a:srgbClr val="B6C931"/>
              </a:solidFill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D886BC1-7F9C-2215-A6AB-B36C7AA7D0A8}"/>
              </a:ext>
            </a:extLst>
          </p:cNvPr>
          <p:cNvSpPr txBox="1"/>
          <p:nvPr/>
        </p:nvSpPr>
        <p:spPr>
          <a:xfrm>
            <a:off x="5543550" y="8988491"/>
            <a:ext cx="26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4B1506BC-F13E-15FF-B26B-87B9F32077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439" y="8456869"/>
            <a:ext cx="3513287" cy="809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Pôle Lycées – Direction des Opérations – </a:t>
            </a:r>
          </a:p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Service Etudes Générales et Environnementales</a:t>
            </a:r>
          </a:p>
        </p:txBody>
      </p:sp>
      <p:pic>
        <p:nvPicPr>
          <p:cNvPr id="17" name="Image 16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C6BF0324-BF59-2C85-8C6A-56FDCCE1BC4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72902"/>
            <a:ext cx="3234842" cy="76169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5F1C3EF2-7BBD-5C48-BF5B-7DD515C9F1AE}"/>
              </a:ext>
            </a:extLst>
          </p:cNvPr>
          <p:cNvSpPr txBox="1"/>
          <p:nvPr/>
        </p:nvSpPr>
        <p:spPr>
          <a:xfrm>
            <a:off x="1052736" y="557239"/>
            <a:ext cx="60815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>
                <a:solidFill>
                  <a:srgbClr val="B6C931"/>
                </a:solidFill>
                <a:cs typeface="Arial" panose="020B0604020202020204" pitchFamily="34" charset="0"/>
              </a:rPr>
              <a:t>Agriculture Urbaine et fermes pédagogiques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3D73E0F-CA2F-EE69-B3F5-E620B6C59E11}"/>
              </a:ext>
            </a:extLst>
          </p:cNvPr>
          <p:cNvSpPr/>
          <p:nvPr/>
        </p:nvSpPr>
        <p:spPr>
          <a:xfrm>
            <a:off x="544140" y="1120864"/>
            <a:ext cx="5769715" cy="661720"/>
          </a:xfrm>
          <a:prstGeom prst="rect">
            <a:avLst/>
          </a:prstGeom>
          <a:noFill/>
          <a:ln w="28575">
            <a:solidFill>
              <a:srgbClr val="E4EAAE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Petite ferme de Massy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Agriculture urbaine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: 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https://massy.farm/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A54BC39-2A85-B6D1-E279-5277862E3E88}"/>
              </a:ext>
            </a:extLst>
          </p:cNvPr>
          <p:cNvSpPr/>
          <p:nvPr/>
        </p:nvSpPr>
        <p:spPr>
          <a:xfrm>
            <a:off x="556182" y="1894056"/>
            <a:ext cx="5769715" cy="661720"/>
          </a:xfrm>
          <a:prstGeom prst="rect">
            <a:avLst/>
          </a:prstGeom>
          <a:solidFill>
            <a:srgbClr val="E4EAAE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Ecologie Urbaine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www.association-espaces.org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EC4EFA9-0362-900F-53F8-9F32EBAF638F}"/>
              </a:ext>
            </a:extLst>
          </p:cNvPr>
          <p:cNvSpPr/>
          <p:nvPr/>
        </p:nvSpPr>
        <p:spPr>
          <a:xfrm>
            <a:off x="544140" y="2614136"/>
            <a:ext cx="5769715" cy="661720"/>
          </a:xfrm>
          <a:prstGeom prst="rect">
            <a:avLst/>
          </a:prstGeom>
          <a:noFill/>
          <a:ln w="28575">
            <a:solidFill>
              <a:srgbClr val="E4EAAE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Culture en ville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Ecologie Urbaine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: 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https://www.culturesenville.fr/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A3384FA-DD18-19D9-454A-1F220B23F32D}"/>
              </a:ext>
            </a:extLst>
          </p:cNvPr>
          <p:cNvSpPr/>
          <p:nvPr/>
        </p:nvSpPr>
        <p:spPr>
          <a:xfrm>
            <a:off x="544139" y="3406224"/>
            <a:ext cx="5769715" cy="661720"/>
          </a:xfrm>
          <a:prstGeom prst="rect">
            <a:avLst/>
          </a:prstGeom>
          <a:solidFill>
            <a:srgbClr val="E4EAAE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Haie Magique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Agriculture Urbaine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https://haie-magique.org/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51D0C5A-AC90-AD9A-8199-D4695AD4D106}"/>
              </a:ext>
            </a:extLst>
          </p:cNvPr>
          <p:cNvSpPr/>
          <p:nvPr/>
        </p:nvSpPr>
        <p:spPr>
          <a:xfrm>
            <a:off x="544139" y="4198312"/>
            <a:ext cx="5769715" cy="661720"/>
          </a:xfrm>
          <a:prstGeom prst="rect">
            <a:avLst/>
          </a:prstGeom>
          <a:noFill/>
          <a:ln w="28575">
            <a:solidFill>
              <a:srgbClr val="E4EAAE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Sauge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Agriculture Urbaine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http://www.lasauge.fr/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F8779B1-BF94-AE10-94AD-A4E652739D70}"/>
              </a:ext>
            </a:extLst>
          </p:cNvPr>
          <p:cNvSpPr/>
          <p:nvPr/>
        </p:nvSpPr>
        <p:spPr>
          <a:xfrm>
            <a:off x="556182" y="4990400"/>
            <a:ext cx="5769715" cy="661720"/>
          </a:xfrm>
          <a:prstGeom prst="rect">
            <a:avLst/>
          </a:prstGeom>
          <a:solidFill>
            <a:srgbClr val="E4EAAE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Vergers Urbains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Agriculture Urbaine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http://vergersurbains.org/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097A6C2-8DF6-299A-FFC4-4334FBA84FD9}"/>
              </a:ext>
            </a:extLst>
          </p:cNvPr>
          <p:cNvSpPr/>
          <p:nvPr/>
        </p:nvSpPr>
        <p:spPr>
          <a:xfrm>
            <a:off x="560344" y="5796136"/>
            <a:ext cx="5769715" cy="846386"/>
          </a:xfrm>
          <a:prstGeom prst="rect">
            <a:avLst/>
          </a:prstGeom>
          <a:noFill/>
          <a:ln w="28575">
            <a:solidFill>
              <a:srgbClr val="E4EAAE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Ferme de Villiers le </a:t>
            </a:r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Bacle</a:t>
            </a:r>
            <a:endParaRPr lang="fr-FR" sz="13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Ferme pédagogique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https://fermepedagogiquedubelair.com/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84144AD-0380-6B01-4EBC-BA40B71B5C1B}"/>
              </a:ext>
            </a:extLst>
          </p:cNvPr>
          <p:cNvSpPr/>
          <p:nvPr/>
        </p:nvSpPr>
        <p:spPr>
          <a:xfrm>
            <a:off x="544141" y="6781309"/>
            <a:ext cx="5781756" cy="1031051"/>
          </a:xfrm>
          <a:prstGeom prst="rect">
            <a:avLst/>
          </a:prstGeom>
          <a:solidFill>
            <a:srgbClr val="E4EAAE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Ferme pédagogique AJIR d'Herblay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Ferme pédagogique et collecteur de </a:t>
            </a:r>
            <a:r>
              <a:rPr lang="fr-FR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biodéchets</a:t>
            </a:r>
            <a:endParaRPr lang="fr-FR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https://www.herblaysurseine.fr/actualite/creation-dune-ferme-pedagogique-municipale/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1959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9D8426-5361-5E9C-A643-259DC3F7B3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1E4A21E3-3526-BBFE-9DC1-2668A63F529C}"/>
              </a:ext>
            </a:extLst>
          </p:cNvPr>
          <p:cNvSpPr/>
          <p:nvPr/>
        </p:nvSpPr>
        <p:spPr>
          <a:xfrm>
            <a:off x="400268" y="248741"/>
            <a:ext cx="6081542" cy="8116174"/>
          </a:xfrm>
          <a:prstGeom prst="roundRect">
            <a:avLst/>
          </a:prstGeom>
          <a:noFill/>
          <a:ln w="12700">
            <a:solidFill>
              <a:srgbClr val="B6C93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2400" b="1" i="1" dirty="0">
              <a:solidFill>
                <a:srgbClr val="B6C931"/>
              </a:solidFill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367C21A6-0C37-A90F-08E9-FDD2C7C01D91}"/>
              </a:ext>
            </a:extLst>
          </p:cNvPr>
          <p:cNvSpPr txBox="1"/>
          <p:nvPr/>
        </p:nvSpPr>
        <p:spPr>
          <a:xfrm>
            <a:off x="5543550" y="8988491"/>
            <a:ext cx="26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90AC5CC4-A811-75BA-9DD2-C963C918FF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439" y="8456869"/>
            <a:ext cx="3513287" cy="809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Pôle Lycées – Direction des Opérations – </a:t>
            </a:r>
          </a:p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Service Etudes Générales et Environnementales</a:t>
            </a:r>
          </a:p>
        </p:txBody>
      </p:sp>
      <p:pic>
        <p:nvPicPr>
          <p:cNvPr id="17" name="Image 16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97C81BEF-E9B1-14EB-8625-2B6B7B67F33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72902"/>
            <a:ext cx="3234842" cy="76169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6EB2A484-2BF1-62E7-E67A-A1A708B365C0}"/>
              </a:ext>
            </a:extLst>
          </p:cNvPr>
          <p:cNvSpPr txBox="1"/>
          <p:nvPr/>
        </p:nvSpPr>
        <p:spPr>
          <a:xfrm>
            <a:off x="2764494" y="661004"/>
            <a:ext cx="60815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>
                <a:solidFill>
                  <a:srgbClr val="B6C931"/>
                </a:solidFill>
                <a:cs typeface="Arial" panose="020B0604020202020204" pitchFamily="34" charset="0"/>
              </a:rPr>
              <a:t>Apiculture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1139E9B-8A7D-6F8A-D9AA-1C2D905FF869}"/>
              </a:ext>
            </a:extLst>
          </p:cNvPr>
          <p:cNvSpPr/>
          <p:nvPr/>
        </p:nvSpPr>
        <p:spPr>
          <a:xfrm>
            <a:off x="560598" y="1513173"/>
            <a:ext cx="5760881" cy="661720"/>
          </a:xfrm>
          <a:prstGeom prst="rect">
            <a:avLst/>
          </a:prstGeom>
          <a:noFill/>
          <a:ln w="28575">
            <a:solidFill>
              <a:srgbClr val="E4EAAE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Apicole de l’Ouest Parisien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Apiculture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https://amop92.blogspot.com/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8BA53EF-FAB3-EABF-AC5A-8058B124F254}"/>
              </a:ext>
            </a:extLst>
          </p:cNvPr>
          <p:cNvSpPr/>
          <p:nvPr/>
        </p:nvSpPr>
        <p:spPr>
          <a:xfrm>
            <a:off x="560197" y="2385414"/>
            <a:ext cx="5737606" cy="1031051"/>
          </a:xfrm>
          <a:prstGeom prst="rect">
            <a:avLst/>
          </a:prstGeom>
          <a:solidFill>
            <a:srgbClr val="E4EAAE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Groupement Syndical Apicole Du Val De Marne Et Seine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Apiculture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http://gdsa94-gdsa75.org/articles.php?lng=fr&amp;pg=659&amp;PHPSESSID=ec7284d2b37b56c0562e95f2360c7352/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41C87EB-5BC9-4159-38B6-B02B58ADE929}"/>
              </a:ext>
            </a:extLst>
          </p:cNvPr>
          <p:cNvSpPr/>
          <p:nvPr/>
        </p:nvSpPr>
        <p:spPr>
          <a:xfrm>
            <a:off x="572235" y="3626986"/>
            <a:ext cx="5737605" cy="661720"/>
          </a:xfrm>
          <a:prstGeom prst="rect">
            <a:avLst/>
          </a:prstGeom>
          <a:noFill/>
          <a:ln w="28575">
            <a:solidFill>
              <a:srgbClr val="E4EAAE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Amis Des Abeilles Du Val D'Oise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Apiculture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https://www.abeilles95.fr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E3F604B-47A2-F7FB-8E55-D17DF6DCA4C1}"/>
              </a:ext>
            </a:extLst>
          </p:cNvPr>
          <p:cNvSpPr/>
          <p:nvPr/>
        </p:nvSpPr>
        <p:spPr>
          <a:xfrm>
            <a:off x="583874" y="4446370"/>
            <a:ext cx="5737605" cy="661720"/>
          </a:xfrm>
          <a:prstGeom prst="rect">
            <a:avLst/>
          </a:prstGeom>
          <a:solidFill>
            <a:srgbClr val="E4EAAE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SIARP Syndicat des Apiculteurs de la Région Parisienne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Apiculture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: 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https://siarp.eu/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138B001-D6D4-D416-84E4-0FCFC43132B1}"/>
              </a:ext>
            </a:extLst>
          </p:cNvPr>
          <p:cNvSpPr/>
          <p:nvPr/>
        </p:nvSpPr>
        <p:spPr>
          <a:xfrm>
            <a:off x="587532" y="5291705"/>
            <a:ext cx="5733948" cy="846386"/>
          </a:xfrm>
          <a:prstGeom prst="rect">
            <a:avLst/>
          </a:prstGeom>
          <a:noFill/>
          <a:ln w="28575">
            <a:solidFill>
              <a:srgbClr val="E4EAAE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Syndicats des Apiculteurs du Val d’Essonne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Apiculture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http://save-apiculture.wixsite.com/save/contact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2DD149D-78A6-6FC4-14B7-C1B7E3B97E14}"/>
              </a:ext>
            </a:extLst>
          </p:cNvPr>
          <p:cNvSpPr/>
          <p:nvPr/>
        </p:nvSpPr>
        <p:spPr>
          <a:xfrm>
            <a:off x="582823" y="6317902"/>
            <a:ext cx="5760881" cy="846386"/>
          </a:xfrm>
          <a:prstGeom prst="rect">
            <a:avLst/>
          </a:prstGeom>
          <a:solidFill>
            <a:srgbClr val="E4EAAE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UNAF - Union National de l'Apiculture Française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Apiculture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https://www.unaf-apiculture.info/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436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815969-2E20-C059-F480-5DAB067115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E34793EC-1B73-C8CF-C6B8-CC2C05404116}"/>
              </a:ext>
            </a:extLst>
          </p:cNvPr>
          <p:cNvSpPr/>
          <p:nvPr/>
        </p:nvSpPr>
        <p:spPr>
          <a:xfrm>
            <a:off x="400268" y="248741"/>
            <a:ext cx="6081542" cy="8032207"/>
          </a:xfrm>
          <a:prstGeom prst="roundRect">
            <a:avLst/>
          </a:prstGeom>
          <a:noFill/>
          <a:ln w="12700">
            <a:solidFill>
              <a:srgbClr val="B6C93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2400" b="1" i="1" dirty="0">
              <a:solidFill>
                <a:srgbClr val="B6C931"/>
              </a:solidFill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69806BB-9F96-CE6F-DED6-89C55930D053}"/>
              </a:ext>
            </a:extLst>
          </p:cNvPr>
          <p:cNvSpPr txBox="1"/>
          <p:nvPr/>
        </p:nvSpPr>
        <p:spPr>
          <a:xfrm>
            <a:off x="5543550" y="8988491"/>
            <a:ext cx="26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08A7CB34-7D06-0A21-82EA-26B02B4117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439" y="8456869"/>
            <a:ext cx="3513287" cy="809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Pôle Lycées – Direction des Opérations – </a:t>
            </a:r>
          </a:p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Service Etudes Générales et Environnementales</a:t>
            </a:r>
          </a:p>
        </p:txBody>
      </p:sp>
      <p:pic>
        <p:nvPicPr>
          <p:cNvPr id="17" name="Image 16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C355DC9D-4F67-6A6D-7E64-FDCE5D8CCF3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72902"/>
            <a:ext cx="3234842" cy="76169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928F69F0-33B4-66F6-3CBF-8D955E34F655}"/>
              </a:ext>
            </a:extLst>
          </p:cNvPr>
          <p:cNvSpPr txBox="1"/>
          <p:nvPr/>
        </p:nvSpPr>
        <p:spPr>
          <a:xfrm>
            <a:off x="2204864" y="570847"/>
            <a:ext cx="60815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>
                <a:solidFill>
                  <a:srgbClr val="B6C931"/>
                </a:solidFill>
                <a:cs typeface="Arial" panose="020B0604020202020204" pitchFamily="34" charset="0"/>
              </a:rPr>
              <a:t>Autres organisations</a:t>
            </a:r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420C3BFE-9E8F-9E3C-584F-5FBD703B600F}"/>
              </a:ext>
            </a:extLst>
          </p:cNvPr>
          <p:cNvGrpSpPr/>
          <p:nvPr/>
        </p:nvGrpSpPr>
        <p:grpSpPr>
          <a:xfrm>
            <a:off x="552448" y="1178064"/>
            <a:ext cx="5679571" cy="4499864"/>
            <a:chOff x="364493" y="2239935"/>
            <a:chExt cx="6155115" cy="4499864"/>
          </a:xfrm>
          <a:solidFill>
            <a:srgbClr val="E4EAAE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CAB2C3D-F8B3-858D-F140-0A9F578A3D7A}"/>
                </a:ext>
              </a:extLst>
            </p:cNvPr>
            <p:cNvSpPr/>
            <p:nvPr/>
          </p:nvSpPr>
          <p:spPr>
            <a:xfrm>
              <a:off x="364495" y="4312145"/>
              <a:ext cx="6155113" cy="1031051"/>
            </a:xfrm>
            <a:prstGeom prst="rect">
              <a:avLst/>
            </a:prstGeom>
            <a:noFill/>
            <a:ln w="28575">
              <a:solidFill>
                <a:srgbClr val="B6C931"/>
              </a:solidFill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ARB - Agence Régionale de la Biodiversité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Agence Régionale de la Biodiversité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3"/>
                </a:rPr>
                <a:t>http://www.arb-idf.fr/nos-actions/accompagnement-des-acteurs/pedagogie-et-sensibilisation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Outils pédagogiques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4"/>
                </a:rPr>
                <a:t>http://www.arb-idf.fr/ressources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73F3346-14EE-641B-7FCE-268C3FCC5286}"/>
                </a:ext>
              </a:extLst>
            </p:cNvPr>
            <p:cNvSpPr/>
            <p:nvPr/>
          </p:nvSpPr>
          <p:spPr>
            <a:xfrm>
              <a:off x="364493" y="2239935"/>
              <a:ext cx="6155113" cy="846386"/>
            </a:xfrm>
            <a:prstGeom prst="rect">
              <a:avLst/>
            </a:prstGeom>
            <a:noFill/>
            <a:ln w="28575">
              <a:solidFill>
                <a:srgbClr val="B6C931"/>
              </a:solidFill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ADEME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Agence de l'environnement et de la maîtrise de l‘énergie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et outils pédagogiques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5"/>
                </a:rPr>
                <a:t>https://www.ademe.fr/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14423D3-98A8-5E3D-8A43-C147AEC58608}"/>
                </a:ext>
              </a:extLst>
            </p:cNvPr>
            <p:cNvSpPr/>
            <p:nvPr/>
          </p:nvSpPr>
          <p:spPr>
            <a:xfrm>
              <a:off x="364494" y="3269263"/>
              <a:ext cx="6155113" cy="846386"/>
            </a:xfrm>
            <a:prstGeom prst="rect">
              <a:avLst/>
            </a:prstGeom>
            <a:grpFill/>
            <a:ln>
              <a:noFill/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AFD – Agence Française de développement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Objectifs de Développement Durable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et outils pédagogiques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6"/>
                </a:rPr>
                <a:t>https://www.afd.fr/fr/les-objectifs-de-developpement-durable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A789DB1-9DCF-AFCA-30C2-9153F8173C18}"/>
                </a:ext>
              </a:extLst>
            </p:cNvPr>
            <p:cNvSpPr/>
            <p:nvPr/>
          </p:nvSpPr>
          <p:spPr>
            <a:xfrm>
              <a:off x="364495" y="5524082"/>
              <a:ext cx="6155113" cy="1215717"/>
            </a:xfrm>
            <a:prstGeom prst="rect">
              <a:avLst/>
            </a:prstGeom>
            <a:solidFill>
              <a:srgbClr val="E4EAAE"/>
            </a:solidFill>
            <a:ln>
              <a:noFill/>
              <a:prstDash val="sysDot"/>
            </a:ln>
          </p:spPr>
          <p:txBody>
            <a:bodyPr wrap="square">
              <a:spAutoFit/>
            </a:bodyPr>
            <a:lstStyle/>
            <a:p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Concours </a:t>
              </a:r>
              <a:r>
                <a:rPr lang="fr-FR" sz="1300" b="1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Terr’Eau</a:t>
              </a:r>
              <a:r>
                <a:rPr lang="fr-F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Fertile - Agro Paris Tech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Fonction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</a:t>
              </a:r>
              <a:r>
                <a:rPr lang="fr-F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Concours lycéen sur la  réflexion autour des problématiques environnementales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fr-FR" sz="12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Lien vers le site et outils pédagogiques : </a:t>
              </a:r>
              <a:r>
                <a:rPr lang="fr-F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7"/>
                </a:rPr>
                <a:t>https://concoursterreaufertile.wordpress.com/?fbclid=IwAR3Nv8i3pM0YaolPZnpcamzkRa7yUOhBIqT_MKvkq-moCdK3dliaOAc2dtk</a:t>
              </a:r>
              <a:endPara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B51ED593-8348-BEE3-6616-BE9050E4ACAA}"/>
              </a:ext>
            </a:extLst>
          </p:cNvPr>
          <p:cNvSpPr/>
          <p:nvPr/>
        </p:nvSpPr>
        <p:spPr>
          <a:xfrm>
            <a:off x="552449" y="5858814"/>
            <a:ext cx="5679570" cy="846386"/>
          </a:xfrm>
          <a:prstGeom prst="rect">
            <a:avLst/>
          </a:prstGeom>
          <a:ln w="28575">
            <a:solidFill>
              <a:srgbClr val="B6C931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CPN Val de Seine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A la découverte de la trame verte et bleue d’Etampes à Saint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Escobille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 Essonne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http://cpnvaldeseine.fr/ 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8A8A4D6-C58D-237C-AB08-A093B6ACA5F8}"/>
              </a:ext>
            </a:extLst>
          </p:cNvPr>
          <p:cNvSpPr/>
          <p:nvPr/>
        </p:nvSpPr>
        <p:spPr>
          <a:xfrm>
            <a:off x="552449" y="6886086"/>
            <a:ext cx="5679570" cy="846386"/>
          </a:xfrm>
          <a:prstGeom prst="rect">
            <a:avLst/>
          </a:prstGeom>
          <a:solidFill>
            <a:srgbClr val="E4EAAE"/>
          </a:solidFill>
          <a:ln w="9525"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Sens de l’Humus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Associaton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agricultrue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urbaine - Jardinage - </a:t>
            </a:r>
            <a:r>
              <a:rPr lang="fr-FR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Permaculture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https://senshumus.org/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039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73672C-1D0E-D9BE-B40B-6D958EB71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8A44E589-1A03-A8F5-3D4D-A2F382D72EEF}"/>
              </a:ext>
            </a:extLst>
          </p:cNvPr>
          <p:cNvSpPr/>
          <p:nvPr/>
        </p:nvSpPr>
        <p:spPr>
          <a:xfrm>
            <a:off x="407015" y="239760"/>
            <a:ext cx="6081542" cy="8116174"/>
          </a:xfrm>
          <a:prstGeom prst="roundRect">
            <a:avLst/>
          </a:prstGeom>
          <a:noFill/>
          <a:ln w="12700">
            <a:solidFill>
              <a:srgbClr val="B6C93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2400" b="1" i="1" dirty="0">
              <a:solidFill>
                <a:srgbClr val="B6C931"/>
              </a:solidFill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DABFDCD-85C3-098F-BC9B-010674C7F0E5}"/>
              </a:ext>
            </a:extLst>
          </p:cNvPr>
          <p:cNvSpPr txBox="1"/>
          <p:nvPr/>
        </p:nvSpPr>
        <p:spPr>
          <a:xfrm>
            <a:off x="5543550" y="8988491"/>
            <a:ext cx="26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82FCFE7A-A95F-C683-673A-0D1321B6F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439" y="8456869"/>
            <a:ext cx="3513287" cy="809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>
            <a:lvl1pPr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449263" eaLnBrk="0" hangingPunct="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449263" eaLnBrk="0" hangingPunct="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449263" eaLnBrk="0" hangingPunct="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Pôle Lycées – Direction des Opérations – </a:t>
            </a:r>
          </a:p>
          <a:p>
            <a:pPr algn="r">
              <a:spcBef>
                <a:spcPct val="0"/>
              </a:spcBef>
              <a:buClr>
                <a:srgbClr val="FFFFFF"/>
              </a:buClr>
              <a:buNone/>
            </a:pPr>
            <a:r>
              <a:rPr lang="fr-FR" altLang="fr-FR" sz="1200" dirty="0"/>
              <a:t>Service Etudes Générales et Environnementales</a:t>
            </a:r>
          </a:p>
        </p:txBody>
      </p:sp>
      <p:pic>
        <p:nvPicPr>
          <p:cNvPr id="17" name="Image 16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3D6C7A2F-94AD-69A2-467A-DB41E47547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72902"/>
            <a:ext cx="3234842" cy="76169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660486E2-2B25-58BC-6551-15E89290E6CA}"/>
              </a:ext>
            </a:extLst>
          </p:cNvPr>
          <p:cNvSpPr txBox="1"/>
          <p:nvPr/>
        </p:nvSpPr>
        <p:spPr>
          <a:xfrm>
            <a:off x="2276872" y="369226"/>
            <a:ext cx="60815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>
                <a:solidFill>
                  <a:srgbClr val="B6C931"/>
                </a:solidFill>
                <a:cs typeface="Arial" panose="020B0604020202020204" pitchFamily="34" charset="0"/>
              </a:rPr>
              <a:t>Autres organisations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BD37D07-9313-74AD-839B-916F51E1F396}"/>
              </a:ext>
            </a:extLst>
          </p:cNvPr>
          <p:cNvSpPr/>
          <p:nvPr/>
        </p:nvSpPr>
        <p:spPr>
          <a:xfrm>
            <a:off x="652149" y="950137"/>
            <a:ext cx="5553691" cy="661720"/>
          </a:xfrm>
          <a:prstGeom prst="rect">
            <a:avLst/>
          </a:prstGeom>
          <a:ln w="28575">
            <a:solidFill>
              <a:srgbClr val="E4EAAE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FNE - France Nature Environnement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France Nature Environnement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https://fne-idf.fr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B6DAF57-C132-886C-D57B-D81C813B726C}"/>
              </a:ext>
            </a:extLst>
          </p:cNvPr>
          <p:cNvSpPr/>
          <p:nvPr/>
        </p:nvSpPr>
        <p:spPr>
          <a:xfrm>
            <a:off x="652148" y="1683865"/>
            <a:ext cx="5553691" cy="1031051"/>
          </a:xfrm>
          <a:prstGeom prst="rect">
            <a:avLst/>
          </a:prstGeom>
          <a:solidFill>
            <a:srgbClr val="E4EAAE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EcoJardin</a:t>
            </a:r>
            <a:endParaRPr lang="fr-FR" sz="13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 label est un outil de communication et de reconnaissance à une gestion écologique des espaces verts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http://www.label-ecojardin.fr/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9DE9419-C14F-B0AB-B3A4-B1FA2414404C}"/>
              </a:ext>
            </a:extLst>
          </p:cNvPr>
          <p:cNvSpPr/>
          <p:nvPr/>
        </p:nvSpPr>
        <p:spPr>
          <a:xfrm>
            <a:off x="652148" y="2786924"/>
            <a:ext cx="5553691" cy="846386"/>
          </a:xfrm>
          <a:prstGeom prst="rect">
            <a:avLst/>
          </a:prstGeom>
          <a:ln w="28575">
            <a:solidFill>
              <a:srgbClr val="E4EAAE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</a:t>
            </a:r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Planet</a:t>
            </a:r>
            <a:endParaRPr lang="fr-FR" sz="13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Sensibilisation à l'écologie et l'humanisme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https://www.goodplanet.org/fr/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9BC3B3-AFE0-458A-DF2B-B305C4E77BAA}"/>
              </a:ext>
            </a:extLst>
          </p:cNvPr>
          <p:cNvSpPr/>
          <p:nvPr/>
        </p:nvSpPr>
        <p:spPr>
          <a:xfrm>
            <a:off x="670941" y="3719004"/>
            <a:ext cx="5553691" cy="661720"/>
          </a:xfrm>
          <a:prstGeom prst="rect">
            <a:avLst/>
          </a:prstGeom>
          <a:solidFill>
            <a:srgbClr val="E4EAAE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Graine Île-de-France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Réseau d'éducation à l'environnement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http://www.graine-idf.org/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4827CA3-DD37-7555-A359-6C718BD3F0C9}"/>
              </a:ext>
            </a:extLst>
          </p:cNvPr>
          <p:cNvSpPr/>
          <p:nvPr/>
        </p:nvSpPr>
        <p:spPr>
          <a:xfrm>
            <a:off x="652148" y="4475452"/>
            <a:ext cx="5553691" cy="661720"/>
          </a:xfrm>
          <a:prstGeom prst="rect">
            <a:avLst/>
          </a:prstGeom>
          <a:ln w="28575">
            <a:solidFill>
              <a:srgbClr val="E4EAAE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PikPik</a:t>
            </a:r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Environnement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Formation d'éco-citoyens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http://www.pikpik.org/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22E5F7F-6F0B-D887-AB03-431AB6592EEE}"/>
              </a:ext>
            </a:extLst>
          </p:cNvPr>
          <p:cNvSpPr/>
          <p:nvPr/>
        </p:nvSpPr>
        <p:spPr>
          <a:xfrm>
            <a:off x="681955" y="5222866"/>
            <a:ext cx="5553691" cy="846386"/>
          </a:xfrm>
          <a:prstGeom prst="rect">
            <a:avLst/>
          </a:prstGeom>
          <a:solidFill>
            <a:srgbClr val="E4EAAE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Réseau </a:t>
            </a:r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Grainothèque</a:t>
            </a:r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Académie de </a:t>
            </a:r>
            <a:r>
              <a:rPr lang="fr-FR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créteil</a:t>
            </a:r>
            <a:endParaRPr lang="fr-FR" sz="13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Grainothèque</a:t>
            </a:r>
            <a:endParaRPr lang="fr-FR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http://edd.ac-creteil.fr/Le-dispositif-Les-jardins-de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7A5CBF2-DEFE-0766-D7DB-3B031466B7EA}"/>
              </a:ext>
            </a:extLst>
          </p:cNvPr>
          <p:cNvSpPr/>
          <p:nvPr/>
        </p:nvSpPr>
        <p:spPr>
          <a:xfrm>
            <a:off x="681955" y="6161317"/>
            <a:ext cx="5553691" cy="661720"/>
          </a:xfrm>
          <a:prstGeom prst="rect">
            <a:avLst/>
          </a:prstGeom>
          <a:ln w="28575">
            <a:solidFill>
              <a:srgbClr val="E4EAAE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LPO - Ligue pour la Protection des Oiseaux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Protection de la nature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https://www.lpo.fr/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02521B7-E186-CF03-2937-E4A5A0075E5C}"/>
              </a:ext>
            </a:extLst>
          </p:cNvPr>
          <p:cNvSpPr/>
          <p:nvPr/>
        </p:nvSpPr>
        <p:spPr>
          <a:xfrm>
            <a:off x="672558" y="6907535"/>
            <a:ext cx="5572484" cy="1046440"/>
          </a:xfrm>
          <a:prstGeom prst="rect">
            <a:avLst/>
          </a:prstGeom>
          <a:solidFill>
            <a:srgbClr val="E4EAAE"/>
          </a:solidFill>
          <a:ln>
            <a:noFill/>
            <a:prstDash val="sysDot"/>
          </a:ln>
        </p:spPr>
        <p:txBody>
          <a:bodyPr wrap="square">
            <a:spAutoFit/>
          </a:bodyPr>
          <a:lstStyle/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Vigie Nature Ecole</a:t>
            </a:r>
          </a:p>
          <a:p>
            <a:r>
              <a:rPr lang="fr-F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MNHN - Muséum National d’Histoire Naturelle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Sciences Participatives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vers le site et outils pédagogiques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https://www.vigienature-ecole.fr/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0386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5a399f59-4fb0-4c58-b63e-f94bfc24371c}" enabled="0" method="" siteId="{5a399f59-4fb0-4c58-b63e-f94bfc24371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5227</TotalTime>
  <Words>5587</Words>
  <Application>Microsoft Office PowerPoint</Application>
  <PresentationFormat>Affichage à l'écran (4:3)</PresentationFormat>
  <Paragraphs>650</Paragraphs>
  <Slides>32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32</vt:i4>
      </vt:variant>
    </vt:vector>
  </HeadingPairs>
  <TitlesOfParts>
    <vt:vector size="36" baseType="lpstr">
      <vt:lpstr>Aharoni</vt:lpstr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CRIDF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sunaval-larregola</dc:creator>
  <cp:lastModifiedBy>BONNET Romane</cp:lastModifiedBy>
  <cp:revision>116</cp:revision>
  <dcterms:created xsi:type="dcterms:W3CDTF">2018-05-22T13:12:17Z</dcterms:created>
  <dcterms:modified xsi:type="dcterms:W3CDTF">2025-08-07T09:05:44Z</dcterms:modified>
</cp:coreProperties>
</file>