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15" r:id="rId5"/>
    <p:sldId id="322" r:id="rId6"/>
    <p:sldId id="317" r:id="rId7"/>
    <p:sldId id="318" r:id="rId8"/>
    <p:sldId id="319" r:id="rId9"/>
    <p:sldId id="320" r:id="rId10"/>
    <p:sldId id="321" r:id="rId11"/>
  </p:sldIdLst>
  <p:sldSz cx="9144000" cy="5143500" type="screen16x9"/>
  <p:notesSz cx="6799263" cy="9929813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67C0A725-6B12-4044-BCA6-B5002B2C189F}">
          <p14:sldIdLst>
            <p14:sldId id="315"/>
            <p14:sldId id="322"/>
            <p14:sldId id="317"/>
            <p14:sldId id="318"/>
            <p14:sldId id="319"/>
            <p14:sldId id="320"/>
            <p14:sldId id="3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MCHURN Sabrina" initials="RS" lastIdx="2" clrIdx="0">
    <p:extLst>
      <p:ext uri="{19B8F6BF-5375-455C-9EA6-DF929625EA0E}">
        <p15:presenceInfo xmlns:p15="http://schemas.microsoft.com/office/powerpoint/2012/main" userId="S::Sabrina.RAMCHURN@iledefrance.fr::2c0c2dc3-f886-4fd3-8dc9-d4e5adf4bbe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468C"/>
    <a:srgbClr val="FFFF66"/>
    <a:srgbClr val="FFCC66"/>
    <a:srgbClr val="00CC66"/>
    <a:srgbClr val="0099CC"/>
    <a:srgbClr val="9999FF"/>
    <a:srgbClr val="CC99FF"/>
    <a:srgbClr val="081556"/>
    <a:srgbClr val="E4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5AD19A-0079-4D22-A695-7A2E89015C77}" v="4" dt="2021-09-10T09:23:38.0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011" autoAdjust="0"/>
  </p:normalViewPr>
  <p:slideViewPr>
    <p:cSldViewPr snapToGrid="0" snapToObjects="1">
      <p:cViewPr varScale="1">
        <p:scale>
          <a:sx n="137" d="100"/>
          <a:sy n="137" d="100"/>
        </p:scale>
        <p:origin x="237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l" eaLnBrk="1" hangingPunct="1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r" eaLnBrk="1" hangingPunct="1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855AA285-DFCB-4C65-9556-CE75FBF757A8}" type="datetimeFigureOut">
              <a:rPr lang="fr-FR"/>
              <a:pPr>
                <a:defRPr/>
              </a:pPr>
              <a:t>04/10/2021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l" eaLnBrk="1" hangingPunct="1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wrap="square" lIns="95591" tIns="47796" rIns="95591" bIns="47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2A2C4B54-0AB7-4DC8-AFE7-452077D2BB6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482924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l" eaLnBrk="1" hangingPunct="1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r" eaLnBrk="1" hangingPunct="1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08229B36-9E43-4A02-84E7-D5BFA10ABB4D}" type="datetimeFigureOut">
              <a:rPr lang="fr-FR"/>
              <a:pPr>
                <a:defRPr/>
              </a:pPr>
              <a:t>04/10/2021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5113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91" tIns="47796" rIns="95591" bIns="47796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5591" tIns="47796" rIns="95591" bIns="47796" rtlCol="0"/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l" eaLnBrk="1" hangingPunct="1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wrap="square" lIns="95591" tIns="47796" rIns="95591" bIns="47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3A7AEFD7-132D-4C3F-A5E6-45982FE3966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5691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AEFD7-132D-4C3F-A5E6-45982FE39663}" type="slidenum">
              <a:rPr lang="fr-FR" altLang="fr-FR" smtClean="0"/>
              <a:pPr/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06098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AEFD7-132D-4C3F-A5E6-45982FE39663}" type="slidenum">
              <a:rPr lang="fr-FR" altLang="fr-FR" smtClean="0"/>
              <a:pPr/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05478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AEFD7-132D-4C3F-A5E6-45982FE39663}" type="slidenum">
              <a:rPr lang="fr-FR" altLang="fr-FR" smtClean="0"/>
              <a:pPr/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39269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AEFD7-132D-4C3F-A5E6-45982FE39663}" type="slidenum">
              <a:rPr lang="fr-FR" altLang="fr-FR" smtClean="0"/>
              <a:pPr/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49224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AEFD7-132D-4C3F-A5E6-45982FE39663}" type="slidenum">
              <a:rPr lang="fr-FR" altLang="fr-FR" smtClean="0"/>
              <a:pPr/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07423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AEFD7-132D-4C3F-A5E6-45982FE39663}" type="slidenum">
              <a:rPr lang="fr-FR" altLang="fr-FR" smtClean="0"/>
              <a:pPr/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93224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AEFD7-132D-4C3F-A5E6-45982FE39663}" type="slidenum">
              <a:rPr lang="fr-FR" altLang="fr-FR" smtClean="0"/>
              <a:pPr/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9778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agram.com/iledefrance/?pk_campaign=RSociaux&amp;pk_kwd=Insta" TargetMode="External"/><Relationship Id="rId3" Type="http://schemas.openxmlformats.org/officeDocument/2006/relationships/image" Target="../media/image1.emf"/><Relationship Id="rId7" Type="http://schemas.openxmlformats.org/officeDocument/2006/relationships/image" Target="../media/image4.emf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facebook.com/RegionIledeFrance?pk_campaign=RSociaux&amp;pk_kwd=FB" TargetMode="External"/><Relationship Id="rId11" Type="http://schemas.openxmlformats.org/officeDocument/2006/relationships/image" Target="../media/image6.emf"/><Relationship Id="rId5" Type="http://schemas.openxmlformats.org/officeDocument/2006/relationships/image" Target="../media/image3.emf"/><Relationship Id="rId10" Type="http://schemas.openxmlformats.org/officeDocument/2006/relationships/hyperlink" Target="https://www.linkedin.com/company/region-ile-de-france?pk_campaign=RSociaux&amp;pk_kwd=Linkedin" TargetMode="External"/><Relationship Id="rId4" Type="http://schemas.openxmlformats.org/officeDocument/2006/relationships/hyperlink" Target="https://twitter.com/iledefrance?pk_campaign=RSociaux&amp;pk_kwd=Twitter" TargetMode="External"/><Relationship Id="rId9" Type="http://schemas.openxmlformats.org/officeDocument/2006/relationships/image" Target="../media/image5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ledefrance.fr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6"/>
          <p:cNvGrpSpPr>
            <a:grpSpLocks/>
          </p:cNvGrpSpPr>
          <p:nvPr/>
        </p:nvGrpSpPr>
        <p:grpSpPr bwMode="auto">
          <a:xfrm>
            <a:off x="0" y="1209675"/>
            <a:ext cx="1635125" cy="2338388"/>
            <a:chOff x="3693236" y="1259426"/>
            <a:chExt cx="2015412" cy="2881824"/>
          </a:xfrm>
          <a:solidFill>
            <a:schemeClr val="accent4"/>
          </a:solidFill>
        </p:grpSpPr>
        <p:grpSp>
          <p:nvGrpSpPr>
            <p:cNvPr id="5" name="Grouper 7"/>
            <p:cNvGrpSpPr>
              <a:grpSpLocks/>
            </p:cNvGrpSpPr>
            <p:nvPr/>
          </p:nvGrpSpPr>
          <p:grpSpPr bwMode="auto">
            <a:xfrm>
              <a:off x="3923928" y="1259426"/>
              <a:ext cx="1784720" cy="1440912"/>
              <a:chOff x="3923928" y="1259426"/>
              <a:chExt cx="1784720" cy="1440912"/>
            </a:xfrm>
            <a:grpFill/>
          </p:grpSpPr>
          <p:sp>
            <p:nvSpPr>
              <p:cNvPr id="10" name="Parallélogramme 9"/>
              <p:cNvSpPr/>
              <p:nvPr/>
            </p:nvSpPr>
            <p:spPr>
              <a:xfrm flipH="1">
                <a:off x="4855522" y="1259426"/>
                <a:ext cx="853126" cy="1445803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/>
              </a:p>
            </p:txBody>
          </p:sp>
          <p:sp>
            <p:nvSpPr>
              <p:cNvPr id="11" name="Parallélogramme 10"/>
              <p:cNvSpPr/>
              <p:nvPr/>
            </p:nvSpPr>
            <p:spPr>
              <a:xfrm flipH="1">
                <a:off x="4389825" y="1259426"/>
                <a:ext cx="853126" cy="1445803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2" name="Parallélogramme 11"/>
              <p:cNvSpPr/>
              <p:nvPr/>
            </p:nvSpPr>
            <p:spPr>
              <a:xfrm flipH="1">
                <a:off x="3924128" y="1259426"/>
                <a:ext cx="851170" cy="1445803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  <p:grpSp>
          <p:nvGrpSpPr>
            <p:cNvPr id="6" name="Grouper 8"/>
            <p:cNvGrpSpPr>
              <a:grpSpLocks/>
            </p:cNvGrpSpPr>
            <p:nvPr/>
          </p:nvGrpSpPr>
          <p:grpSpPr bwMode="auto">
            <a:xfrm flipV="1">
              <a:off x="3693236" y="2700338"/>
              <a:ext cx="1784720" cy="1440912"/>
              <a:chOff x="3923928" y="1259426"/>
              <a:chExt cx="1784720" cy="1440912"/>
            </a:xfrm>
            <a:grpFill/>
          </p:grpSpPr>
          <p:sp>
            <p:nvSpPr>
              <p:cNvPr id="7" name="Parallélogramme 6"/>
              <p:cNvSpPr/>
              <p:nvPr/>
            </p:nvSpPr>
            <p:spPr>
              <a:xfrm flipH="1">
                <a:off x="4857280" y="1259426"/>
                <a:ext cx="851169" cy="1437978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8" name="Parallélogramme 7"/>
              <p:cNvSpPr/>
              <p:nvPr/>
            </p:nvSpPr>
            <p:spPr>
              <a:xfrm flipH="1">
                <a:off x="4389625" y="1259426"/>
                <a:ext cx="853126" cy="1437978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9" name="Parallélogramme 8"/>
              <p:cNvSpPr/>
              <p:nvPr/>
            </p:nvSpPr>
            <p:spPr>
              <a:xfrm flipH="1">
                <a:off x="3923928" y="1259426"/>
                <a:ext cx="853126" cy="1437978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</p:grpSp>
      <p:grpSp>
        <p:nvGrpSpPr>
          <p:cNvPr id="13" name="Grouper 15"/>
          <p:cNvGrpSpPr>
            <a:grpSpLocks/>
          </p:cNvGrpSpPr>
          <p:nvPr/>
        </p:nvGrpSpPr>
        <p:grpSpPr bwMode="auto">
          <a:xfrm flipH="1" flipV="1">
            <a:off x="7508875" y="1209675"/>
            <a:ext cx="1635125" cy="2338388"/>
            <a:chOff x="3693236" y="1259426"/>
            <a:chExt cx="2015412" cy="2881824"/>
          </a:xfrm>
          <a:solidFill>
            <a:schemeClr val="accent4"/>
          </a:solidFill>
        </p:grpSpPr>
        <p:grpSp>
          <p:nvGrpSpPr>
            <p:cNvPr id="14" name="Grouper 16"/>
            <p:cNvGrpSpPr>
              <a:grpSpLocks/>
            </p:cNvGrpSpPr>
            <p:nvPr/>
          </p:nvGrpSpPr>
          <p:grpSpPr bwMode="auto">
            <a:xfrm>
              <a:off x="3923928" y="1259426"/>
              <a:ext cx="1784720" cy="1440912"/>
              <a:chOff x="3923928" y="1259426"/>
              <a:chExt cx="1784720" cy="1440912"/>
            </a:xfrm>
            <a:grpFill/>
          </p:grpSpPr>
          <p:sp>
            <p:nvSpPr>
              <p:cNvPr id="19" name="Parallélogramme 18"/>
              <p:cNvSpPr/>
              <p:nvPr/>
            </p:nvSpPr>
            <p:spPr>
              <a:xfrm flipH="1">
                <a:off x="4855522" y="1259426"/>
                <a:ext cx="853126" cy="1437978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/>
              </a:p>
            </p:txBody>
          </p:sp>
          <p:sp>
            <p:nvSpPr>
              <p:cNvPr id="20" name="Parallélogramme 19"/>
              <p:cNvSpPr/>
              <p:nvPr/>
            </p:nvSpPr>
            <p:spPr>
              <a:xfrm flipH="1">
                <a:off x="4389825" y="1259426"/>
                <a:ext cx="853126" cy="1437978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21" name="Parallélogramme 20"/>
              <p:cNvSpPr/>
              <p:nvPr/>
            </p:nvSpPr>
            <p:spPr>
              <a:xfrm flipH="1">
                <a:off x="3924128" y="1259426"/>
                <a:ext cx="851169" cy="1437978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  <p:grpSp>
          <p:nvGrpSpPr>
            <p:cNvPr id="15" name="Grouper 17"/>
            <p:cNvGrpSpPr>
              <a:grpSpLocks/>
            </p:cNvGrpSpPr>
            <p:nvPr/>
          </p:nvGrpSpPr>
          <p:grpSpPr bwMode="auto">
            <a:xfrm flipV="1">
              <a:off x="3693236" y="2700338"/>
              <a:ext cx="1784720" cy="1440912"/>
              <a:chOff x="3923928" y="1259426"/>
              <a:chExt cx="1784720" cy="1440912"/>
            </a:xfrm>
            <a:grpFill/>
          </p:grpSpPr>
          <p:sp>
            <p:nvSpPr>
              <p:cNvPr id="16" name="Parallélogramme 15"/>
              <p:cNvSpPr/>
              <p:nvPr/>
            </p:nvSpPr>
            <p:spPr>
              <a:xfrm flipH="1">
                <a:off x="4857278" y="1259426"/>
                <a:ext cx="851170" cy="1445803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7" name="Parallélogramme 16"/>
              <p:cNvSpPr/>
              <p:nvPr/>
            </p:nvSpPr>
            <p:spPr>
              <a:xfrm flipH="1">
                <a:off x="4389625" y="1259426"/>
                <a:ext cx="853126" cy="1445803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8" name="Parallélogramme 17"/>
              <p:cNvSpPr/>
              <p:nvPr/>
            </p:nvSpPr>
            <p:spPr>
              <a:xfrm flipH="1">
                <a:off x="3923928" y="1259426"/>
                <a:ext cx="853126" cy="1445803"/>
              </a:xfrm>
              <a:prstGeom prst="parallelogram">
                <a:avLst>
                  <a:gd name="adj" fmla="val 71848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</p:grpSp>
      <p:pic>
        <p:nvPicPr>
          <p:cNvPr id="22" name="Image 21" title="Site Web de la Région Ile de France">
            <a:hlinkClick r:id="rId2" tooltip="Région Île-de-France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36942" y="4202113"/>
            <a:ext cx="2270124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4" y="2233387"/>
            <a:ext cx="7772400" cy="1102519"/>
          </a:xfrm>
        </p:spPr>
        <p:txBody>
          <a:bodyPr anchor="t" anchorCtr="1">
            <a:normAutofit/>
          </a:bodyPr>
          <a:lstStyle>
            <a:lvl1pPr algn="ctr">
              <a:defRPr sz="3100" cap="all">
                <a:solidFill>
                  <a:schemeClr val="bg1"/>
                </a:solidFill>
                <a:latin typeface="Arial Black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74800" y="1791498"/>
            <a:ext cx="5594400" cy="374906"/>
          </a:xfrm>
          <a:solidFill>
            <a:schemeClr val="accent1"/>
          </a:solidFill>
        </p:spPr>
        <p:txBody>
          <a:bodyPr lIns="72000" tIns="0" rIns="72000" bIns="36000" anchor="b" anchorCtr="1">
            <a:spAutoFit/>
          </a:bodyPr>
          <a:lstStyle>
            <a:lvl1pPr marL="0" indent="0" algn="ctr">
              <a:spcBef>
                <a:spcPts val="0"/>
              </a:spcBef>
              <a:buNone/>
              <a:defRPr sz="2200" b="1" i="1">
                <a:solidFill>
                  <a:schemeClr val="bg1"/>
                </a:solidFill>
                <a:latin typeface="Time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2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38139" y="4425950"/>
            <a:ext cx="3295650" cy="431800"/>
          </a:xfrm>
          <a:prstGeom prst="rect">
            <a:avLst/>
          </a:prstGeom>
        </p:spPr>
        <p:txBody>
          <a:bodyPr/>
          <a:lstStyle>
            <a:lvl1pPr algn="l" eaLnBrk="1" hangingPunct="1">
              <a:defRPr sz="180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346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Emetteur : PLYC/DPM/SDIP Version :  v1 actualisée le 04/06/2020– validée par LFARRE directrice DPM – 04/06/2020 Emplacement Centre de ressources DPM : GUIDE MODE EMPLOI 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E714E-2B87-4736-B4E5-468DB3306C8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2818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83126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5" name="Image 4" title="Site Web de la Région Ile de France">
            <a:hlinkClick r:id="rId2" tooltip="Région Ïle-de-France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" y="4684715"/>
            <a:ext cx="1260475" cy="4587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Emetteur : PLYC/DPM/SDIP Version :  v1 actualisée le 04/06/2020– validée par LFARRE directrice DPM – 04/06/2020 Emplacement Centre de ressources DPM : GUIDE MODE EMPLOI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324143-74BD-4CA0-A967-BC5D0D90863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10104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83126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5" name="Image 4" title="Site Web de la Région Ile de France">
            <a:hlinkClick r:id="rId2" tooltip="Région Ïle-de-France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" y="4684715"/>
            <a:ext cx="1260475" cy="4587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399" y="154781"/>
            <a:ext cx="2057401" cy="329088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1" cy="329088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Emetteur : PLYC/DPM/SDIP Version :  v1 actualisée le 04/06/2020– validée par LFARRE directrice DPM – 04/06/2020 Emplacement Centre de ressources DPM : GUIDE MODE EMPLOI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6D6C64-6826-4D8A-8A10-F816B8671BC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851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83126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5" name="Image 4" title="Site Web de la Région Ile de France">
            <a:hlinkClick r:id="rId2" tooltip="Région Ïle-de-France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" y="4684715"/>
            <a:ext cx="1260475" cy="4587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06375"/>
            <a:ext cx="7776000" cy="8572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218872"/>
            <a:ext cx="7776000" cy="3359087"/>
          </a:xfrm>
        </p:spPr>
        <p:txBody>
          <a:bodyPr/>
          <a:lstStyle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Emetteur : PLYC/DPM/SDIP Version :  v1 actualisée le 04/06/2020– validée par LFARRE directrice DPM – 04/06/2020 Emplacement Centre de ressources DPM : GUIDE MODE EMPLOI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259A78-23F1-419C-87D4-17F616E3CD7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6046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83126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4572000" y="641350"/>
            <a:ext cx="0" cy="61595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4572000" y="3814763"/>
            <a:ext cx="0" cy="61595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er 27"/>
          <p:cNvGrpSpPr>
            <a:grpSpLocks/>
          </p:cNvGrpSpPr>
          <p:nvPr/>
        </p:nvGrpSpPr>
        <p:grpSpPr bwMode="auto">
          <a:xfrm>
            <a:off x="0" y="1209675"/>
            <a:ext cx="1635125" cy="2338388"/>
            <a:chOff x="0" y="1209675"/>
            <a:chExt cx="1635125" cy="2338388"/>
          </a:xfrm>
        </p:grpSpPr>
        <p:grpSp>
          <p:nvGrpSpPr>
            <p:cNvPr id="8" name="Grouper 4"/>
            <p:cNvGrpSpPr>
              <a:grpSpLocks/>
            </p:cNvGrpSpPr>
            <p:nvPr/>
          </p:nvGrpSpPr>
          <p:grpSpPr bwMode="auto">
            <a:xfrm>
              <a:off x="187325" y="1209675"/>
              <a:ext cx="1447800" cy="1169988"/>
              <a:chOff x="187325" y="1209675"/>
              <a:chExt cx="1447800" cy="1169988"/>
            </a:xfrm>
          </p:grpSpPr>
          <p:sp>
            <p:nvSpPr>
              <p:cNvPr id="13" name="Parallélogramme 12"/>
              <p:cNvSpPr/>
              <p:nvPr/>
            </p:nvSpPr>
            <p:spPr bwMode="auto">
              <a:xfrm flipH="1">
                <a:off x="942975" y="1209675"/>
                <a:ext cx="692150" cy="1169988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/>
              </a:p>
            </p:txBody>
          </p:sp>
          <p:sp>
            <p:nvSpPr>
              <p:cNvPr id="14" name="Parallélogramme 13"/>
              <p:cNvSpPr/>
              <p:nvPr/>
            </p:nvSpPr>
            <p:spPr bwMode="auto">
              <a:xfrm flipH="1">
                <a:off x="565150" y="1209675"/>
                <a:ext cx="692150" cy="1169988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5" name="Parallélogramme 14"/>
              <p:cNvSpPr/>
              <p:nvPr/>
            </p:nvSpPr>
            <p:spPr bwMode="auto">
              <a:xfrm flipH="1">
                <a:off x="187325" y="1209675"/>
                <a:ext cx="690563" cy="1169988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  <p:grpSp>
          <p:nvGrpSpPr>
            <p:cNvPr id="9" name="Grouper 26"/>
            <p:cNvGrpSpPr>
              <a:grpSpLocks/>
            </p:cNvGrpSpPr>
            <p:nvPr/>
          </p:nvGrpSpPr>
          <p:grpSpPr bwMode="auto">
            <a:xfrm>
              <a:off x="0" y="2379663"/>
              <a:ext cx="1447800" cy="1168400"/>
              <a:chOff x="0" y="2379663"/>
              <a:chExt cx="1447800" cy="1168400"/>
            </a:xfrm>
          </p:grpSpPr>
          <p:sp>
            <p:nvSpPr>
              <p:cNvPr id="10" name="Parallélogramme 9"/>
              <p:cNvSpPr/>
              <p:nvPr/>
            </p:nvSpPr>
            <p:spPr bwMode="auto">
              <a:xfrm flipH="1" flipV="1">
                <a:off x="757238" y="2379663"/>
                <a:ext cx="690562" cy="1168400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1" name="Parallélogramme 10"/>
              <p:cNvSpPr/>
              <p:nvPr/>
            </p:nvSpPr>
            <p:spPr bwMode="auto">
              <a:xfrm flipH="1" flipV="1">
                <a:off x="377825" y="2379663"/>
                <a:ext cx="692150" cy="1168400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2" name="Parallélogramme 11"/>
              <p:cNvSpPr/>
              <p:nvPr/>
            </p:nvSpPr>
            <p:spPr bwMode="auto">
              <a:xfrm flipH="1" flipV="1">
                <a:off x="0" y="2379663"/>
                <a:ext cx="692150" cy="1168400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</p:grpSp>
      <p:grpSp>
        <p:nvGrpSpPr>
          <p:cNvPr id="16" name="Grouper 30"/>
          <p:cNvGrpSpPr>
            <a:grpSpLocks/>
          </p:cNvGrpSpPr>
          <p:nvPr/>
        </p:nvGrpSpPr>
        <p:grpSpPr bwMode="auto">
          <a:xfrm>
            <a:off x="7508875" y="1209675"/>
            <a:ext cx="1635125" cy="2338388"/>
            <a:chOff x="7508875" y="1209675"/>
            <a:chExt cx="1635125" cy="2338388"/>
          </a:xfrm>
        </p:grpSpPr>
        <p:grpSp>
          <p:nvGrpSpPr>
            <p:cNvPr id="17" name="Grouper 29"/>
            <p:cNvGrpSpPr>
              <a:grpSpLocks/>
            </p:cNvGrpSpPr>
            <p:nvPr/>
          </p:nvGrpSpPr>
          <p:grpSpPr bwMode="auto">
            <a:xfrm>
              <a:off x="7508875" y="2379663"/>
              <a:ext cx="1447800" cy="1168400"/>
              <a:chOff x="7508875" y="2379663"/>
              <a:chExt cx="1447800" cy="1168400"/>
            </a:xfrm>
          </p:grpSpPr>
          <p:sp>
            <p:nvSpPr>
              <p:cNvPr id="22" name="Parallélogramme 21"/>
              <p:cNvSpPr/>
              <p:nvPr/>
            </p:nvSpPr>
            <p:spPr bwMode="auto">
              <a:xfrm flipV="1">
                <a:off x="7508875" y="2379663"/>
                <a:ext cx="692150" cy="1168400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/>
              </a:p>
            </p:txBody>
          </p:sp>
          <p:sp>
            <p:nvSpPr>
              <p:cNvPr id="23" name="Parallélogramme 22"/>
              <p:cNvSpPr/>
              <p:nvPr/>
            </p:nvSpPr>
            <p:spPr bwMode="auto">
              <a:xfrm flipV="1">
                <a:off x="7886700" y="2379663"/>
                <a:ext cx="692150" cy="1168400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24" name="Parallélogramme 23"/>
              <p:cNvSpPr/>
              <p:nvPr/>
            </p:nvSpPr>
            <p:spPr bwMode="auto">
              <a:xfrm flipV="1">
                <a:off x="8266113" y="2379663"/>
                <a:ext cx="690562" cy="1168400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  <p:grpSp>
          <p:nvGrpSpPr>
            <p:cNvPr id="18" name="Grouper 28"/>
            <p:cNvGrpSpPr>
              <a:grpSpLocks/>
            </p:cNvGrpSpPr>
            <p:nvPr/>
          </p:nvGrpSpPr>
          <p:grpSpPr bwMode="auto">
            <a:xfrm>
              <a:off x="7696200" y="1209675"/>
              <a:ext cx="1447800" cy="1169988"/>
              <a:chOff x="7696200" y="1209675"/>
              <a:chExt cx="1447800" cy="1169988"/>
            </a:xfrm>
          </p:grpSpPr>
          <p:sp>
            <p:nvSpPr>
              <p:cNvPr id="19" name="Parallélogramme 18"/>
              <p:cNvSpPr/>
              <p:nvPr/>
            </p:nvSpPr>
            <p:spPr bwMode="auto">
              <a:xfrm>
                <a:off x="7696200" y="1209675"/>
                <a:ext cx="690563" cy="1169988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20" name="Parallélogramme 19"/>
              <p:cNvSpPr/>
              <p:nvPr/>
            </p:nvSpPr>
            <p:spPr bwMode="auto">
              <a:xfrm>
                <a:off x="8074025" y="1209675"/>
                <a:ext cx="692150" cy="1169988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21" name="Parallélogramme 20"/>
              <p:cNvSpPr/>
              <p:nvPr/>
            </p:nvSpPr>
            <p:spPr bwMode="auto">
              <a:xfrm>
                <a:off x="8451850" y="1209675"/>
                <a:ext cx="692150" cy="1169988"/>
              </a:xfrm>
              <a:prstGeom prst="parallelogram">
                <a:avLst>
                  <a:gd name="adj" fmla="val 71848"/>
                </a:avLst>
              </a:prstGeom>
              <a:solidFill>
                <a:srgbClr val="08155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</p:grpSp>
      <p:pic>
        <p:nvPicPr>
          <p:cNvPr id="25" name="Image 7" title="Site Web de la Région Ile de France">
            <a:hlinkClick r:id="rId2" tooltip="Région Ïle-de-France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" y="4684715"/>
            <a:ext cx="1260475" cy="4587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6" y="2320473"/>
            <a:ext cx="7772400" cy="1236083"/>
          </a:xfrm>
        </p:spPr>
        <p:txBody>
          <a:bodyPr anchor="t"/>
          <a:lstStyle>
            <a:lvl1pPr algn="ctr">
              <a:defRPr sz="2800" b="0" i="0" cap="none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12000" y="1496114"/>
            <a:ext cx="720000" cy="720000"/>
          </a:xfrm>
          <a:solidFill>
            <a:schemeClr val="accent1"/>
          </a:solidFill>
        </p:spPr>
        <p:txBody>
          <a:bodyPr lIns="0" tIns="0" rIns="0" bIns="46800" anchor="ctr"/>
          <a:lstStyle>
            <a:lvl1pPr marL="0" indent="0" algn="ctr">
              <a:spcBef>
                <a:spcPts val="0"/>
              </a:spcBef>
              <a:buNone/>
              <a:defRPr sz="3600" b="1" i="1" baseline="0">
                <a:solidFill>
                  <a:schemeClr val="bg1"/>
                </a:solidFill>
                <a:latin typeface="Time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Emetteur : PLYC/DPM/SDIP Version :  v1 actualisée le 04/06/2020– validée par LFARRE directrice DPM – 04/06/2020 Emplacement Centre de ressources DPM : GUIDE MODE EMPLOI </a:t>
            </a:r>
          </a:p>
        </p:txBody>
      </p:sp>
      <p:sp>
        <p:nvSpPr>
          <p:cNvPr id="2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A5471E-3D8F-4402-B008-DC127101889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891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683126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6" name="Image 5" title="Site Web de la Région Ile de France">
            <a:hlinkClick r:id="rId2" tooltip="Région Ïle-de-France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" y="4684715"/>
            <a:ext cx="1260475" cy="4587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06375"/>
            <a:ext cx="7776000" cy="8572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4000" y="1220399"/>
            <a:ext cx="3708000" cy="337889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1568" y="1220399"/>
            <a:ext cx="3708000" cy="337889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Emetteur : PLYC/DPM/SDIP Version :  v1 actualisée le 04/06/2020– validée par LFARRE directrice DPM – 04/06/2020 Emplacement Centre de ressources DPM : GUIDE MODE EMPLOI 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7BDA69-8FA9-48E6-A740-75C8273B32D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0037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683126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8" name="Image 7" title="Site Web de la Région Ile de France">
            <a:hlinkClick r:id="rId2" tooltip="Région Ïle-de-France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" y="4684715"/>
            <a:ext cx="1260475" cy="4587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000" y="205979"/>
            <a:ext cx="77760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4000" y="1151335"/>
            <a:ext cx="3708000" cy="479822"/>
          </a:xfrm>
          <a:solidFill>
            <a:schemeClr val="accent1"/>
          </a:solidFill>
        </p:spPr>
        <p:txBody>
          <a:bodyPr anchor="ctr"/>
          <a:lstStyle>
            <a:lvl1pPr marL="0" indent="0">
              <a:buNone/>
              <a:defRPr sz="2000" b="0" i="1">
                <a:solidFill>
                  <a:schemeClr val="bg1"/>
                </a:solidFill>
                <a:latin typeface="Times"/>
                <a:cs typeface="Times Roman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84000" y="1631156"/>
            <a:ext cx="3708000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752000" y="1151335"/>
            <a:ext cx="3708000" cy="479822"/>
          </a:xfrm>
          <a:solidFill>
            <a:schemeClr val="accent1"/>
          </a:solidFill>
        </p:spPr>
        <p:txBody>
          <a:bodyPr anchor="ctr"/>
          <a:lstStyle>
            <a:lvl1pPr marL="0" indent="0">
              <a:buNone/>
              <a:defRPr sz="2000" b="0" i="1">
                <a:solidFill>
                  <a:srgbClr val="FFFFFF"/>
                </a:solidFill>
                <a:latin typeface="Times"/>
                <a:cs typeface="Times Roman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52000" y="1631156"/>
            <a:ext cx="3708000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Emetteur : PLYC/DPM/SDIP Version :  v1 actualisée le 04/06/2020– validée par LFARRE directrice DPM – 04/06/2020 Emplacement Centre de ressources DPM : GUIDE MODE EMPLOI 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D39A87-2F41-452D-9FF0-D34BB63276A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1840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4572000" cy="46831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4683126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8" name="Image 7" title="Site Web de la Région Ile de France">
            <a:hlinkClick r:id="rId2" tooltip="Région Ïle-de-France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" y="4684715"/>
            <a:ext cx="1260475" cy="45878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931998" y="360001"/>
            <a:ext cx="3852000" cy="4324713"/>
          </a:xfrm>
          <a:noFill/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420688" y="360001"/>
            <a:ext cx="3657600" cy="1346401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20688" y="1706400"/>
            <a:ext cx="3657600" cy="2892894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Emetteur : PLYC/DPM/SDIP Version :  v1 actualisée le 04/06/2020– validée par LFARRE directrice DPM – 04/06/2020 Emplacement Centre de ressources DPM : GUIDE MODE EMPLOI 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400C11-165E-43D4-B45D-73CECFE486F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9062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683126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6" name="Image 5" title="Site Web de la Région Ile de France">
            <a:hlinkClick r:id="rId2" tooltip="Région Ïle-de-France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" y="4684715"/>
            <a:ext cx="1260475" cy="4587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0" y="360001"/>
            <a:ext cx="3657600" cy="1347655"/>
          </a:xfrm>
        </p:spPr>
        <p:txBody>
          <a:bodyPr anchor="b"/>
          <a:lstStyle>
            <a:lvl1pPr algn="ctr">
              <a:defRPr sz="2200"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0" y="0"/>
            <a:ext cx="4572000" cy="4687200"/>
          </a:xfrm>
          <a:solidFill>
            <a:schemeClr val="bg1"/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29200" y="1707653"/>
            <a:ext cx="3657600" cy="287387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Emetteur : PLYC/DPM/SDIP Version :  v1 actualisée le 04/06/2020– validée par LFARRE directrice DPM – 04/06/2020 Emplacement Centre de ressources DPM : GUIDE MODE EMPLOI 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58213F-498C-4770-B15E-BC035849611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9499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act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5"/>
          <p:cNvGrpSpPr>
            <a:grpSpLocks/>
          </p:cNvGrpSpPr>
          <p:nvPr/>
        </p:nvGrpSpPr>
        <p:grpSpPr bwMode="auto">
          <a:xfrm>
            <a:off x="0" y="903288"/>
            <a:ext cx="1635125" cy="2338387"/>
            <a:chOff x="0" y="904080"/>
            <a:chExt cx="1635125" cy="2338388"/>
          </a:xfrm>
        </p:grpSpPr>
        <p:grpSp>
          <p:nvGrpSpPr>
            <p:cNvPr id="4" name="Grouper 4"/>
            <p:cNvGrpSpPr>
              <a:grpSpLocks/>
            </p:cNvGrpSpPr>
            <p:nvPr/>
          </p:nvGrpSpPr>
          <p:grpSpPr bwMode="auto">
            <a:xfrm>
              <a:off x="187325" y="904080"/>
              <a:ext cx="1447800" cy="1173163"/>
              <a:chOff x="187325" y="904080"/>
              <a:chExt cx="1447800" cy="1173163"/>
            </a:xfrm>
          </p:grpSpPr>
          <p:sp>
            <p:nvSpPr>
              <p:cNvPr id="9" name="Parallélogramme 8"/>
              <p:cNvSpPr/>
              <p:nvPr/>
            </p:nvSpPr>
            <p:spPr bwMode="auto">
              <a:xfrm flipH="1">
                <a:off x="942975" y="904080"/>
                <a:ext cx="692150" cy="117316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/>
              </a:p>
            </p:txBody>
          </p:sp>
          <p:sp>
            <p:nvSpPr>
              <p:cNvPr id="10" name="Parallélogramme 9"/>
              <p:cNvSpPr/>
              <p:nvPr/>
            </p:nvSpPr>
            <p:spPr bwMode="auto">
              <a:xfrm flipH="1">
                <a:off x="565150" y="904080"/>
                <a:ext cx="692150" cy="117316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1" name="Parallélogramme 10"/>
              <p:cNvSpPr/>
              <p:nvPr/>
            </p:nvSpPr>
            <p:spPr bwMode="auto">
              <a:xfrm flipH="1">
                <a:off x="187325" y="904080"/>
                <a:ext cx="690563" cy="117316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  <p:grpSp>
          <p:nvGrpSpPr>
            <p:cNvPr id="5" name="Grouper 3"/>
            <p:cNvGrpSpPr>
              <a:grpSpLocks/>
            </p:cNvGrpSpPr>
            <p:nvPr/>
          </p:nvGrpSpPr>
          <p:grpSpPr bwMode="auto">
            <a:xfrm>
              <a:off x="0" y="2075655"/>
              <a:ext cx="1447800" cy="1166813"/>
              <a:chOff x="0" y="2075655"/>
              <a:chExt cx="1447800" cy="1166813"/>
            </a:xfrm>
          </p:grpSpPr>
          <p:sp>
            <p:nvSpPr>
              <p:cNvPr id="6" name="Parallélogramme 5"/>
              <p:cNvSpPr/>
              <p:nvPr/>
            </p:nvSpPr>
            <p:spPr bwMode="auto">
              <a:xfrm flipH="1" flipV="1">
                <a:off x="757238" y="2075656"/>
                <a:ext cx="690562" cy="1166812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7" name="Parallélogramme 6"/>
              <p:cNvSpPr/>
              <p:nvPr/>
            </p:nvSpPr>
            <p:spPr bwMode="auto">
              <a:xfrm flipH="1" flipV="1">
                <a:off x="377825" y="2075656"/>
                <a:ext cx="692150" cy="1166812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8" name="Parallélogramme 7"/>
              <p:cNvSpPr/>
              <p:nvPr/>
            </p:nvSpPr>
            <p:spPr bwMode="auto">
              <a:xfrm flipH="1" flipV="1">
                <a:off x="0" y="2075656"/>
                <a:ext cx="692150" cy="1166812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</p:grpSp>
      <p:grpSp>
        <p:nvGrpSpPr>
          <p:cNvPr id="12" name="Grouper 32"/>
          <p:cNvGrpSpPr>
            <a:grpSpLocks/>
          </p:cNvGrpSpPr>
          <p:nvPr/>
        </p:nvGrpSpPr>
        <p:grpSpPr bwMode="auto">
          <a:xfrm>
            <a:off x="7508875" y="903288"/>
            <a:ext cx="1635125" cy="2338387"/>
            <a:chOff x="7508875" y="904080"/>
            <a:chExt cx="1635125" cy="2338388"/>
          </a:xfrm>
        </p:grpSpPr>
        <p:grpSp>
          <p:nvGrpSpPr>
            <p:cNvPr id="13" name="Grouper 27"/>
            <p:cNvGrpSpPr>
              <a:grpSpLocks/>
            </p:cNvGrpSpPr>
            <p:nvPr/>
          </p:nvGrpSpPr>
          <p:grpSpPr bwMode="auto">
            <a:xfrm>
              <a:off x="7508875" y="2075655"/>
              <a:ext cx="1447799" cy="1166813"/>
              <a:chOff x="7508875" y="2075655"/>
              <a:chExt cx="1447799" cy="1166813"/>
            </a:xfrm>
          </p:grpSpPr>
          <p:sp>
            <p:nvSpPr>
              <p:cNvPr id="18" name="Parallélogramme 17"/>
              <p:cNvSpPr/>
              <p:nvPr/>
            </p:nvSpPr>
            <p:spPr bwMode="auto">
              <a:xfrm flipV="1">
                <a:off x="7508875" y="2075656"/>
                <a:ext cx="692150" cy="1166812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/>
              </a:p>
            </p:txBody>
          </p:sp>
          <p:sp>
            <p:nvSpPr>
              <p:cNvPr id="19" name="Parallélogramme 18"/>
              <p:cNvSpPr/>
              <p:nvPr/>
            </p:nvSpPr>
            <p:spPr bwMode="auto">
              <a:xfrm flipV="1">
                <a:off x="7886700" y="2075656"/>
                <a:ext cx="692150" cy="1166812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20" name="Parallélogramme 19"/>
              <p:cNvSpPr/>
              <p:nvPr/>
            </p:nvSpPr>
            <p:spPr bwMode="auto">
              <a:xfrm flipV="1">
                <a:off x="8266113" y="2075656"/>
                <a:ext cx="690562" cy="1166812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  <p:grpSp>
          <p:nvGrpSpPr>
            <p:cNvPr id="14" name="Grouper 26"/>
            <p:cNvGrpSpPr>
              <a:grpSpLocks/>
            </p:cNvGrpSpPr>
            <p:nvPr/>
          </p:nvGrpSpPr>
          <p:grpSpPr bwMode="auto">
            <a:xfrm>
              <a:off x="7696200" y="904080"/>
              <a:ext cx="1447800" cy="1173163"/>
              <a:chOff x="7696200" y="904080"/>
              <a:chExt cx="1447800" cy="1173163"/>
            </a:xfrm>
          </p:grpSpPr>
          <p:sp>
            <p:nvSpPr>
              <p:cNvPr id="15" name="Parallélogramme 14"/>
              <p:cNvSpPr/>
              <p:nvPr/>
            </p:nvSpPr>
            <p:spPr bwMode="auto">
              <a:xfrm>
                <a:off x="7696200" y="904080"/>
                <a:ext cx="690563" cy="117316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6" name="Parallélogramme 15"/>
              <p:cNvSpPr/>
              <p:nvPr/>
            </p:nvSpPr>
            <p:spPr bwMode="auto">
              <a:xfrm>
                <a:off x="8074025" y="904080"/>
                <a:ext cx="692150" cy="117316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7" name="Parallélogramme 16"/>
              <p:cNvSpPr/>
              <p:nvPr/>
            </p:nvSpPr>
            <p:spPr bwMode="auto">
              <a:xfrm>
                <a:off x="8451850" y="904080"/>
                <a:ext cx="692150" cy="1173163"/>
              </a:xfrm>
              <a:prstGeom prst="parallelogram">
                <a:avLst>
                  <a:gd name="adj" fmla="val 7184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</p:grpSp>
      <p:sp>
        <p:nvSpPr>
          <p:cNvPr id="21" name="Titre 1"/>
          <p:cNvSpPr txBox="1">
            <a:spLocks/>
          </p:cNvSpPr>
          <p:nvPr/>
        </p:nvSpPr>
        <p:spPr bwMode="auto">
          <a:xfrm>
            <a:off x="684216" y="644525"/>
            <a:ext cx="7775575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Arial"/>
                <a:ea typeface="ＭＳ Ｐゴシック" charset="0"/>
                <a:cs typeface="Arial Black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fr-FR" sz="2800" dirty="0">
                <a:latin typeface="Arial Black"/>
              </a:rPr>
              <a:t>Vos contacts</a:t>
            </a:r>
          </a:p>
        </p:txBody>
      </p:sp>
      <p:pic>
        <p:nvPicPr>
          <p:cNvPr id="22" name="Image 24" title="Site Web de la Région Ile de France">
            <a:hlinkClick r:id="rId2" tooltip="région ^le-de-France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36942" y="4202113"/>
            <a:ext cx="2270124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26">
            <a:hlinkClick r:id="rId4" tooltip="Logo Twitter Région Île-de-Franc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349" y="4371975"/>
            <a:ext cx="395289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 27">
            <a:hlinkClick r:id="rId6" tooltip="Logo Facebook Région Île-de-Franc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371975"/>
            <a:ext cx="39687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 28">
            <a:hlinkClick r:id="rId8" tooltip="Logo Instagram Région Île-de-France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4371975"/>
            <a:ext cx="395289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 29">
            <a:hlinkClick r:id="rId10" tooltip="Logo Linkedin Région Île-de-France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6613" y="4371975"/>
            <a:ext cx="39687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6" y="1408733"/>
            <a:ext cx="7775575" cy="1591642"/>
          </a:xfrm>
        </p:spPr>
        <p:txBody>
          <a:bodyPr anchor="t" anchorCtr="1"/>
          <a:lstStyle>
            <a:lvl1pPr algn="ctr">
              <a:defRPr sz="14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498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46202" y="0"/>
            <a:ext cx="7797801" cy="46878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4683126"/>
            <a:ext cx="91440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979612" y="381000"/>
            <a:ext cx="3041650" cy="5334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Arial"/>
                <a:ea typeface="ＭＳ Ｐゴシック" charset="0"/>
                <a:cs typeface="Arial Black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l">
              <a:defRPr/>
            </a:pPr>
            <a:r>
              <a:rPr lang="fr-FR" sz="2800" dirty="0">
                <a:latin typeface="Arial Black"/>
              </a:rPr>
              <a:t>Sommaire</a:t>
            </a:r>
          </a:p>
        </p:txBody>
      </p:sp>
      <p:pic>
        <p:nvPicPr>
          <p:cNvPr id="7" name="Image 7" title="Site Web de la Région Ile de France">
            <a:hlinkClick r:id="rId2" tooltip="Région Ïle-de-France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" y="4684715"/>
            <a:ext cx="1260475" cy="45878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1979715" y="1418683"/>
            <a:ext cx="4767707" cy="3211970"/>
          </a:xfrm>
        </p:spPr>
        <p:txBody>
          <a:bodyPr>
            <a:normAutofit/>
          </a:bodyPr>
          <a:lstStyle>
            <a:lvl1pPr marL="342900" marR="0" indent="-342900" algn="l" defTabSz="457200" rtl="0" eaLnBrk="1" fontAlgn="base" latinLnBrk="0" hangingPunct="1">
              <a:lnSpc>
                <a:spcPct val="100000"/>
              </a:lnSpc>
              <a:spcBef>
                <a:spcPts val="1080"/>
              </a:spcBef>
              <a:spcAft>
                <a:spcPct val="0"/>
              </a:spcAft>
              <a:buClr>
                <a:schemeClr val="accent5">
                  <a:lumMod val="60000"/>
                  <a:lumOff val="40000"/>
                </a:schemeClr>
              </a:buClr>
              <a:buSzTx/>
              <a:buFont typeface="+mj-lt"/>
              <a:buAutoNum type="arabicPeriod"/>
              <a:tabLst/>
              <a:defRPr sz="1400" baseline="0">
                <a:solidFill>
                  <a:schemeClr val="bg1"/>
                </a:solidFill>
                <a:latin typeface="Arial Black"/>
              </a:defRPr>
            </a:lvl1pPr>
            <a:lvl2pPr>
              <a:defRPr sz="1400">
                <a:solidFill>
                  <a:schemeClr val="accent4"/>
                </a:solidFill>
                <a:latin typeface="Arial Black"/>
              </a:defRPr>
            </a:lvl2pPr>
            <a:lvl3pPr>
              <a:defRPr sz="1400">
                <a:solidFill>
                  <a:schemeClr val="accent4"/>
                </a:solidFill>
                <a:latin typeface="Arial Black"/>
              </a:defRPr>
            </a:lvl3pPr>
            <a:lvl4pPr>
              <a:defRPr sz="1400">
                <a:solidFill>
                  <a:schemeClr val="accent4"/>
                </a:solidFill>
                <a:latin typeface="Arial Black"/>
              </a:defRPr>
            </a:lvl4pPr>
            <a:lvl5pPr>
              <a:defRPr sz="1400">
                <a:solidFill>
                  <a:schemeClr val="accent4"/>
                </a:solidFill>
                <a:latin typeface="Arial Black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Emetteur : PLYC/DPM/SDIP Version :  v1 actualisée le 04/06/2020– validée par LFARRE directrice DPM – 04/06/2020 Emplacement Centre de ressources DPM : GUIDE MODE EMPLOI 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1F1AB78E-6F9C-48C0-85FF-FA591E16259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3060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84216" y="206375"/>
            <a:ext cx="77755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84216" y="1219200"/>
            <a:ext cx="7775575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ajouter du texte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346204" y="4767265"/>
            <a:ext cx="6451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Emetteur : PLYC/DPM/SDIP Version :  v1 actualisée le 04/06/2020– validée par LFARRE directrice DPM – 04/06/2020 Emplacement Centre de ressources DPM : GUIDE MODE EMPLOI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943851" y="4767265"/>
            <a:ext cx="1127125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81556"/>
                </a:solidFill>
              </a:defRPr>
            </a:lvl1pPr>
          </a:lstStyle>
          <a:p>
            <a:fld id="{F16D9776-3260-424D-88EA-2B25B2DAEE8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51" r:id="rId10"/>
    <p:sldLayoutId id="2147483761" r:id="rId11"/>
    <p:sldLayoutId id="2147483762" r:id="rId12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200" kern="1200">
          <a:solidFill>
            <a:srgbClr val="081556"/>
          </a:solidFill>
          <a:latin typeface="Arial Black"/>
          <a:ea typeface="ＭＳ Ｐゴシック" charset="0"/>
          <a:cs typeface="Arial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200">
          <a:solidFill>
            <a:srgbClr val="081556"/>
          </a:solidFill>
          <a:latin typeface="Arial Black" charset="0"/>
          <a:ea typeface="ＭＳ Ｐゴシック" charset="0"/>
          <a:cs typeface="Arial Black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200">
          <a:solidFill>
            <a:srgbClr val="081556"/>
          </a:solidFill>
          <a:latin typeface="Arial Black" charset="0"/>
          <a:ea typeface="ＭＳ Ｐゴシック" charset="0"/>
          <a:cs typeface="Arial Black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200">
          <a:solidFill>
            <a:srgbClr val="081556"/>
          </a:solidFill>
          <a:latin typeface="Arial Black" charset="0"/>
          <a:ea typeface="ＭＳ Ｐゴシック" charset="0"/>
          <a:cs typeface="Arial Black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200">
          <a:solidFill>
            <a:srgbClr val="081556"/>
          </a:solidFill>
          <a:latin typeface="Arial Black" charset="0"/>
          <a:ea typeface="ＭＳ Ｐゴシック" charset="0"/>
          <a:cs typeface="Arial Black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ts val="475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kern="1200">
          <a:solidFill>
            <a:srgbClr val="08155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ts val="475"/>
        </a:spcBef>
        <a:spcAft>
          <a:spcPct val="0"/>
        </a:spcAft>
        <a:buClr>
          <a:schemeClr val="accent2"/>
        </a:buClr>
        <a:buSzPct val="110000"/>
        <a:buFont typeface="Arial" pitchFamily="34" charset="0"/>
        <a:buChar char="•"/>
        <a:defRPr kern="1200">
          <a:solidFill>
            <a:srgbClr val="081556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ts val="475"/>
        </a:spcBef>
        <a:spcAft>
          <a:spcPct val="0"/>
        </a:spcAft>
        <a:buClr>
          <a:schemeClr val="accent1"/>
        </a:buClr>
        <a:buFont typeface="Lucida Grande"/>
        <a:buChar char="-"/>
        <a:defRPr sz="1600" kern="1200">
          <a:solidFill>
            <a:srgbClr val="081556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ts val="475"/>
        </a:spcBef>
        <a:spcAft>
          <a:spcPct val="0"/>
        </a:spcAft>
        <a:buClr>
          <a:schemeClr val="accent2"/>
        </a:buClr>
        <a:buFont typeface="Courier New" pitchFamily="49" charset="0"/>
        <a:buChar char="o"/>
        <a:defRPr sz="1400" kern="1200">
          <a:solidFill>
            <a:srgbClr val="081556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ts val="475"/>
        </a:spcBef>
        <a:spcAft>
          <a:spcPct val="0"/>
        </a:spcAft>
        <a:buClr>
          <a:schemeClr val="accent1"/>
        </a:buClr>
        <a:buFont typeface="Arial" pitchFamily="34" charset="0"/>
        <a:buChar char="»"/>
        <a:defRPr sz="1200" kern="1200">
          <a:solidFill>
            <a:srgbClr val="081556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1728489" y="4629040"/>
            <a:ext cx="6662475" cy="674297"/>
          </a:xfrm>
        </p:spPr>
        <p:txBody>
          <a:bodyPr/>
          <a:lstStyle/>
          <a:p>
            <a:r>
              <a:rPr lang="fr-FR" dirty="0"/>
              <a:t>Emetteur : PLYC/DPM/SDIP/SE validée par LFARRE directrice DPM  14/09/2021</a:t>
            </a:r>
          </a:p>
          <a:p>
            <a:r>
              <a:rPr lang="fr-FR" dirty="0"/>
              <a:t>Emplacement Centre de ressources DPM : EXPLOITATION_MAINTENANCE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B1AD9DA-21B4-4D42-8649-7B9C9159F284}" type="slidenum">
              <a:rPr lang="fr-FR" altLang="fr-FR">
                <a:solidFill>
                  <a:srgbClr val="081556"/>
                </a:solidFill>
              </a:rPr>
              <a:pPr/>
              <a:t>1</a:t>
            </a:fld>
            <a:endParaRPr lang="fr-FR" altLang="fr-FR">
              <a:solidFill>
                <a:srgbClr val="081556"/>
              </a:solidFill>
            </a:endParaRPr>
          </a:p>
        </p:txBody>
      </p:sp>
      <p:sp>
        <p:nvSpPr>
          <p:cNvPr id="9" name="Titre 4">
            <a:extLst>
              <a:ext uri="{FF2B5EF4-FFF2-40B4-BE49-F238E27FC236}">
                <a16:creationId xmlns:a16="http://schemas.microsoft.com/office/drawing/2014/main" id="{252F369F-CFE9-45BA-95D6-1E99F3F1FF3E}"/>
              </a:ext>
            </a:extLst>
          </p:cNvPr>
          <p:cNvSpPr txBox="1">
            <a:spLocks/>
          </p:cNvSpPr>
          <p:nvPr/>
        </p:nvSpPr>
        <p:spPr bwMode="auto">
          <a:xfrm>
            <a:off x="247426" y="2027667"/>
            <a:ext cx="8724451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200" kern="1200">
                <a:solidFill>
                  <a:srgbClr val="081556"/>
                </a:solidFill>
                <a:latin typeface="Arial Black"/>
                <a:ea typeface="ＭＳ Ｐゴシック" charset="0"/>
                <a:cs typeface="Arial Black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081556"/>
                </a:solidFill>
                <a:latin typeface="Arial Black" charset="0"/>
                <a:ea typeface="ＭＳ Ｐゴシック" charset="0"/>
                <a:cs typeface="Arial Black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081556"/>
                </a:solidFill>
                <a:latin typeface="Arial Black" charset="0"/>
                <a:ea typeface="ＭＳ Ｐゴシック" charset="0"/>
                <a:cs typeface="Arial Black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081556"/>
                </a:solidFill>
                <a:latin typeface="Arial Black" charset="0"/>
                <a:ea typeface="ＭＳ Ｐゴシック" charset="0"/>
                <a:cs typeface="Arial Black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081556"/>
                </a:solidFill>
                <a:latin typeface="Arial Black" charset="0"/>
                <a:ea typeface="ＭＳ Ｐゴシック" charset="0"/>
                <a:cs typeface="Arial Black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spcBef>
                <a:spcPts val="0"/>
              </a:spcBef>
              <a:defRPr/>
            </a:pPr>
            <a:endParaRPr lang="fr-FR" dirty="0"/>
          </a:p>
          <a:p>
            <a:pPr algn="ctr">
              <a:spcBef>
                <a:spcPts val="0"/>
              </a:spcBef>
              <a:defRPr/>
            </a:pPr>
            <a:r>
              <a:rPr lang="fr-FR" dirty="0"/>
              <a:t>GUIDE METHODOLOGIQUE</a:t>
            </a:r>
          </a:p>
          <a:p>
            <a:pPr algn="ctr">
              <a:spcBef>
                <a:spcPts val="0"/>
              </a:spcBef>
              <a:defRPr/>
            </a:pPr>
            <a:r>
              <a:rPr lang="fr-FR" dirty="0"/>
              <a:t>MAINTENANCE DES POSTES DE TRANSFORMATION</a:t>
            </a:r>
          </a:p>
          <a:p>
            <a:pPr algn="ctr">
              <a:spcBef>
                <a:spcPts val="0"/>
              </a:spcBef>
              <a:defRPr/>
            </a:pPr>
            <a:r>
              <a:rPr lang="fr-FR" dirty="0"/>
              <a:t> </a:t>
            </a:r>
            <a:endParaRPr lang="fr-FR" baseline="-250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6C4FAAA-E7D8-47C7-A817-45FEAF9BAF40}"/>
              </a:ext>
            </a:extLst>
          </p:cNvPr>
          <p:cNvSpPr txBox="1"/>
          <p:nvPr/>
        </p:nvSpPr>
        <p:spPr>
          <a:xfrm>
            <a:off x="2280621" y="388189"/>
            <a:ext cx="4788490" cy="1200329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Pôle Lycées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Direction du Patrimoine et de la Maintenance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Service Energie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5318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1728489" y="4629040"/>
            <a:ext cx="6662475" cy="674297"/>
          </a:xfrm>
        </p:spPr>
        <p:txBody>
          <a:bodyPr/>
          <a:lstStyle/>
          <a:p>
            <a:r>
              <a:rPr lang="fr-FR" dirty="0"/>
              <a:t>Emetteur : PLYC/DPM/SDIP/SE validée par LFARRE directrice DPM  14/09/2021</a:t>
            </a:r>
          </a:p>
          <a:p>
            <a:r>
              <a:rPr lang="fr-FR" dirty="0"/>
              <a:t>Emplacement Centre de ressources DPM : EXPLOITATION_MAINTENANCE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B1AD9DA-21B4-4D42-8649-7B9C9159F284}" type="slidenum">
              <a:rPr lang="fr-FR" altLang="fr-FR">
                <a:solidFill>
                  <a:srgbClr val="081556"/>
                </a:solidFill>
              </a:rPr>
              <a:pPr/>
              <a:t>2</a:t>
            </a:fld>
            <a:endParaRPr lang="fr-FR" altLang="fr-FR">
              <a:solidFill>
                <a:srgbClr val="081556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327ADBF-B1D1-4971-93AF-B85DBFC5B7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3726" y="-25836"/>
            <a:ext cx="6372000" cy="69780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7D685C7-9AF1-44BC-A1E9-6A1C0B5EE4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0671" y="464768"/>
            <a:ext cx="6482658" cy="396000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9B61D6BC-6BE6-43C5-96E9-1CA80F198B10}"/>
              </a:ext>
            </a:extLst>
          </p:cNvPr>
          <p:cNvSpPr txBox="1"/>
          <p:nvPr/>
        </p:nvSpPr>
        <p:spPr>
          <a:xfrm>
            <a:off x="328108" y="1112825"/>
            <a:ext cx="395343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LYCEES:</a:t>
            </a:r>
          </a:p>
          <a:p>
            <a:endParaRPr lang="fr-FR" b="1" dirty="0">
              <a:solidFill>
                <a:srgbClr val="080A14"/>
              </a:solidFill>
            </a:endParaRPr>
          </a:p>
          <a:p>
            <a:r>
              <a:rPr lang="fr-FR" sz="1000" dirty="0">
                <a:solidFill>
                  <a:srgbClr val="080A14"/>
                </a:solidFill>
              </a:rPr>
              <a:t>NIVEAU 1</a:t>
            </a:r>
          </a:p>
          <a:p>
            <a:r>
              <a:rPr lang="fr-FR" sz="1000" dirty="0">
                <a:solidFill>
                  <a:srgbClr val="080A14"/>
                </a:solidFill>
              </a:rPr>
              <a:t>Entretien courant. Les interventions relatives au matériel sont généralement décrites dans la notice de maintenance. Réglages, vérification des niveaux, remplacement de consommables.</a:t>
            </a:r>
          </a:p>
          <a:p>
            <a:endParaRPr lang="fr-FR" sz="1000" dirty="0">
              <a:solidFill>
                <a:srgbClr val="080A14"/>
              </a:solidFill>
            </a:endParaRPr>
          </a:p>
          <a:p>
            <a:r>
              <a:rPr lang="fr-FR" sz="1000" dirty="0">
                <a:solidFill>
                  <a:srgbClr val="080A14"/>
                </a:solidFill>
              </a:rPr>
              <a:t>NIVEAU 2</a:t>
            </a:r>
          </a:p>
          <a:p>
            <a:r>
              <a:rPr lang="fr-FR" sz="1000" dirty="0">
                <a:solidFill>
                  <a:srgbClr val="080A14"/>
                </a:solidFill>
              </a:rPr>
              <a:t>Interventions qui nécessitent des procédures simples et/ou des équipements de soutien ( intégrés aux biens ou extérieurs) d’utilisation et de mise en œuvre simples. Les interventions relatives au matériel sont généralement décrites dans la notice de maintenance du constructeur. Remplacement / échange de composants d’adaptation, contrôles simples.</a:t>
            </a:r>
          </a:p>
          <a:p>
            <a:endParaRPr lang="fr-FR" sz="8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8876E8B-EE0E-4C75-9DCF-2912B34DFF21}"/>
              </a:ext>
            </a:extLst>
          </p:cNvPr>
          <p:cNvSpPr txBox="1"/>
          <p:nvPr/>
        </p:nvSpPr>
        <p:spPr>
          <a:xfrm>
            <a:off x="4421393" y="1112825"/>
            <a:ext cx="42600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400" b="1" dirty="0"/>
              <a:t>REGION</a:t>
            </a:r>
            <a:r>
              <a:rPr lang="fr-FR" b="1" dirty="0">
                <a:solidFill>
                  <a:srgbClr val="080A14"/>
                </a:solidFill>
              </a:rPr>
              <a:t>:</a:t>
            </a:r>
          </a:p>
          <a:p>
            <a:pPr lvl="0"/>
            <a:endParaRPr lang="fr-FR" b="1" dirty="0">
              <a:solidFill>
                <a:srgbClr val="080A14"/>
              </a:solidFill>
            </a:endParaRPr>
          </a:p>
          <a:p>
            <a:pPr lvl="0"/>
            <a:r>
              <a:rPr lang="fr-FR" sz="1000" dirty="0">
                <a:solidFill>
                  <a:srgbClr val="080A14"/>
                </a:solidFill>
              </a:rPr>
              <a:t>NIVEAU 3</a:t>
            </a:r>
          </a:p>
          <a:p>
            <a:pPr lvl="0"/>
            <a:r>
              <a:rPr lang="fr-FR" sz="1000" dirty="0">
                <a:solidFill>
                  <a:srgbClr val="080A14"/>
                </a:solidFill>
              </a:rPr>
              <a:t>Opérations qui nécessitent des procédures complexes et/ou des équipements de soutien d’utilisation ou de mise en œuvre complexes. Remplacement de pièces « d’origine constructeur ». Réglages complexes , réalignement.</a:t>
            </a:r>
          </a:p>
          <a:p>
            <a:pPr lvl="0"/>
            <a:endParaRPr lang="fr-FR" sz="1000" dirty="0">
              <a:solidFill>
                <a:srgbClr val="080A14"/>
              </a:solidFill>
            </a:endParaRPr>
          </a:p>
          <a:p>
            <a:pPr lvl="0"/>
            <a:r>
              <a:rPr lang="fr-FR" sz="1000" dirty="0">
                <a:solidFill>
                  <a:srgbClr val="080A14"/>
                </a:solidFill>
              </a:rPr>
              <a:t>NIVEAU 4 </a:t>
            </a:r>
          </a:p>
          <a:p>
            <a:pPr lvl="0"/>
            <a:r>
              <a:rPr lang="fr-FR" sz="1000" dirty="0">
                <a:solidFill>
                  <a:srgbClr val="080A14"/>
                </a:solidFill>
              </a:rPr>
              <a:t>Opération dont les procédures impliquent la maîtrise d’une technique ou technologie particulière et/ou la mise en œuvre d’équipement de soutien spécialisés. Mise à niveau technique, changement de performance d’une fonction, modification de l’usage.</a:t>
            </a:r>
          </a:p>
          <a:p>
            <a:pPr lvl="0"/>
            <a:endParaRPr lang="fr-FR" sz="1000" dirty="0">
              <a:solidFill>
                <a:srgbClr val="080A14"/>
              </a:solidFill>
            </a:endParaRPr>
          </a:p>
          <a:p>
            <a:pPr lvl="0"/>
            <a:r>
              <a:rPr lang="fr-FR" sz="1000" dirty="0">
                <a:solidFill>
                  <a:srgbClr val="080A14"/>
                </a:solidFill>
              </a:rPr>
              <a:t>NIVEAU 5</a:t>
            </a:r>
          </a:p>
          <a:p>
            <a:pPr lvl="0"/>
            <a:r>
              <a:rPr lang="fr-FR" sz="1000" dirty="0">
                <a:solidFill>
                  <a:srgbClr val="080A14"/>
                </a:solidFill>
              </a:rPr>
              <a:t>Opérations dont les procédures impliquent un savoir-faire, faisant appel à des techniques ou technologies particulières, des processus équipements de soutien industriel, Révision générale avec le démontage complet de l’équipement, reconstruction, remplacement de biens obsolètes ou en limite d’usure.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495454B1-8B21-4E99-89CF-924ED981A7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9690" y="73222"/>
            <a:ext cx="975445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320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B1AD9DA-21B4-4D42-8649-7B9C9159F284}" type="slidenum">
              <a:rPr lang="fr-FR" altLang="fr-FR">
                <a:solidFill>
                  <a:srgbClr val="081556"/>
                </a:solidFill>
              </a:rPr>
              <a:pPr/>
              <a:t>3</a:t>
            </a:fld>
            <a:endParaRPr lang="fr-FR" altLang="fr-FR">
              <a:solidFill>
                <a:srgbClr val="081556"/>
              </a:solidFill>
            </a:endParaRPr>
          </a:p>
        </p:txBody>
      </p:sp>
      <p:sp>
        <p:nvSpPr>
          <p:cNvPr id="8" name="Espace réservé du pied de page 3">
            <a:extLst>
              <a:ext uri="{FF2B5EF4-FFF2-40B4-BE49-F238E27FC236}">
                <a16:creationId xmlns:a16="http://schemas.microsoft.com/office/drawing/2014/main" id="{23E57C41-E52E-41A9-9636-0725F3EA9C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28489" y="4629040"/>
            <a:ext cx="6662475" cy="674297"/>
          </a:xfrm>
        </p:spPr>
        <p:txBody>
          <a:bodyPr/>
          <a:lstStyle/>
          <a:p>
            <a:r>
              <a:rPr lang="fr-FR" dirty="0"/>
              <a:t>Emetteur : PLYC/DPM/SDIP/SE validée par LFARRE directrice DPM 14/09/2021</a:t>
            </a:r>
          </a:p>
          <a:p>
            <a:r>
              <a:rPr lang="fr-FR" dirty="0"/>
              <a:t>Emplacement Centre de ressources DPM : EXPLOITATION_MAINTENANCE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C1B295-4E3F-4211-9AD1-D4BADE38F822}"/>
              </a:ext>
            </a:extLst>
          </p:cNvPr>
          <p:cNvSpPr/>
          <p:nvPr/>
        </p:nvSpPr>
        <p:spPr>
          <a:xfrm>
            <a:off x="1224000" y="273101"/>
            <a:ext cx="66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altLang="fr-FR" sz="1400" dirty="0">
                <a:latin typeface="Arial Black" panose="020B0A04020102020204" pitchFamily="34" charset="0"/>
                <a:cs typeface="Arial Black" panose="020B0A04020102020204" pitchFamily="34" charset="0"/>
              </a:rPr>
              <a:t>TABLEAU </a:t>
            </a:r>
            <a:r>
              <a:rPr lang="fr-FR" altLang="fr-FR" sz="1400" dirty="0">
                <a:latin typeface="Arial Black" panose="020B0A04020102020204" pitchFamily="34" charset="0"/>
              </a:rPr>
              <a:t>HTA</a:t>
            </a:r>
            <a:r>
              <a:rPr lang="fr-FR" altLang="fr-FR" sz="1400" dirty="0">
                <a:latin typeface="Arial Black" panose="020B0A04020102020204" pitchFamily="34" charset="0"/>
                <a:cs typeface="Arial Black" panose="020B0A04020102020204" pitchFamily="34" charset="0"/>
              </a:rPr>
              <a:t> modulaire Fonctions : Interrupteur, Interrupteur et Fusibles, Mesure de tension, Disjoncteur câbles et barres</a:t>
            </a:r>
            <a:endParaRPr lang="fr-FR" sz="1400" dirty="0"/>
          </a:p>
        </p:txBody>
      </p:sp>
      <p:pic>
        <p:nvPicPr>
          <p:cNvPr id="9" name="Image 4">
            <a:extLst>
              <a:ext uri="{FF2B5EF4-FFF2-40B4-BE49-F238E27FC236}">
                <a16:creationId xmlns:a16="http://schemas.microsoft.com/office/drawing/2014/main" id="{9B55FF42-B0F6-48C4-B613-27695C9BF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62" y="1051185"/>
            <a:ext cx="3996000" cy="2799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Espace réservé du contenu 1">
            <a:extLst>
              <a:ext uri="{FF2B5EF4-FFF2-40B4-BE49-F238E27FC236}">
                <a16:creationId xmlns:a16="http://schemas.microsoft.com/office/drawing/2014/main" id="{64350AB2-DB94-4640-9FCF-CFFC3091F1D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46976" y="1594284"/>
            <a:ext cx="4824000" cy="1713573"/>
          </a:xfrm>
        </p:spPr>
      </p:pic>
    </p:spTree>
    <p:extLst>
      <p:ext uri="{BB962C8B-B14F-4D97-AF65-F5344CB8AC3E}">
        <p14:creationId xmlns:p14="http://schemas.microsoft.com/office/powerpoint/2010/main" val="654360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B1AD9DA-21B4-4D42-8649-7B9C9159F284}" type="slidenum">
              <a:rPr lang="fr-FR" altLang="fr-FR">
                <a:solidFill>
                  <a:srgbClr val="081556"/>
                </a:solidFill>
              </a:rPr>
              <a:pPr/>
              <a:t>4</a:t>
            </a:fld>
            <a:endParaRPr lang="fr-FR" altLang="fr-FR">
              <a:solidFill>
                <a:srgbClr val="081556"/>
              </a:solidFill>
            </a:endParaRPr>
          </a:p>
        </p:txBody>
      </p:sp>
      <p:sp>
        <p:nvSpPr>
          <p:cNvPr id="8" name="Espace réservé du pied de page 3">
            <a:extLst>
              <a:ext uri="{FF2B5EF4-FFF2-40B4-BE49-F238E27FC236}">
                <a16:creationId xmlns:a16="http://schemas.microsoft.com/office/drawing/2014/main" id="{5E867DC9-3229-4A78-9FEA-29C141824E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28489" y="4629040"/>
            <a:ext cx="6662475" cy="674297"/>
          </a:xfrm>
        </p:spPr>
        <p:txBody>
          <a:bodyPr/>
          <a:lstStyle/>
          <a:p>
            <a:r>
              <a:rPr lang="fr-FR" dirty="0"/>
              <a:t>Emetteur : PLYC/DPM/SDIP/SE validée par LFARRE directrice DPM 14/09/2021</a:t>
            </a:r>
          </a:p>
          <a:p>
            <a:r>
              <a:rPr lang="fr-FR" dirty="0"/>
              <a:t>Emplacement Centre de ressources DPM : EXPLOITATION_MAINTENANCE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47345587-8F4D-448E-A6A5-8F9C0660B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532" y="163205"/>
            <a:ext cx="3455629" cy="857250"/>
          </a:xfrm>
        </p:spPr>
        <p:txBody>
          <a:bodyPr/>
          <a:lstStyle/>
          <a:p>
            <a:r>
              <a:rPr lang="fr-FR" altLang="fr-FR" sz="1400" dirty="0">
                <a:latin typeface="Arial Black" panose="020B0A04020102020204" pitchFamily="34" charset="0"/>
                <a:ea typeface="ＭＳ Ｐゴシック" panose="020B0600070205080204" pitchFamily="34" charset="-128"/>
                <a:cs typeface="Arial Black" panose="020B0A04020102020204" pitchFamily="34" charset="0"/>
              </a:rPr>
              <a:t>Mécanisme de commande</a:t>
            </a:r>
            <a:endParaRPr lang="fr-FR" sz="1400" dirty="0"/>
          </a:p>
        </p:txBody>
      </p:sp>
      <p:pic>
        <p:nvPicPr>
          <p:cNvPr id="11" name="Image 1">
            <a:extLst>
              <a:ext uri="{FF2B5EF4-FFF2-40B4-BE49-F238E27FC236}">
                <a16:creationId xmlns:a16="http://schemas.microsoft.com/office/drawing/2014/main" id="{CE3F5566-13E2-46B2-AF0C-FDB826BC555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32" y="1166757"/>
            <a:ext cx="3596665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 2">
            <a:extLst>
              <a:ext uri="{FF2B5EF4-FFF2-40B4-BE49-F238E27FC236}">
                <a16:creationId xmlns:a16="http://schemas.microsoft.com/office/drawing/2014/main" id="{D3DAD0A4-FE18-4BA7-B79B-06FA562E6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568" y="1166757"/>
            <a:ext cx="3492000" cy="328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0CA0488-7984-41A3-BC47-6AFD679FB4C4}"/>
              </a:ext>
            </a:extLst>
          </p:cNvPr>
          <p:cNvSpPr/>
          <p:nvPr/>
        </p:nvSpPr>
        <p:spPr>
          <a:xfrm>
            <a:off x="4894416" y="33022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altLang="fr-FR" sz="1400" dirty="0">
                <a:latin typeface="Arial Black" panose="020B0A04020102020204" pitchFamily="34" charset="0"/>
                <a:cs typeface="Arial Black" panose="020B0A04020102020204" pitchFamily="34" charset="0"/>
              </a:rPr>
              <a:t>Protections numériques et analogiques, blocs d’énergie centrales de mesure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509490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B1AD9DA-21B4-4D42-8649-7B9C9159F284}" type="slidenum">
              <a:rPr lang="fr-FR" altLang="fr-FR">
                <a:solidFill>
                  <a:srgbClr val="081556"/>
                </a:solidFill>
              </a:rPr>
              <a:pPr/>
              <a:t>5</a:t>
            </a:fld>
            <a:endParaRPr lang="fr-FR" altLang="fr-FR">
              <a:solidFill>
                <a:srgbClr val="081556"/>
              </a:solidFill>
            </a:endParaRPr>
          </a:p>
        </p:txBody>
      </p:sp>
      <p:sp>
        <p:nvSpPr>
          <p:cNvPr id="11" name="Espace réservé du pied de page 3">
            <a:extLst>
              <a:ext uri="{FF2B5EF4-FFF2-40B4-BE49-F238E27FC236}">
                <a16:creationId xmlns:a16="http://schemas.microsoft.com/office/drawing/2014/main" id="{267D72CB-5739-4F6E-934E-8FB652DCEAFA}"/>
              </a:ext>
            </a:extLst>
          </p:cNvPr>
          <p:cNvSpPr txBox="1">
            <a:spLocks/>
          </p:cNvSpPr>
          <p:nvPr/>
        </p:nvSpPr>
        <p:spPr>
          <a:xfrm>
            <a:off x="1665736" y="4584383"/>
            <a:ext cx="6662475" cy="674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algn="ctr" defTabSz="457200" rtl="0" eaLnBrk="1" fontAlgn="auto" hangingPunct="1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r>
              <a:rPr lang="fr-FR" dirty="0"/>
              <a:t>Emetteur : PLYC/DPM/SDIP/SE validée par LFARRE directrice DPM 14/09/2021</a:t>
            </a:r>
          </a:p>
          <a:p>
            <a:r>
              <a:rPr lang="fr-FR" dirty="0"/>
              <a:t>Emplacement Centre de ressources DPM : EXPLOITATION_MAINTENANCE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32850C18-FC5B-4798-A063-CEA800473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206375"/>
            <a:ext cx="3293427" cy="857250"/>
          </a:xfrm>
        </p:spPr>
        <p:txBody>
          <a:bodyPr/>
          <a:lstStyle/>
          <a:p>
            <a:pPr eaLnBrk="1" hangingPunct="1"/>
            <a:r>
              <a:rPr lang="fr-FR" altLang="fr-FR" sz="1400" dirty="0">
                <a:latin typeface="Arial Black" panose="020B0A04020102020204" pitchFamily="34" charset="0"/>
                <a:ea typeface="ＭＳ Ｐゴシック" panose="020B0600070205080204" pitchFamily="34" charset="-128"/>
                <a:cs typeface="Arial Black" panose="020B0A04020102020204" pitchFamily="34" charset="0"/>
              </a:rPr>
              <a:t>Transformateur, </a:t>
            </a:r>
            <a:r>
              <a:rPr lang="fr-FR" altLang="fr-FR" sz="1400" dirty="0">
                <a:solidFill>
                  <a:schemeClr val="tx1"/>
                </a:solidFill>
                <a:latin typeface="Arial Black" panose="020B0A04020102020204" pitchFamily="34" charset="0"/>
                <a:ea typeface="ＭＳ Ｐゴシック" pitchFamily="34" charset="-128"/>
              </a:rPr>
              <a:t>distribution</a:t>
            </a:r>
            <a:br>
              <a:rPr lang="fr-FR" altLang="fr-FR" sz="1400" dirty="0">
                <a:latin typeface="Arial Black" panose="020B0A04020102020204" pitchFamily="34" charset="0"/>
                <a:ea typeface="ＭＳ Ｐゴシック" panose="020B0600070205080204" pitchFamily="34" charset="-128"/>
                <a:cs typeface="Arial Black" panose="020B0A04020102020204" pitchFamily="34" charset="0"/>
              </a:rPr>
            </a:br>
            <a:br>
              <a:rPr lang="fr-FR" altLang="fr-FR" sz="1400" dirty="0">
                <a:latin typeface="Arial Black" panose="020B0A04020102020204" pitchFamily="34" charset="0"/>
                <a:ea typeface="ＭＳ Ｐゴシック" panose="020B0600070205080204" pitchFamily="34" charset="-128"/>
                <a:cs typeface="Arial Black" panose="020B0A04020102020204" pitchFamily="34" charset="0"/>
              </a:rPr>
            </a:br>
            <a:endParaRPr lang="fr-FR" altLang="fr-FR" sz="1400" dirty="0">
              <a:latin typeface="Arial Black" panose="020B0A04020102020204" pitchFamily="34" charset="0"/>
              <a:ea typeface="ＭＳ Ｐゴシック" panose="020B0600070205080204" pitchFamily="34" charset="-128"/>
              <a:cs typeface="Arial Black" panose="020B0A04020102020204" pitchFamily="34" charset="0"/>
            </a:endParaRPr>
          </a:p>
        </p:txBody>
      </p:sp>
      <p:pic>
        <p:nvPicPr>
          <p:cNvPr id="8" name="Image 1">
            <a:extLst>
              <a:ext uri="{FF2B5EF4-FFF2-40B4-BE49-F238E27FC236}">
                <a16:creationId xmlns:a16="http://schemas.microsoft.com/office/drawing/2014/main" id="{E7981588-7A19-47DA-BAEC-30891610C6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35001"/>
            <a:ext cx="3204000" cy="3654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 2">
            <a:extLst>
              <a:ext uri="{FF2B5EF4-FFF2-40B4-BE49-F238E27FC236}">
                <a16:creationId xmlns:a16="http://schemas.microsoft.com/office/drawing/2014/main" id="{EE9A5B97-20A5-49D0-BD5D-FA77A3174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131" y="725908"/>
            <a:ext cx="3750344" cy="36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A5E611A-9A59-4A8D-BE32-9192F40315B1}"/>
              </a:ext>
            </a:extLst>
          </p:cNvPr>
          <p:cNvSpPr/>
          <p:nvPr/>
        </p:nvSpPr>
        <p:spPr>
          <a:xfrm>
            <a:off x="4361688" y="8893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altLang="fr-FR" sz="1400" dirty="0">
                <a:latin typeface="Arial Black" panose="020B0A04020102020204" pitchFamily="34" charset="0"/>
                <a:cs typeface="Arial Black" panose="020B0A04020102020204" pitchFamily="34" charset="0"/>
              </a:rPr>
              <a:t>Tableau </a:t>
            </a:r>
            <a:r>
              <a:rPr lang="fr-FR" altLang="fr-FR" sz="1400" dirty="0">
                <a:latin typeface="Arial Black" panose="020B0A04020102020204" pitchFamily="34" charset="0"/>
              </a:rPr>
              <a:t>basse</a:t>
            </a:r>
            <a:r>
              <a:rPr lang="fr-FR" altLang="fr-FR" sz="1400" dirty="0">
                <a:latin typeface="Arial Black" panose="020B0A04020102020204" pitchFamily="34" charset="0"/>
                <a:cs typeface="Arial Black" panose="020B0A04020102020204" pitchFamily="34" charset="0"/>
              </a:rPr>
              <a:t> tension – Appareillage BT - Condensateurs</a:t>
            </a:r>
            <a:br>
              <a:rPr lang="fr-FR" altLang="fr-FR" sz="1400" dirty="0">
                <a:latin typeface="Arial Black" panose="020B0A04020102020204" pitchFamily="34" charset="0"/>
                <a:cs typeface="Arial Black" panose="020B0A04020102020204" pitchFamily="34" charset="0"/>
              </a:rPr>
            </a:br>
            <a:br>
              <a:rPr lang="fr-FR" altLang="fr-FR" sz="1400" dirty="0">
                <a:latin typeface="Arial Black" panose="020B0A04020102020204" pitchFamily="34" charset="0"/>
                <a:cs typeface="Arial Black" panose="020B0A04020102020204" pitchFamily="34" charset="0"/>
              </a:rPr>
            </a:b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660326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B1AD9DA-21B4-4D42-8649-7B9C9159F284}" type="slidenum">
              <a:rPr lang="fr-FR" altLang="fr-FR">
                <a:solidFill>
                  <a:srgbClr val="081556"/>
                </a:solidFill>
              </a:rPr>
              <a:pPr/>
              <a:t>6</a:t>
            </a:fld>
            <a:endParaRPr lang="fr-FR" altLang="fr-FR">
              <a:solidFill>
                <a:srgbClr val="081556"/>
              </a:solidFill>
            </a:endParaRPr>
          </a:p>
        </p:txBody>
      </p:sp>
      <p:sp>
        <p:nvSpPr>
          <p:cNvPr id="11" name="Espace réservé du pied de page 3">
            <a:extLst>
              <a:ext uri="{FF2B5EF4-FFF2-40B4-BE49-F238E27FC236}">
                <a16:creationId xmlns:a16="http://schemas.microsoft.com/office/drawing/2014/main" id="{46B4B72F-1DE0-4E81-AD54-F64CBC4425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28489" y="4629040"/>
            <a:ext cx="6662475" cy="674297"/>
          </a:xfrm>
        </p:spPr>
        <p:txBody>
          <a:bodyPr/>
          <a:lstStyle/>
          <a:p>
            <a:r>
              <a:rPr lang="fr-FR" dirty="0"/>
              <a:t>Emetteur : PLYC/DPM/SDIP/SE validée par LFARRE directrice DPM 14/09/2021</a:t>
            </a:r>
          </a:p>
          <a:p>
            <a:r>
              <a:rPr lang="fr-FR" dirty="0"/>
              <a:t>Emplacement Centre de ressources DPM : EXPLOITATION_MAINTENANCE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F5F1C73-7CAE-4393-BC31-6EB47D63E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489" y="716973"/>
            <a:ext cx="7776000" cy="857250"/>
          </a:xfrm>
        </p:spPr>
        <p:txBody>
          <a:bodyPr/>
          <a:lstStyle/>
          <a:p>
            <a:r>
              <a:rPr lang="fr-FR" altLang="fr-FR" sz="1400" dirty="0">
                <a:solidFill>
                  <a:schemeClr val="tx1"/>
                </a:solidFill>
                <a:latin typeface="Arial Black" panose="020B0A04020102020204" pitchFamily="34" charset="0"/>
                <a:ea typeface="ＭＳ Ｐゴシック" pitchFamily="34" charset="-128"/>
              </a:rPr>
              <a:t>Tableau</a:t>
            </a:r>
            <a:r>
              <a:rPr lang="fr-FR" altLang="fr-FR" sz="1400" dirty="0">
                <a:latin typeface="Arial Black" panose="020B0A04020102020204" pitchFamily="34" charset="0"/>
                <a:ea typeface="ＭＳ Ｐゴシック" panose="020B0600070205080204" pitchFamily="34" charset="-128"/>
                <a:cs typeface="Arial Black" panose="020B0A04020102020204" pitchFamily="34" charset="0"/>
              </a:rPr>
              <a:t> basse tension – Appareillage BT - Condensateurs</a:t>
            </a:r>
            <a:br>
              <a:rPr lang="fr-FR" altLang="fr-FR" sz="1400" dirty="0">
                <a:latin typeface="Arial Black" panose="020B0A04020102020204" pitchFamily="34" charset="0"/>
                <a:ea typeface="ＭＳ Ｐゴシック" panose="020B0600070205080204" pitchFamily="34" charset="-128"/>
                <a:cs typeface="Arial Black" panose="020B0A04020102020204" pitchFamily="34" charset="0"/>
              </a:rPr>
            </a:br>
            <a:br>
              <a:rPr lang="fr-FR" altLang="fr-FR" sz="1400" dirty="0">
                <a:latin typeface="Arial Black" panose="020B0A04020102020204" pitchFamily="34" charset="0"/>
                <a:ea typeface="ＭＳ Ｐゴシック" panose="020B0600070205080204" pitchFamily="34" charset="-128"/>
                <a:cs typeface="Arial Black" panose="020B0A04020102020204" pitchFamily="34" charset="0"/>
              </a:rPr>
            </a:br>
            <a:endParaRPr lang="fr-FR" sz="1400" dirty="0"/>
          </a:p>
        </p:txBody>
      </p:sp>
      <p:pic>
        <p:nvPicPr>
          <p:cNvPr id="7" name="Image 1">
            <a:extLst>
              <a:ext uri="{FF2B5EF4-FFF2-40B4-BE49-F238E27FC236}">
                <a16:creationId xmlns:a16="http://schemas.microsoft.com/office/drawing/2014/main" id="{9EC0D7F8-669E-44B5-A139-54FA930F4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1681162"/>
            <a:ext cx="51244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3818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B1AD9DA-21B4-4D42-8649-7B9C9159F284}" type="slidenum">
              <a:rPr lang="fr-FR" altLang="fr-FR">
                <a:solidFill>
                  <a:srgbClr val="081556"/>
                </a:solidFill>
              </a:rPr>
              <a:pPr/>
              <a:t>7</a:t>
            </a:fld>
            <a:endParaRPr lang="fr-FR" altLang="fr-FR">
              <a:solidFill>
                <a:srgbClr val="081556"/>
              </a:solidFill>
            </a:endParaRPr>
          </a:p>
        </p:txBody>
      </p:sp>
      <p:sp>
        <p:nvSpPr>
          <p:cNvPr id="13" name="Espace réservé du pied de page 3">
            <a:extLst>
              <a:ext uri="{FF2B5EF4-FFF2-40B4-BE49-F238E27FC236}">
                <a16:creationId xmlns:a16="http://schemas.microsoft.com/office/drawing/2014/main" id="{DE10EDCC-139D-46F2-B177-A0417AC7DC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28489" y="4629040"/>
            <a:ext cx="6662475" cy="674297"/>
          </a:xfrm>
        </p:spPr>
        <p:txBody>
          <a:bodyPr/>
          <a:lstStyle/>
          <a:p>
            <a:r>
              <a:rPr lang="fr-FR" dirty="0"/>
              <a:t>Emetteur : PLYC/DPM/SDIP/SE validée par LFARRE directrice DPM 14/09/2021</a:t>
            </a:r>
          </a:p>
          <a:p>
            <a:r>
              <a:rPr lang="fr-FR" dirty="0"/>
              <a:t>Emplacement Centre de ressources DPM : EXPLOITATION_MAINTENANCE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619DECCD-56FB-44B6-B885-8B58E512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389" y="1027067"/>
            <a:ext cx="7775575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br>
              <a:rPr lang="fr-FR" altLang="fr-FR" dirty="0">
                <a:cs typeface="Arial Black" panose="020B0A04020102020204" pitchFamily="34" charset="0"/>
              </a:rPr>
            </a:br>
            <a:r>
              <a:rPr lang="fr-FR" altLang="fr-FR" dirty="0">
                <a:cs typeface="Arial Black" panose="020B0A04020102020204" pitchFamily="34" charset="0"/>
              </a:rPr>
              <a:t>Vos contacts Pôle Lycées-DPM:</a:t>
            </a:r>
            <a:br>
              <a:rPr lang="fr-FR" altLang="fr-FR" dirty="0">
                <a:cs typeface="Arial Black" panose="020B0A04020102020204" pitchFamily="34" charset="0"/>
              </a:rPr>
            </a:br>
            <a:br>
              <a:rPr lang="fr-FR" altLang="fr-FR" dirty="0">
                <a:cs typeface="Arial Black" panose="020B0A04020102020204" pitchFamily="34" charset="0"/>
              </a:rPr>
            </a:br>
            <a:br>
              <a:rPr lang="fr-FR" altLang="fr-FR" dirty="0">
                <a:cs typeface="Arial Black" panose="020B0A04020102020204" pitchFamily="34" charset="0"/>
              </a:rPr>
            </a:br>
            <a:r>
              <a:rPr lang="fr-FR" altLang="fr-FR" dirty="0">
                <a:cs typeface="Arial Black" panose="020B0A04020102020204" pitchFamily="34" charset="0"/>
              </a:rPr>
              <a:t>L</a:t>
            </a:r>
            <a:r>
              <a:rPr lang="fr-FR" dirty="0"/>
              <a:t>e technicien référent du Service Territorial</a:t>
            </a:r>
            <a:br>
              <a:rPr lang="fr-FR" dirty="0"/>
            </a:br>
            <a:r>
              <a:rPr lang="fr-FR" dirty="0"/>
              <a:t> Le responsable de secteur</a:t>
            </a:r>
            <a:r>
              <a:rPr lang="fr-FR" altLang="fr-FR" dirty="0">
                <a:cs typeface="Arial Black" panose="020B0A04020102020204" pitchFamily="34" charset="0"/>
              </a:rPr>
              <a:t> du Service Energie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021658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Ile-de France - MS2010">
  <a:themeElements>
    <a:clrScheme name="Personnalisée 6">
      <a:dk1>
        <a:srgbClr val="080A14"/>
      </a:dk1>
      <a:lt1>
        <a:srgbClr val="FFFFFF"/>
      </a:lt1>
      <a:dk2>
        <a:srgbClr val="252D63"/>
      </a:dk2>
      <a:lt2>
        <a:srgbClr val="EDEDED"/>
      </a:lt2>
      <a:accent1>
        <a:srgbClr val="E42313"/>
      </a:accent1>
      <a:accent2>
        <a:srgbClr val="AAAAAA"/>
      </a:accent2>
      <a:accent3>
        <a:srgbClr val="EC655A"/>
      </a:accent3>
      <a:accent4>
        <a:srgbClr val="081556"/>
      </a:accent4>
      <a:accent5>
        <a:srgbClr val="F4A7A1"/>
      </a:accent5>
      <a:accent6>
        <a:srgbClr val="9296B1"/>
      </a:accent6>
      <a:hlink>
        <a:srgbClr val="9296B1"/>
      </a:hlink>
      <a:folHlink>
        <a:srgbClr val="F4A7A1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ésentation1" id="{E39D9026-D770-42CF-BF8E-FD7A01B53DE9}" vid="{321E83A3-5521-4F2A-8476-C5FDDAA5734C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B0EE76EB78F740A2E01345674D802B" ma:contentTypeVersion="8" ma:contentTypeDescription="Crée un document." ma:contentTypeScope="" ma:versionID="db3aba2811cb54096c8514a31ce0b295">
  <xsd:schema xmlns:xsd="http://www.w3.org/2001/XMLSchema" xmlns:xs="http://www.w3.org/2001/XMLSchema" xmlns:p="http://schemas.microsoft.com/office/2006/metadata/properties" xmlns:ns3="ca645351-2cd5-4ed7-a7a6-22887ac69f00" targetNamespace="http://schemas.microsoft.com/office/2006/metadata/properties" ma:root="true" ma:fieldsID="eb50593bc9f4c4541130e8a8b19dd18e" ns3:_="">
    <xsd:import namespace="ca645351-2cd5-4ed7-a7a6-22887ac69f0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645351-2cd5-4ed7-a7a6-22887ac69f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F38F2-A263-4142-A81B-D30A698DD5EE}">
  <ds:schemaRefs>
    <ds:schemaRef ds:uri="http://schemas.microsoft.com/office/2006/metadata/properti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ca645351-2cd5-4ed7-a7a6-22887ac69f00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BB1E1C1-5E1E-4B5C-B6F4-A8A0ED515F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645351-2cd5-4ed7-a7a6-22887ac69f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FA3A25-FDB3-4023-937B-A756BF19D3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Ile-de France - MS2010</Template>
  <TotalTime>5064</TotalTime>
  <Words>493</Words>
  <Application>Microsoft Office PowerPoint</Application>
  <PresentationFormat>Affichage à l'écran (16:9)</PresentationFormat>
  <Paragraphs>59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Courier New</vt:lpstr>
      <vt:lpstr>Lucida Grande</vt:lpstr>
      <vt:lpstr>Times</vt:lpstr>
      <vt:lpstr>Wingdings</vt:lpstr>
      <vt:lpstr>Presentation Ile-de France - MS2010</vt:lpstr>
      <vt:lpstr>Présentation PowerPoint</vt:lpstr>
      <vt:lpstr>Présentation PowerPoint</vt:lpstr>
      <vt:lpstr>Présentation PowerPoint</vt:lpstr>
      <vt:lpstr>Mécanisme de commande</vt:lpstr>
      <vt:lpstr>Transformateur, distribution  </vt:lpstr>
      <vt:lpstr>Tableau basse tension – Appareillage BT - Condensateurs  </vt:lpstr>
      <vt:lpstr> Vos contacts Pôle Lycées-DPM:   Le technicien référent du Service Territorial  Le responsable de secteur du Service Energie </vt:lpstr>
    </vt:vector>
  </TitlesOfParts>
  <Company>CRIDF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Modèle bureautique</dc:subject>
  <dc:creator>MaDELOME</dc:creator>
  <cp:lastModifiedBy>NOURRY Celine</cp:lastModifiedBy>
  <cp:revision>155</cp:revision>
  <cp:lastPrinted>2021-09-09T06:30:27Z</cp:lastPrinted>
  <dcterms:created xsi:type="dcterms:W3CDTF">2020-02-06T07:32:17Z</dcterms:created>
  <dcterms:modified xsi:type="dcterms:W3CDTF">2021-10-04T09:36:19Z</dcterms:modified>
  <cp:category>Document de référence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0x01010081B0EE76EB78F740A2E01345674D802B</vt:lpwstr>
  </property>
</Properties>
</file>