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9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336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DFF226-998F-442D-B5A8-D1AB0D035203}" type="doc">
      <dgm:prSet loTypeId="urn:microsoft.com/office/officeart/2005/8/layout/hList6" loCatId="list" qsTypeId="urn:microsoft.com/office/officeart/2005/8/quickstyle/simple1" qsCatId="simple" csTypeId="urn:microsoft.com/office/officeart/2005/8/colors/accent0_2" csCatId="mainScheme" phldr="1"/>
      <dgm:spPr/>
      <dgm:t>
        <a:bodyPr/>
        <a:lstStyle/>
        <a:p>
          <a:endParaRPr lang="fr-FR"/>
        </a:p>
      </dgm:t>
    </dgm:pt>
    <dgm:pt modelId="{0DE91E26-87F7-4006-BECF-68D0E5C3F728}">
      <dgm:prSet phldrT="[Texte]"/>
      <dgm:spPr>
        <a:ln w="12700">
          <a:solidFill>
            <a:srgbClr val="E30902"/>
          </a:solidFill>
        </a:ln>
      </dgm:spPr>
      <dgm:t>
        <a:bodyPr/>
        <a:lstStyle/>
        <a:p>
          <a:r>
            <a:rPr lang="fr-FR" dirty="0">
              <a:solidFill>
                <a:schemeClr val="tx1"/>
              </a:solidFill>
            </a:rPr>
            <a:t>Sécurité des personnes et des biens.</a:t>
          </a:r>
        </a:p>
        <a:p>
          <a:r>
            <a:rPr lang="fr-FR" dirty="0">
              <a:solidFill>
                <a:schemeClr val="tx1"/>
              </a:solidFill>
            </a:rPr>
            <a:t>Ex:</a:t>
          </a:r>
        </a:p>
        <a:p>
          <a:r>
            <a:rPr lang="fr-FR" dirty="0">
              <a:solidFill>
                <a:schemeClr val="tx1"/>
              </a:solidFill>
            </a:rPr>
            <a:t>Renfort à la sécurisation des sites.</a:t>
          </a:r>
        </a:p>
      </dgm:t>
    </dgm:pt>
    <dgm:pt modelId="{2E51BA75-45DD-493E-A990-B1B2EC39DC76}" type="parTrans" cxnId="{37E4E937-5251-4590-AFD5-84B1D768E075}">
      <dgm:prSet/>
      <dgm:spPr/>
      <dgm:t>
        <a:bodyPr/>
        <a:lstStyle/>
        <a:p>
          <a:endParaRPr lang="fr-FR">
            <a:solidFill>
              <a:schemeClr val="tx1"/>
            </a:solidFill>
          </a:endParaRPr>
        </a:p>
      </dgm:t>
    </dgm:pt>
    <dgm:pt modelId="{FFCBACDF-C168-458D-904F-7C049569D9E0}" type="sibTrans" cxnId="{37E4E937-5251-4590-AFD5-84B1D768E075}">
      <dgm:prSet/>
      <dgm:spPr/>
      <dgm:t>
        <a:bodyPr/>
        <a:lstStyle/>
        <a:p>
          <a:endParaRPr lang="fr-FR">
            <a:solidFill>
              <a:schemeClr val="tx1"/>
            </a:solidFill>
          </a:endParaRPr>
        </a:p>
      </dgm:t>
    </dgm:pt>
    <dgm:pt modelId="{BE20545F-85B1-4725-9252-01A66790E380}">
      <dgm:prSet phldrT="[Texte]"/>
      <dgm:spPr>
        <a:ln w="12700">
          <a:solidFill>
            <a:srgbClr val="E30902"/>
          </a:solidFill>
        </a:ln>
      </dgm:spPr>
      <dgm:t>
        <a:bodyPr/>
        <a:lstStyle/>
        <a:p>
          <a:r>
            <a:rPr lang="fr-FR" dirty="0">
              <a:solidFill>
                <a:schemeClr val="tx1"/>
              </a:solidFill>
            </a:rPr>
            <a:t>Appui à l’élaboration des diagnostics de sécurité des établissements.</a:t>
          </a:r>
        </a:p>
      </dgm:t>
    </dgm:pt>
    <dgm:pt modelId="{AEA5EFA5-DD34-4E66-9C26-49BE946806FE}" type="parTrans" cxnId="{93203B83-74A0-4425-9DF2-24BFE6A17D39}">
      <dgm:prSet/>
      <dgm:spPr/>
      <dgm:t>
        <a:bodyPr/>
        <a:lstStyle/>
        <a:p>
          <a:endParaRPr lang="fr-FR">
            <a:solidFill>
              <a:schemeClr val="tx1"/>
            </a:solidFill>
          </a:endParaRPr>
        </a:p>
      </dgm:t>
    </dgm:pt>
    <dgm:pt modelId="{85D1DD44-E234-4B1E-BA18-5FCA6B68B9B6}" type="sibTrans" cxnId="{93203B83-74A0-4425-9DF2-24BFE6A17D39}">
      <dgm:prSet/>
      <dgm:spPr/>
      <dgm:t>
        <a:bodyPr/>
        <a:lstStyle/>
        <a:p>
          <a:endParaRPr lang="fr-FR">
            <a:solidFill>
              <a:schemeClr val="tx1"/>
            </a:solidFill>
          </a:endParaRPr>
        </a:p>
      </dgm:t>
    </dgm:pt>
    <dgm:pt modelId="{CC75C60B-96F5-4751-BC5B-14902149AA9A}">
      <dgm:prSet/>
      <dgm:spPr>
        <a:ln w="12700">
          <a:solidFill>
            <a:srgbClr val="E30902"/>
          </a:solidFill>
        </a:ln>
      </dgm:spPr>
      <dgm:t>
        <a:bodyPr/>
        <a:lstStyle/>
        <a:p>
          <a:r>
            <a:rPr lang="fr-FR" dirty="0">
              <a:solidFill>
                <a:schemeClr val="tx1"/>
              </a:solidFill>
            </a:rPr>
            <a:t>Aide à la mise en sécurité des Lycées pendant les travaux.</a:t>
          </a:r>
        </a:p>
      </dgm:t>
    </dgm:pt>
    <dgm:pt modelId="{C2D02AC5-9D9E-4355-8559-819B8516A1A7}" type="parTrans" cxnId="{DBE33270-FE05-43EA-A68E-F4DBED53FF71}">
      <dgm:prSet/>
      <dgm:spPr/>
      <dgm:t>
        <a:bodyPr/>
        <a:lstStyle/>
        <a:p>
          <a:endParaRPr lang="fr-FR">
            <a:solidFill>
              <a:schemeClr val="tx1"/>
            </a:solidFill>
          </a:endParaRPr>
        </a:p>
      </dgm:t>
    </dgm:pt>
    <dgm:pt modelId="{F57CE804-3B51-43DA-BF68-37B04B96F6FC}" type="sibTrans" cxnId="{DBE33270-FE05-43EA-A68E-F4DBED53FF71}">
      <dgm:prSet/>
      <dgm:spPr/>
      <dgm:t>
        <a:bodyPr/>
        <a:lstStyle/>
        <a:p>
          <a:endParaRPr lang="fr-FR">
            <a:solidFill>
              <a:schemeClr val="tx1"/>
            </a:solidFill>
          </a:endParaRPr>
        </a:p>
      </dgm:t>
    </dgm:pt>
    <dgm:pt modelId="{511BFB9E-6F7E-4789-932F-A694C849C375}">
      <dgm:prSet/>
      <dgm:spPr>
        <a:ln w="12700">
          <a:solidFill>
            <a:srgbClr val="E30902"/>
          </a:solidFill>
        </a:ln>
      </dgm:spPr>
      <dgm:t>
        <a:bodyPr/>
        <a:lstStyle/>
        <a:p>
          <a:r>
            <a:rPr lang="fr-FR" dirty="0">
              <a:solidFill>
                <a:schemeClr val="tx1"/>
              </a:solidFill>
            </a:rPr>
            <a:t>Prévention.</a:t>
          </a:r>
        </a:p>
        <a:p>
          <a:r>
            <a:rPr lang="fr-FR" dirty="0">
              <a:solidFill>
                <a:schemeClr val="tx1"/>
              </a:solidFill>
            </a:rPr>
            <a:t>Ex: Echanger, sous l’autorité du chef d’établissement,  avec les jeunes pour abaisser les tensions.</a:t>
          </a:r>
        </a:p>
      </dgm:t>
    </dgm:pt>
    <dgm:pt modelId="{8E7D5AD0-B729-458B-848A-4B5919731874}" type="parTrans" cxnId="{580C9ACF-13E3-4341-885E-319F37CE1386}">
      <dgm:prSet/>
      <dgm:spPr/>
      <dgm:t>
        <a:bodyPr/>
        <a:lstStyle/>
        <a:p>
          <a:endParaRPr lang="fr-FR">
            <a:solidFill>
              <a:schemeClr val="tx1"/>
            </a:solidFill>
          </a:endParaRPr>
        </a:p>
      </dgm:t>
    </dgm:pt>
    <dgm:pt modelId="{E65BA807-AFC6-47CD-A790-2876EDEAF17A}" type="sibTrans" cxnId="{580C9ACF-13E3-4341-885E-319F37CE1386}">
      <dgm:prSet/>
      <dgm:spPr/>
      <dgm:t>
        <a:bodyPr/>
        <a:lstStyle/>
        <a:p>
          <a:endParaRPr lang="fr-FR">
            <a:solidFill>
              <a:schemeClr val="tx1"/>
            </a:solidFill>
          </a:endParaRPr>
        </a:p>
      </dgm:t>
    </dgm:pt>
    <dgm:pt modelId="{0C9B2AD1-2576-492A-A9CC-1A5B97CA3D02}" type="pres">
      <dgm:prSet presAssocID="{B3DFF226-998F-442D-B5A8-D1AB0D035203}" presName="Name0" presStyleCnt="0">
        <dgm:presLayoutVars>
          <dgm:dir/>
          <dgm:resizeHandles val="exact"/>
        </dgm:presLayoutVars>
      </dgm:prSet>
      <dgm:spPr/>
    </dgm:pt>
    <dgm:pt modelId="{327A59F3-4335-45D8-A7BC-3EEFE15EC537}" type="pres">
      <dgm:prSet presAssocID="{0DE91E26-87F7-4006-BECF-68D0E5C3F728}" presName="node" presStyleLbl="node1" presStyleIdx="0" presStyleCnt="4">
        <dgm:presLayoutVars>
          <dgm:bulletEnabled val="1"/>
        </dgm:presLayoutVars>
      </dgm:prSet>
      <dgm:spPr/>
    </dgm:pt>
    <dgm:pt modelId="{FD5259F2-690C-4CB6-9D24-202DB733CA2A}" type="pres">
      <dgm:prSet presAssocID="{FFCBACDF-C168-458D-904F-7C049569D9E0}" presName="sibTrans" presStyleCnt="0"/>
      <dgm:spPr/>
    </dgm:pt>
    <dgm:pt modelId="{FE7B2F50-5035-4206-BFE4-C6BBC1BD24E9}" type="pres">
      <dgm:prSet presAssocID="{511BFB9E-6F7E-4789-932F-A694C849C375}" presName="node" presStyleLbl="node1" presStyleIdx="1" presStyleCnt="4">
        <dgm:presLayoutVars>
          <dgm:bulletEnabled val="1"/>
        </dgm:presLayoutVars>
      </dgm:prSet>
      <dgm:spPr/>
    </dgm:pt>
    <dgm:pt modelId="{E0A5762F-7A11-46A2-A78C-2D2C3917D65B}" type="pres">
      <dgm:prSet presAssocID="{E65BA807-AFC6-47CD-A790-2876EDEAF17A}" presName="sibTrans" presStyleCnt="0"/>
      <dgm:spPr/>
    </dgm:pt>
    <dgm:pt modelId="{860E70D5-A03C-46EB-803C-83CC87853EFD}" type="pres">
      <dgm:prSet presAssocID="{CC75C60B-96F5-4751-BC5B-14902149AA9A}" presName="node" presStyleLbl="node1" presStyleIdx="2" presStyleCnt="4">
        <dgm:presLayoutVars>
          <dgm:bulletEnabled val="1"/>
        </dgm:presLayoutVars>
      </dgm:prSet>
      <dgm:spPr/>
    </dgm:pt>
    <dgm:pt modelId="{CD88C0AF-D8D0-4E1F-B71F-776140F5260D}" type="pres">
      <dgm:prSet presAssocID="{F57CE804-3B51-43DA-BF68-37B04B96F6FC}" presName="sibTrans" presStyleCnt="0"/>
      <dgm:spPr/>
    </dgm:pt>
    <dgm:pt modelId="{767AD3DD-642E-499A-8614-0D3F1655C4F9}" type="pres">
      <dgm:prSet presAssocID="{BE20545F-85B1-4725-9252-01A66790E380}" presName="node" presStyleLbl="node1" presStyleIdx="3" presStyleCnt="4">
        <dgm:presLayoutVars>
          <dgm:bulletEnabled val="1"/>
        </dgm:presLayoutVars>
      </dgm:prSet>
      <dgm:spPr/>
    </dgm:pt>
  </dgm:ptLst>
  <dgm:cxnLst>
    <dgm:cxn modelId="{0E846A1E-6774-49C5-A065-2E0C647F739C}" type="presOf" srcId="{B3DFF226-998F-442D-B5A8-D1AB0D035203}" destId="{0C9B2AD1-2576-492A-A9CC-1A5B97CA3D02}" srcOrd="0" destOrd="0" presId="urn:microsoft.com/office/officeart/2005/8/layout/hList6"/>
    <dgm:cxn modelId="{37E4E937-5251-4590-AFD5-84B1D768E075}" srcId="{B3DFF226-998F-442D-B5A8-D1AB0D035203}" destId="{0DE91E26-87F7-4006-BECF-68D0E5C3F728}" srcOrd="0" destOrd="0" parTransId="{2E51BA75-45DD-493E-A990-B1B2EC39DC76}" sibTransId="{FFCBACDF-C168-458D-904F-7C049569D9E0}"/>
    <dgm:cxn modelId="{8180F93F-36F2-43F4-99E8-E4899350FAD4}" type="presOf" srcId="{CC75C60B-96F5-4751-BC5B-14902149AA9A}" destId="{860E70D5-A03C-46EB-803C-83CC87853EFD}" srcOrd="0" destOrd="0" presId="urn:microsoft.com/office/officeart/2005/8/layout/hList6"/>
    <dgm:cxn modelId="{DBE33270-FE05-43EA-A68E-F4DBED53FF71}" srcId="{B3DFF226-998F-442D-B5A8-D1AB0D035203}" destId="{CC75C60B-96F5-4751-BC5B-14902149AA9A}" srcOrd="2" destOrd="0" parTransId="{C2D02AC5-9D9E-4355-8559-819B8516A1A7}" sibTransId="{F57CE804-3B51-43DA-BF68-37B04B96F6FC}"/>
    <dgm:cxn modelId="{094B2D57-6AEB-4EE6-9F13-7EC6DD5BFE27}" type="presOf" srcId="{BE20545F-85B1-4725-9252-01A66790E380}" destId="{767AD3DD-642E-499A-8614-0D3F1655C4F9}" srcOrd="0" destOrd="0" presId="urn:microsoft.com/office/officeart/2005/8/layout/hList6"/>
    <dgm:cxn modelId="{93203B83-74A0-4425-9DF2-24BFE6A17D39}" srcId="{B3DFF226-998F-442D-B5A8-D1AB0D035203}" destId="{BE20545F-85B1-4725-9252-01A66790E380}" srcOrd="3" destOrd="0" parTransId="{AEA5EFA5-DD34-4E66-9C26-49BE946806FE}" sibTransId="{85D1DD44-E234-4B1E-BA18-5FCA6B68B9B6}"/>
    <dgm:cxn modelId="{957208C1-02A3-40B0-BAF8-DFB5F8001BFD}" type="presOf" srcId="{511BFB9E-6F7E-4789-932F-A694C849C375}" destId="{FE7B2F50-5035-4206-BFE4-C6BBC1BD24E9}" srcOrd="0" destOrd="0" presId="urn:microsoft.com/office/officeart/2005/8/layout/hList6"/>
    <dgm:cxn modelId="{580C9ACF-13E3-4341-885E-319F37CE1386}" srcId="{B3DFF226-998F-442D-B5A8-D1AB0D035203}" destId="{511BFB9E-6F7E-4789-932F-A694C849C375}" srcOrd="1" destOrd="0" parTransId="{8E7D5AD0-B729-458B-848A-4B5919731874}" sibTransId="{E65BA807-AFC6-47CD-A790-2876EDEAF17A}"/>
    <dgm:cxn modelId="{AE90B5DC-BDEC-49BD-8273-FA9058E656E2}" type="presOf" srcId="{0DE91E26-87F7-4006-BECF-68D0E5C3F728}" destId="{327A59F3-4335-45D8-A7BC-3EEFE15EC537}" srcOrd="0" destOrd="0" presId="urn:microsoft.com/office/officeart/2005/8/layout/hList6"/>
    <dgm:cxn modelId="{BB461217-5C4B-4160-B5D7-C431833DC5E2}" type="presParOf" srcId="{0C9B2AD1-2576-492A-A9CC-1A5B97CA3D02}" destId="{327A59F3-4335-45D8-A7BC-3EEFE15EC537}" srcOrd="0" destOrd="0" presId="urn:microsoft.com/office/officeart/2005/8/layout/hList6"/>
    <dgm:cxn modelId="{3C7E5F73-E697-4029-902D-903C829992AE}" type="presParOf" srcId="{0C9B2AD1-2576-492A-A9CC-1A5B97CA3D02}" destId="{FD5259F2-690C-4CB6-9D24-202DB733CA2A}" srcOrd="1" destOrd="0" presId="urn:microsoft.com/office/officeart/2005/8/layout/hList6"/>
    <dgm:cxn modelId="{2CF41DFE-83B0-4A2E-94AB-6F3F1C0AF0B3}" type="presParOf" srcId="{0C9B2AD1-2576-492A-A9CC-1A5B97CA3D02}" destId="{FE7B2F50-5035-4206-BFE4-C6BBC1BD24E9}" srcOrd="2" destOrd="0" presId="urn:microsoft.com/office/officeart/2005/8/layout/hList6"/>
    <dgm:cxn modelId="{15168426-5018-491D-BF21-406B5593AF12}" type="presParOf" srcId="{0C9B2AD1-2576-492A-A9CC-1A5B97CA3D02}" destId="{E0A5762F-7A11-46A2-A78C-2D2C3917D65B}" srcOrd="3" destOrd="0" presId="urn:microsoft.com/office/officeart/2005/8/layout/hList6"/>
    <dgm:cxn modelId="{DEBE073B-33C3-4397-8CEE-577F1F19FBE9}" type="presParOf" srcId="{0C9B2AD1-2576-492A-A9CC-1A5B97CA3D02}" destId="{860E70D5-A03C-46EB-803C-83CC87853EFD}" srcOrd="4" destOrd="0" presId="urn:microsoft.com/office/officeart/2005/8/layout/hList6"/>
    <dgm:cxn modelId="{D509FC65-1A88-4E97-A72D-29625197E806}" type="presParOf" srcId="{0C9B2AD1-2576-492A-A9CC-1A5B97CA3D02}" destId="{CD88C0AF-D8D0-4E1F-B71F-776140F5260D}" srcOrd="5" destOrd="0" presId="urn:microsoft.com/office/officeart/2005/8/layout/hList6"/>
    <dgm:cxn modelId="{145BBADD-03CA-452C-B3E6-5311437A0835}" type="presParOf" srcId="{0C9B2AD1-2576-492A-A9CC-1A5B97CA3D02}" destId="{767AD3DD-642E-499A-8614-0D3F1655C4F9}"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1E36826-93F6-43FB-9B21-4882042FEFBD}"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fr-FR"/>
        </a:p>
      </dgm:t>
    </dgm:pt>
    <dgm:pt modelId="{483CCD2B-4BCE-4BD4-A141-FB91B384A31B}">
      <dgm:prSet phldrT="[Texte]" custT="1"/>
      <dgm:spPr>
        <a:ln w="6350">
          <a:solidFill>
            <a:srgbClr val="E30902"/>
          </a:solidFill>
        </a:ln>
      </dgm:spPr>
      <dgm:t>
        <a:bodyPr/>
        <a:lstStyle/>
        <a:p>
          <a:r>
            <a:rPr lang="fr-FR" sz="1800" dirty="0"/>
            <a:t>Connaissance de l’environnement scolaire</a:t>
          </a:r>
        </a:p>
      </dgm:t>
    </dgm:pt>
    <dgm:pt modelId="{09A2398A-9666-49D7-AC9C-0D4DA05B59A1}" type="parTrans" cxnId="{EA06B1E5-306C-44E4-ADCF-DE27D3C23571}">
      <dgm:prSet/>
      <dgm:spPr/>
      <dgm:t>
        <a:bodyPr/>
        <a:lstStyle/>
        <a:p>
          <a:endParaRPr lang="fr-FR"/>
        </a:p>
      </dgm:t>
    </dgm:pt>
    <dgm:pt modelId="{DA95B90C-1C2F-4D68-99AB-2997EC42E674}" type="sibTrans" cxnId="{EA06B1E5-306C-44E4-ADCF-DE27D3C23571}">
      <dgm:prSet/>
      <dgm:spPr>
        <a:ln w="6350">
          <a:solidFill>
            <a:srgbClr val="E30902"/>
          </a:solidFill>
        </a:ln>
      </dgm:spPr>
      <dgm:t>
        <a:bodyPr/>
        <a:lstStyle/>
        <a:p>
          <a:endParaRPr lang="fr-FR"/>
        </a:p>
      </dgm:t>
    </dgm:pt>
    <dgm:pt modelId="{4C09B4F0-2B51-4F12-84AA-C34AFA7E0044}">
      <dgm:prSet phldrT="[Texte]"/>
      <dgm:spPr>
        <a:ln w="6350">
          <a:solidFill>
            <a:srgbClr val="E30902"/>
          </a:solidFill>
        </a:ln>
      </dgm:spPr>
      <dgm:t>
        <a:bodyPr/>
        <a:lstStyle/>
        <a:p>
          <a:r>
            <a:rPr lang="fr-FR" altLang="fr-FR" dirty="0"/>
            <a:t>Formation sur les techniques d’interventions.</a:t>
          </a:r>
          <a:endParaRPr lang="fr-FR" dirty="0"/>
        </a:p>
      </dgm:t>
    </dgm:pt>
    <dgm:pt modelId="{89E965C4-CF3B-49C2-9FD9-A06C7C26877B}" type="parTrans" cxnId="{FD807FD0-53E1-459E-9894-46A0BAE70504}">
      <dgm:prSet/>
      <dgm:spPr/>
      <dgm:t>
        <a:bodyPr/>
        <a:lstStyle/>
        <a:p>
          <a:endParaRPr lang="fr-FR"/>
        </a:p>
      </dgm:t>
    </dgm:pt>
    <dgm:pt modelId="{0D05C99C-6F15-4F34-81EF-E10A5012824B}" type="sibTrans" cxnId="{FD807FD0-53E1-459E-9894-46A0BAE70504}">
      <dgm:prSet/>
      <dgm:spPr/>
      <dgm:t>
        <a:bodyPr/>
        <a:lstStyle/>
        <a:p>
          <a:endParaRPr lang="fr-FR"/>
        </a:p>
      </dgm:t>
    </dgm:pt>
    <dgm:pt modelId="{F13A7BC4-BDCB-4BA8-B307-409866130986}">
      <dgm:prSet phldrT="[Texte]"/>
      <dgm:spPr>
        <a:ln w="6350">
          <a:solidFill>
            <a:srgbClr val="E30902"/>
          </a:solidFill>
        </a:ln>
      </dgm:spPr>
      <dgm:t>
        <a:bodyPr/>
        <a:lstStyle/>
        <a:p>
          <a:r>
            <a:rPr lang="fr-FR" altLang="fr-FR" dirty="0"/>
            <a:t>Médiation</a:t>
          </a:r>
          <a:endParaRPr lang="fr-FR" dirty="0"/>
        </a:p>
      </dgm:t>
    </dgm:pt>
    <dgm:pt modelId="{99A30734-CF8C-42BD-8AA3-C9A79819F93F}" type="parTrans" cxnId="{30283CE4-3F19-4094-9FAF-F1F7F7BA9B1E}">
      <dgm:prSet/>
      <dgm:spPr/>
      <dgm:t>
        <a:bodyPr/>
        <a:lstStyle/>
        <a:p>
          <a:endParaRPr lang="fr-FR"/>
        </a:p>
      </dgm:t>
    </dgm:pt>
    <dgm:pt modelId="{D6E22068-1BD9-4F74-BD0E-1DC60F5764BD}" type="sibTrans" cxnId="{30283CE4-3F19-4094-9FAF-F1F7F7BA9B1E}">
      <dgm:prSet/>
      <dgm:spPr/>
      <dgm:t>
        <a:bodyPr/>
        <a:lstStyle/>
        <a:p>
          <a:endParaRPr lang="fr-FR"/>
        </a:p>
      </dgm:t>
    </dgm:pt>
    <dgm:pt modelId="{42FC7699-EE07-4835-B04C-FB200C889E74}" type="pres">
      <dgm:prSet presAssocID="{A1E36826-93F6-43FB-9B21-4882042FEFBD}" presName="Name0" presStyleCnt="0">
        <dgm:presLayoutVars>
          <dgm:chMax val="7"/>
          <dgm:chPref val="7"/>
          <dgm:dir/>
        </dgm:presLayoutVars>
      </dgm:prSet>
      <dgm:spPr/>
    </dgm:pt>
    <dgm:pt modelId="{FF6AA084-833B-42F8-9C8D-B84C1B625DE7}" type="pres">
      <dgm:prSet presAssocID="{A1E36826-93F6-43FB-9B21-4882042FEFBD}" presName="Name1" presStyleCnt="0"/>
      <dgm:spPr/>
    </dgm:pt>
    <dgm:pt modelId="{F90D8319-122F-49BE-90D9-676C89686574}" type="pres">
      <dgm:prSet presAssocID="{A1E36826-93F6-43FB-9B21-4882042FEFBD}" presName="cycle" presStyleCnt="0"/>
      <dgm:spPr/>
    </dgm:pt>
    <dgm:pt modelId="{7E0D3E0F-C9BD-4D3C-B191-850B1147828C}" type="pres">
      <dgm:prSet presAssocID="{A1E36826-93F6-43FB-9B21-4882042FEFBD}" presName="srcNode" presStyleLbl="node1" presStyleIdx="0" presStyleCnt="3"/>
      <dgm:spPr/>
    </dgm:pt>
    <dgm:pt modelId="{48AB50B0-ACF3-4638-929C-D49AEB0F240B}" type="pres">
      <dgm:prSet presAssocID="{A1E36826-93F6-43FB-9B21-4882042FEFBD}" presName="conn" presStyleLbl="parChTrans1D2" presStyleIdx="0" presStyleCnt="1"/>
      <dgm:spPr/>
    </dgm:pt>
    <dgm:pt modelId="{5A0FCD80-6296-4406-88A2-B6519AED44FB}" type="pres">
      <dgm:prSet presAssocID="{A1E36826-93F6-43FB-9B21-4882042FEFBD}" presName="extraNode" presStyleLbl="node1" presStyleIdx="0" presStyleCnt="3"/>
      <dgm:spPr/>
    </dgm:pt>
    <dgm:pt modelId="{3F9C476B-70C1-4181-A48B-BB751FEAE6E5}" type="pres">
      <dgm:prSet presAssocID="{A1E36826-93F6-43FB-9B21-4882042FEFBD}" presName="dstNode" presStyleLbl="node1" presStyleIdx="0" presStyleCnt="3"/>
      <dgm:spPr/>
    </dgm:pt>
    <dgm:pt modelId="{C2D9D278-ACDE-4A3C-A4F1-E50110A357B7}" type="pres">
      <dgm:prSet presAssocID="{483CCD2B-4BCE-4BD4-A141-FB91B384A31B}" presName="text_1" presStyleLbl="node1" presStyleIdx="0" presStyleCnt="3">
        <dgm:presLayoutVars>
          <dgm:bulletEnabled val="1"/>
        </dgm:presLayoutVars>
      </dgm:prSet>
      <dgm:spPr/>
    </dgm:pt>
    <dgm:pt modelId="{0D10AC3E-93BB-45B9-9C85-28E88B70A640}" type="pres">
      <dgm:prSet presAssocID="{483CCD2B-4BCE-4BD4-A141-FB91B384A31B}" presName="accent_1" presStyleCnt="0"/>
      <dgm:spPr/>
    </dgm:pt>
    <dgm:pt modelId="{06676BEE-718C-4747-8E6F-15617B7D006B}" type="pres">
      <dgm:prSet presAssocID="{483CCD2B-4BCE-4BD4-A141-FB91B384A31B}" presName="accentRepeatNode" presStyleLbl="solidFgAcc1" presStyleIdx="0" presStyleCnt="3"/>
      <dgm:spPr>
        <a:ln w="6350">
          <a:solidFill>
            <a:srgbClr val="E30902"/>
          </a:solidFill>
        </a:ln>
      </dgm:spPr>
    </dgm:pt>
    <dgm:pt modelId="{2272EFC8-3556-4839-91CB-71B273F11D95}" type="pres">
      <dgm:prSet presAssocID="{4C09B4F0-2B51-4F12-84AA-C34AFA7E0044}" presName="text_2" presStyleLbl="node1" presStyleIdx="1" presStyleCnt="3">
        <dgm:presLayoutVars>
          <dgm:bulletEnabled val="1"/>
        </dgm:presLayoutVars>
      </dgm:prSet>
      <dgm:spPr/>
    </dgm:pt>
    <dgm:pt modelId="{1C1E3BB9-70F6-48DA-BAD4-F37EAB0F5101}" type="pres">
      <dgm:prSet presAssocID="{4C09B4F0-2B51-4F12-84AA-C34AFA7E0044}" presName="accent_2" presStyleCnt="0"/>
      <dgm:spPr/>
    </dgm:pt>
    <dgm:pt modelId="{541A82C1-A0D6-4018-8CE5-33C6C3DBDF04}" type="pres">
      <dgm:prSet presAssocID="{4C09B4F0-2B51-4F12-84AA-C34AFA7E0044}" presName="accentRepeatNode" presStyleLbl="solidFgAcc1" presStyleIdx="1" presStyleCnt="3"/>
      <dgm:spPr>
        <a:ln w="6350">
          <a:solidFill>
            <a:srgbClr val="E30902"/>
          </a:solidFill>
        </a:ln>
      </dgm:spPr>
    </dgm:pt>
    <dgm:pt modelId="{805E52A1-607C-4888-B372-F2BCA57B6632}" type="pres">
      <dgm:prSet presAssocID="{F13A7BC4-BDCB-4BA8-B307-409866130986}" presName="text_3" presStyleLbl="node1" presStyleIdx="2" presStyleCnt="3">
        <dgm:presLayoutVars>
          <dgm:bulletEnabled val="1"/>
        </dgm:presLayoutVars>
      </dgm:prSet>
      <dgm:spPr/>
    </dgm:pt>
    <dgm:pt modelId="{64DB0F79-6C3D-4351-8A90-16055D90FDCB}" type="pres">
      <dgm:prSet presAssocID="{F13A7BC4-BDCB-4BA8-B307-409866130986}" presName="accent_3" presStyleCnt="0"/>
      <dgm:spPr/>
    </dgm:pt>
    <dgm:pt modelId="{B2A1260B-6EF6-4270-AE05-CCFBFD747633}" type="pres">
      <dgm:prSet presAssocID="{F13A7BC4-BDCB-4BA8-B307-409866130986}" presName="accentRepeatNode" presStyleLbl="solidFgAcc1" presStyleIdx="2" presStyleCnt="3"/>
      <dgm:spPr>
        <a:ln w="6350">
          <a:solidFill>
            <a:srgbClr val="E30902"/>
          </a:solidFill>
        </a:ln>
      </dgm:spPr>
    </dgm:pt>
  </dgm:ptLst>
  <dgm:cxnLst>
    <dgm:cxn modelId="{6EA79B63-8448-4AE9-8F67-108B3610EFBC}" type="presOf" srcId="{F13A7BC4-BDCB-4BA8-B307-409866130986}" destId="{805E52A1-607C-4888-B372-F2BCA57B6632}" srcOrd="0" destOrd="0" presId="urn:microsoft.com/office/officeart/2008/layout/VerticalCurvedList"/>
    <dgm:cxn modelId="{BA2AB570-A6B8-4C6A-95F3-82C5A488C840}" type="presOf" srcId="{483CCD2B-4BCE-4BD4-A141-FB91B384A31B}" destId="{C2D9D278-ACDE-4A3C-A4F1-E50110A357B7}" srcOrd="0" destOrd="0" presId="urn:microsoft.com/office/officeart/2008/layout/VerticalCurvedList"/>
    <dgm:cxn modelId="{72CEB97E-F744-4594-86FE-AB5FA8F38313}" type="presOf" srcId="{A1E36826-93F6-43FB-9B21-4882042FEFBD}" destId="{42FC7699-EE07-4835-B04C-FB200C889E74}" srcOrd="0" destOrd="0" presId="urn:microsoft.com/office/officeart/2008/layout/VerticalCurvedList"/>
    <dgm:cxn modelId="{B7160A90-078E-40C1-8811-D808ECE8807F}" type="presOf" srcId="{4C09B4F0-2B51-4F12-84AA-C34AFA7E0044}" destId="{2272EFC8-3556-4839-91CB-71B273F11D95}" srcOrd="0" destOrd="0" presId="urn:microsoft.com/office/officeart/2008/layout/VerticalCurvedList"/>
    <dgm:cxn modelId="{FD807FD0-53E1-459E-9894-46A0BAE70504}" srcId="{A1E36826-93F6-43FB-9B21-4882042FEFBD}" destId="{4C09B4F0-2B51-4F12-84AA-C34AFA7E0044}" srcOrd="1" destOrd="0" parTransId="{89E965C4-CF3B-49C2-9FD9-A06C7C26877B}" sibTransId="{0D05C99C-6F15-4F34-81EF-E10A5012824B}"/>
    <dgm:cxn modelId="{30283CE4-3F19-4094-9FAF-F1F7F7BA9B1E}" srcId="{A1E36826-93F6-43FB-9B21-4882042FEFBD}" destId="{F13A7BC4-BDCB-4BA8-B307-409866130986}" srcOrd="2" destOrd="0" parTransId="{99A30734-CF8C-42BD-8AA3-C9A79819F93F}" sibTransId="{D6E22068-1BD9-4F74-BD0E-1DC60F5764BD}"/>
    <dgm:cxn modelId="{EA06B1E5-306C-44E4-ADCF-DE27D3C23571}" srcId="{A1E36826-93F6-43FB-9B21-4882042FEFBD}" destId="{483CCD2B-4BCE-4BD4-A141-FB91B384A31B}" srcOrd="0" destOrd="0" parTransId="{09A2398A-9666-49D7-AC9C-0D4DA05B59A1}" sibTransId="{DA95B90C-1C2F-4D68-99AB-2997EC42E674}"/>
    <dgm:cxn modelId="{83E5B7F5-7E45-4D7F-AAA7-057C8F872E49}" type="presOf" srcId="{DA95B90C-1C2F-4D68-99AB-2997EC42E674}" destId="{48AB50B0-ACF3-4638-929C-D49AEB0F240B}" srcOrd="0" destOrd="0" presId="urn:microsoft.com/office/officeart/2008/layout/VerticalCurvedList"/>
    <dgm:cxn modelId="{3D859AFF-EA69-4EF2-86B0-38BC3105150F}" type="presParOf" srcId="{42FC7699-EE07-4835-B04C-FB200C889E74}" destId="{FF6AA084-833B-42F8-9C8D-B84C1B625DE7}" srcOrd="0" destOrd="0" presId="urn:microsoft.com/office/officeart/2008/layout/VerticalCurvedList"/>
    <dgm:cxn modelId="{5E06009F-F6EA-4004-9259-56E3AA8D3145}" type="presParOf" srcId="{FF6AA084-833B-42F8-9C8D-B84C1B625DE7}" destId="{F90D8319-122F-49BE-90D9-676C89686574}" srcOrd="0" destOrd="0" presId="urn:microsoft.com/office/officeart/2008/layout/VerticalCurvedList"/>
    <dgm:cxn modelId="{5D4C2FB1-9D10-4F07-89FB-D8C3D2DFF3B0}" type="presParOf" srcId="{F90D8319-122F-49BE-90D9-676C89686574}" destId="{7E0D3E0F-C9BD-4D3C-B191-850B1147828C}" srcOrd="0" destOrd="0" presId="urn:microsoft.com/office/officeart/2008/layout/VerticalCurvedList"/>
    <dgm:cxn modelId="{5DD99C04-6DC8-4F6C-A59C-D6A86834BE91}" type="presParOf" srcId="{F90D8319-122F-49BE-90D9-676C89686574}" destId="{48AB50B0-ACF3-4638-929C-D49AEB0F240B}" srcOrd="1" destOrd="0" presId="urn:microsoft.com/office/officeart/2008/layout/VerticalCurvedList"/>
    <dgm:cxn modelId="{EB545213-D01C-4BBD-8CDF-1F85213EEFAE}" type="presParOf" srcId="{F90D8319-122F-49BE-90D9-676C89686574}" destId="{5A0FCD80-6296-4406-88A2-B6519AED44FB}" srcOrd="2" destOrd="0" presId="urn:microsoft.com/office/officeart/2008/layout/VerticalCurvedList"/>
    <dgm:cxn modelId="{5C73D798-8FB0-4018-AE1B-3B6720CBB161}" type="presParOf" srcId="{F90D8319-122F-49BE-90D9-676C89686574}" destId="{3F9C476B-70C1-4181-A48B-BB751FEAE6E5}" srcOrd="3" destOrd="0" presId="urn:microsoft.com/office/officeart/2008/layout/VerticalCurvedList"/>
    <dgm:cxn modelId="{504FE220-CB2E-43C7-8BAC-E4E666E19CAF}" type="presParOf" srcId="{FF6AA084-833B-42F8-9C8D-B84C1B625DE7}" destId="{C2D9D278-ACDE-4A3C-A4F1-E50110A357B7}" srcOrd="1" destOrd="0" presId="urn:microsoft.com/office/officeart/2008/layout/VerticalCurvedList"/>
    <dgm:cxn modelId="{032883EA-64C2-4AD6-A489-B6F7CD2250BC}" type="presParOf" srcId="{FF6AA084-833B-42F8-9C8D-B84C1B625DE7}" destId="{0D10AC3E-93BB-45B9-9C85-28E88B70A640}" srcOrd="2" destOrd="0" presId="urn:microsoft.com/office/officeart/2008/layout/VerticalCurvedList"/>
    <dgm:cxn modelId="{14701B64-BE2B-4A82-948E-024D35A91BE4}" type="presParOf" srcId="{0D10AC3E-93BB-45B9-9C85-28E88B70A640}" destId="{06676BEE-718C-4747-8E6F-15617B7D006B}" srcOrd="0" destOrd="0" presId="urn:microsoft.com/office/officeart/2008/layout/VerticalCurvedList"/>
    <dgm:cxn modelId="{830A86D9-96A2-4A96-B203-37AD01C7A537}" type="presParOf" srcId="{FF6AA084-833B-42F8-9C8D-B84C1B625DE7}" destId="{2272EFC8-3556-4839-91CB-71B273F11D95}" srcOrd="3" destOrd="0" presId="urn:microsoft.com/office/officeart/2008/layout/VerticalCurvedList"/>
    <dgm:cxn modelId="{A206F215-88FD-4EAB-A33A-35669D152670}" type="presParOf" srcId="{FF6AA084-833B-42F8-9C8D-B84C1B625DE7}" destId="{1C1E3BB9-70F6-48DA-BAD4-F37EAB0F5101}" srcOrd="4" destOrd="0" presId="urn:microsoft.com/office/officeart/2008/layout/VerticalCurvedList"/>
    <dgm:cxn modelId="{BCFB2FFF-F398-4B66-82ED-8AC24F552ACB}" type="presParOf" srcId="{1C1E3BB9-70F6-48DA-BAD4-F37EAB0F5101}" destId="{541A82C1-A0D6-4018-8CE5-33C6C3DBDF04}" srcOrd="0" destOrd="0" presId="urn:microsoft.com/office/officeart/2008/layout/VerticalCurvedList"/>
    <dgm:cxn modelId="{BCBE328E-2E89-4418-80D8-644A2D892240}" type="presParOf" srcId="{FF6AA084-833B-42F8-9C8D-B84C1B625DE7}" destId="{805E52A1-607C-4888-B372-F2BCA57B6632}" srcOrd="5" destOrd="0" presId="urn:microsoft.com/office/officeart/2008/layout/VerticalCurvedList"/>
    <dgm:cxn modelId="{53716588-1C21-4CF2-8303-0FCCD5613AC7}" type="presParOf" srcId="{FF6AA084-833B-42F8-9C8D-B84C1B625DE7}" destId="{64DB0F79-6C3D-4351-8A90-16055D90FDCB}" srcOrd="6" destOrd="0" presId="urn:microsoft.com/office/officeart/2008/layout/VerticalCurvedList"/>
    <dgm:cxn modelId="{944E5FC5-D6E1-45D9-82C9-F2E2498A1E42}" type="presParOf" srcId="{64DB0F79-6C3D-4351-8A90-16055D90FDCB}" destId="{B2A1260B-6EF6-4270-AE05-CCFBFD74763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A59F3-4335-45D8-A7BC-3EEFE15EC537}">
      <dsp:nvSpPr>
        <dsp:cNvPr id="0" name=""/>
        <dsp:cNvSpPr/>
      </dsp:nvSpPr>
      <dsp:spPr>
        <a:xfrm rot="16200000">
          <a:off x="-940175" y="941778"/>
          <a:ext cx="3456384" cy="1572827"/>
        </a:xfrm>
        <a:prstGeom prst="flowChartManualOperation">
          <a:avLst/>
        </a:prstGeom>
        <a:solidFill>
          <a:schemeClr val="lt1">
            <a:hueOff val="0"/>
            <a:satOff val="0"/>
            <a:lumOff val="0"/>
            <a:alphaOff val="0"/>
          </a:schemeClr>
        </a:solidFill>
        <a:ln w="12700" cap="flat" cmpd="sng" algn="ctr">
          <a:solidFill>
            <a:srgbClr val="E3090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4304" bIns="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Sécurité des personnes et des biens.</a:t>
          </a:r>
        </a:p>
        <a:p>
          <a:pPr marL="0" lvl="0" indent="0" algn="ctr" defTabSz="711200">
            <a:lnSpc>
              <a:spcPct val="90000"/>
            </a:lnSpc>
            <a:spcBef>
              <a:spcPct val="0"/>
            </a:spcBef>
            <a:spcAft>
              <a:spcPct val="35000"/>
            </a:spcAft>
            <a:buNone/>
          </a:pPr>
          <a:r>
            <a:rPr lang="fr-FR" sz="1600" kern="1200" dirty="0">
              <a:solidFill>
                <a:schemeClr val="tx1"/>
              </a:solidFill>
            </a:rPr>
            <a:t>Ex:</a:t>
          </a:r>
        </a:p>
        <a:p>
          <a:pPr marL="0" lvl="0" indent="0" algn="ctr" defTabSz="711200">
            <a:lnSpc>
              <a:spcPct val="90000"/>
            </a:lnSpc>
            <a:spcBef>
              <a:spcPct val="0"/>
            </a:spcBef>
            <a:spcAft>
              <a:spcPct val="35000"/>
            </a:spcAft>
            <a:buNone/>
          </a:pPr>
          <a:r>
            <a:rPr lang="fr-FR" sz="1600" kern="1200" dirty="0">
              <a:solidFill>
                <a:schemeClr val="tx1"/>
              </a:solidFill>
            </a:rPr>
            <a:t>Renfort à la sécurisation des sites.</a:t>
          </a:r>
        </a:p>
      </dsp:txBody>
      <dsp:txXfrm rot="5400000">
        <a:off x="1603" y="691277"/>
        <a:ext cx="1572827" cy="2073830"/>
      </dsp:txXfrm>
    </dsp:sp>
    <dsp:sp modelId="{FE7B2F50-5035-4206-BFE4-C6BBC1BD24E9}">
      <dsp:nvSpPr>
        <dsp:cNvPr id="0" name=""/>
        <dsp:cNvSpPr/>
      </dsp:nvSpPr>
      <dsp:spPr>
        <a:xfrm rot="16200000">
          <a:off x="750613" y="941778"/>
          <a:ext cx="3456384" cy="1572827"/>
        </a:xfrm>
        <a:prstGeom prst="flowChartManualOperation">
          <a:avLst/>
        </a:prstGeom>
        <a:solidFill>
          <a:schemeClr val="lt1">
            <a:hueOff val="0"/>
            <a:satOff val="0"/>
            <a:lumOff val="0"/>
            <a:alphaOff val="0"/>
          </a:schemeClr>
        </a:solidFill>
        <a:ln w="12700" cap="flat" cmpd="sng" algn="ctr">
          <a:solidFill>
            <a:srgbClr val="E3090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4304" bIns="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Prévention.</a:t>
          </a:r>
        </a:p>
        <a:p>
          <a:pPr marL="0" lvl="0" indent="0" algn="ctr" defTabSz="711200">
            <a:lnSpc>
              <a:spcPct val="90000"/>
            </a:lnSpc>
            <a:spcBef>
              <a:spcPct val="0"/>
            </a:spcBef>
            <a:spcAft>
              <a:spcPct val="35000"/>
            </a:spcAft>
            <a:buNone/>
          </a:pPr>
          <a:r>
            <a:rPr lang="fr-FR" sz="1600" kern="1200" dirty="0">
              <a:solidFill>
                <a:schemeClr val="tx1"/>
              </a:solidFill>
            </a:rPr>
            <a:t>Ex: Echanger, sous l’autorité du chef d’établissement,  avec les jeunes pour abaisser les tensions.</a:t>
          </a:r>
        </a:p>
      </dsp:txBody>
      <dsp:txXfrm rot="5400000">
        <a:off x="1692391" y="691277"/>
        <a:ext cx="1572827" cy="2073830"/>
      </dsp:txXfrm>
    </dsp:sp>
    <dsp:sp modelId="{860E70D5-A03C-46EB-803C-83CC87853EFD}">
      <dsp:nvSpPr>
        <dsp:cNvPr id="0" name=""/>
        <dsp:cNvSpPr/>
      </dsp:nvSpPr>
      <dsp:spPr>
        <a:xfrm rot="16200000">
          <a:off x="2441402" y="941778"/>
          <a:ext cx="3456384" cy="1572827"/>
        </a:xfrm>
        <a:prstGeom prst="flowChartManualOperation">
          <a:avLst/>
        </a:prstGeom>
        <a:solidFill>
          <a:schemeClr val="lt1">
            <a:hueOff val="0"/>
            <a:satOff val="0"/>
            <a:lumOff val="0"/>
            <a:alphaOff val="0"/>
          </a:schemeClr>
        </a:solidFill>
        <a:ln w="12700" cap="flat" cmpd="sng" algn="ctr">
          <a:solidFill>
            <a:srgbClr val="E3090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4304" bIns="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Aide à la mise en sécurité des Lycées pendant les travaux.</a:t>
          </a:r>
        </a:p>
      </dsp:txBody>
      <dsp:txXfrm rot="5400000">
        <a:off x="3383180" y="691277"/>
        <a:ext cx="1572827" cy="2073830"/>
      </dsp:txXfrm>
    </dsp:sp>
    <dsp:sp modelId="{767AD3DD-642E-499A-8614-0D3F1655C4F9}">
      <dsp:nvSpPr>
        <dsp:cNvPr id="0" name=""/>
        <dsp:cNvSpPr/>
      </dsp:nvSpPr>
      <dsp:spPr>
        <a:xfrm rot="16200000">
          <a:off x="4132191" y="941778"/>
          <a:ext cx="3456384" cy="1572827"/>
        </a:xfrm>
        <a:prstGeom prst="flowChartManualOperation">
          <a:avLst/>
        </a:prstGeom>
        <a:solidFill>
          <a:schemeClr val="lt1">
            <a:hueOff val="0"/>
            <a:satOff val="0"/>
            <a:lumOff val="0"/>
            <a:alphaOff val="0"/>
          </a:schemeClr>
        </a:solidFill>
        <a:ln w="12700" cap="flat" cmpd="sng" algn="ctr">
          <a:solidFill>
            <a:srgbClr val="E3090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4304" bIns="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Appui à l’élaboration des diagnostics de sécurité des établissements.</a:t>
          </a:r>
        </a:p>
      </dsp:txBody>
      <dsp:txXfrm rot="5400000">
        <a:off x="5073969" y="691277"/>
        <a:ext cx="1572827" cy="20738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B50B0-ACF3-4638-929C-D49AEB0F240B}">
      <dsp:nvSpPr>
        <dsp:cNvPr id="0" name=""/>
        <dsp:cNvSpPr/>
      </dsp:nvSpPr>
      <dsp:spPr>
        <a:xfrm>
          <a:off x="-3689640" y="-566870"/>
          <a:ext cx="4398103" cy="4398103"/>
        </a:xfrm>
        <a:prstGeom prst="blockArc">
          <a:avLst>
            <a:gd name="adj1" fmla="val 18900000"/>
            <a:gd name="adj2" fmla="val 2700000"/>
            <a:gd name="adj3" fmla="val 491"/>
          </a:avLst>
        </a:prstGeom>
        <a:noFill/>
        <a:ln w="6350" cap="flat" cmpd="sng" algn="ctr">
          <a:solidFill>
            <a:srgbClr val="E30902"/>
          </a:solidFill>
          <a:prstDash val="solid"/>
        </a:ln>
        <a:effectLst/>
      </dsp:spPr>
      <dsp:style>
        <a:lnRef idx="2">
          <a:scrgbClr r="0" g="0" b="0"/>
        </a:lnRef>
        <a:fillRef idx="0">
          <a:scrgbClr r="0" g="0" b="0"/>
        </a:fillRef>
        <a:effectRef idx="0">
          <a:scrgbClr r="0" g="0" b="0"/>
        </a:effectRef>
        <a:fontRef idx="minor"/>
      </dsp:style>
    </dsp:sp>
    <dsp:sp modelId="{C2D9D278-ACDE-4A3C-A4F1-E50110A357B7}">
      <dsp:nvSpPr>
        <dsp:cNvPr id="0" name=""/>
        <dsp:cNvSpPr/>
      </dsp:nvSpPr>
      <dsp:spPr>
        <a:xfrm>
          <a:off x="455584" y="326436"/>
          <a:ext cx="4398402" cy="652872"/>
        </a:xfrm>
        <a:prstGeom prst="rect">
          <a:avLst/>
        </a:prstGeom>
        <a:solidFill>
          <a:schemeClr val="lt1">
            <a:hueOff val="0"/>
            <a:satOff val="0"/>
            <a:lumOff val="0"/>
            <a:alphaOff val="0"/>
          </a:schemeClr>
        </a:solidFill>
        <a:ln w="6350" cap="flat" cmpd="sng" algn="ctr">
          <a:solidFill>
            <a:srgbClr val="E3090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8218" tIns="45720" rIns="45720" bIns="45720" numCol="1" spcCol="1270" anchor="ctr" anchorCtr="0">
          <a:noAutofit/>
        </a:bodyPr>
        <a:lstStyle/>
        <a:p>
          <a:pPr marL="0" lvl="0" indent="0" algn="l" defTabSz="800100">
            <a:lnSpc>
              <a:spcPct val="90000"/>
            </a:lnSpc>
            <a:spcBef>
              <a:spcPct val="0"/>
            </a:spcBef>
            <a:spcAft>
              <a:spcPct val="35000"/>
            </a:spcAft>
            <a:buNone/>
          </a:pPr>
          <a:r>
            <a:rPr lang="fr-FR" sz="1800" kern="1200" dirty="0"/>
            <a:t>Connaissance de l’environnement scolaire</a:t>
          </a:r>
        </a:p>
      </dsp:txBody>
      <dsp:txXfrm>
        <a:off x="455584" y="326436"/>
        <a:ext cx="4398402" cy="652872"/>
      </dsp:txXfrm>
    </dsp:sp>
    <dsp:sp modelId="{06676BEE-718C-4747-8E6F-15617B7D006B}">
      <dsp:nvSpPr>
        <dsp:cNvPr id="0" name=""/>
        <dsp:cNvSpPr/>
      </dsp:nvSpPr>
      <dsp:spPr>
        <a:xfrm>
          <a:off x="47539" y="244827"/>
          <a:ext cx="816090" cy="816090"/>
        </a:xfrm>
        <a:prstGeom prst="ellipse">
          <a:avLst/>
        </a:prstGeom>
        <a:solidFill>
          <a:schemeClr val="lt1">
            <a:hueOff val="0"/>
            <a:satOff val="0"/>
            <a:lumOff val="0"/>
            <a:alphaOff val="0"/>
          </a:schemeClr>
        </a:solidFill>
        <a:ln w="6350" cap="flat" cmpd="sng" algn="ctr">
          <a:solidFill>
            <a:srgbClr val="E30902"/>
          </a:solidFill>
          <a:prstDash val="solid"/>
        </a:ln>
        <a:effectLst/>
      </dsp:spPr>
      <dsp:style>
        <a:lnRef idx="2">
          <a:scrgbClr r="0" g="0" b="0"/>
        </a:lnRef>
        <a:fillRef idx="1">
          <a:scrgbClr r="0" g="0" b="0"/>
        </a:fillRef>
        <a:effectRef idx="0">
          <a:scrgbClr r="0" g="0" b="0"/>
        </a:effectRef>
        <a:fontRef idx="minor"/>
      </dsp:style>
    </dsp:sp>
    <dsp:sp modelId="{2272EFC8-3556-4839-91CB-71B273F11D95}">
      <dsp:nvSpPr>
        <dsp:cNvPr id="0" name=""/>
        <dsp:cNvSpPr/>
      </dsp:nvSpPr>
      <dsp:spPr>
        <a:xfrm>
          <a:off x="692903" y="1305745"/>
          <a:ext cx="4161083" cy="652872"/>
        </a:xfrm>
        <a:prstGeom prst="rect">
          <a:avLst/>
        </a:prstGeom>
        <a:solidFill>
          <a:schemeClr val="lt1">
            <a:hueOff val="0"/>
            <a:satOff val="0"/>
            <a:lumOff val="0"/>
            <a:alphaOff val="0"/>
          </a:schemeClr>
        </a:solidFill>
        <a:ln w="6350" cap="flat" cmpd="sng" algn="ctr">
          <a:solidFill>
            <a:srgbClr val="E3090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8218" tIns="48260" rIns="48260" bIns="48260" numCol="1" spcCol="1270" anchor="ctr" anchorCtr="0">
          <a:noAutofit/>
        </a:bodyPr>
        <a:lstStyle/>
        <a:p>
          <a:pPr marL="0" lvl="0" indent="0" algn="l" defTabSz="844550">
            <a:lnSpc>
              <a:spcPct val="90000"/>
            </a:lnSpc>
            <a:spcBef>
              <a:spcPct val="0"/>
            </a:spcBef>
            <a:spcAft>
              <a:spcPct val="35000"/>
            </a:spcAft>
            <a:buNone/>
          </a:pPr>
          <a:r>
            <a:rPr lang="fr-FR" altLang="fr-FR" sz="1900" kern="1200" dirty="0"/>
            <a:t>Formation sur les techniques d’interventions.</a:t>
          </a:r>
          <a:endParaRPr lang="fr-FR" sz="1900" kern="1200" dirty="0"/>
        </a:p>
      </dsp:txBody>
      <dsp:txXfrm>
        <a:off x="692903" y="1305745"/>
        <a:ext cx="4161083" cy="652872"/>
      </dsp:txXfrm>
    </dsp:sp>
    <dsp:sp modelId="{541A82C1-A0D6-4018-8CE5-33C6C3DBDF04}">
      <dsp:nvSpPr>
        <dsp:cNvPr id="0" name=""/>
        <dsp:cNvSpPr/>
      </dsp:nvSpPr>
      <dsp:spPr>
        <a:xfrm>
          <a:off x="284858" y="1224136"/>
          <a:ext cx="816090" cy="816090"/>
        </a:xfrm>
        <a:prstGeom prst="ellipse">
          <a:avLst/>
        </a:prstGeom>
        <a:solidFill>
          <a:schemeClr val="lt1">
            <a:hueOff val="0"/>
            <a:satOff val="0"/>
            <a:lumOff val="0"/>
            <a:alphaOff val="0"/>
          </a:schemeClr>
        </a:solidFill>
        <a:ln w="6350" cap="flat" cmpd="sng" algn="ctr">
          <a:solidFill>
            <a:srgbClr val="E30902"/>
          </a:solidFill>
          <a:prstDash val="solid"/>
        </a:ln>
        <a:effectLst/>
      </dsp:spPr>
      <dsp:style>
        <a:lnRef idx="2">
          <a:scrgbClr r="0" g="0" b="0"/>
        </a:lnRef>
        <a:fillRef idx="1">
          <a:scrgbClr r="0" g="0" b="0"/>
        </a:fillRef>
        <a:effectRef idx="0">
          <a:scrgbClr r="0" g="0" b="0"/>
        </a:effectRef>
        <a:fontRef idx="minor"/>
      </dsp:style>
    </dsp:sp>
    <dsp:sp modelId="{805E52A1-607C-4888-B372-F2BCA57B6632}">
      <dsp:nvSpPr>
        <dsp:cNvPr id="0" name=""/>
        <dsp:cNvSpPr/>
      </dsp:nvSpPr>
      <dsp:spPr>
        <a:xfrm>
          <a:off x="455584" y="2285054"/>
          <a:ext cx="4398402" cy="652872"/>
        </a:xfrm>
        <a:prstGeom prst="rect">
          <a:avLst/>
        </a:prstGeom>
        <a:solidFill>
          <a:schemeClr val="lt1">
            <a:hueOff val="0"/>
            <a:satOff val="0"/>
            <a:lumOff val="0"/>
            <a:alphaOff val="0"/>
          </a:schemeClr>
        </a:solidFill>
        <a:ln w="6350" cap="flat" cmpd="sng" algn="ctr">
          <a:solidFill>
            <a:srgbClr val="E3090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8218" tIns="48260" rIns="48260" bIns="48260" numCol="1" spcCol="1270" anchor="ctr" anchorCtr="0">
          <a:noAutofit/>
        </a:bodyPr>
        <a:lstStyle/>
        <a:p>
          <a:pPr marL="0" lvl="0" indent="0" algn="l" defTabSz="844550">
            <a:lnSpc>
              <a:spcPct val="90000"/>
            </a:lnSpc>
            <a:spcBef>
              <a:spcPct val="0"/>
            </a:spcBef>
            <a:spcAft>
              <a:spcPct val="35000"/>
            </a:spcAft>
            <a:buNone/>
          </a:pPr>
          <a:r>
            <a:rPr lang="fr-FR" altLang="fr-FR" sz="1900" kern="1200" dirty="0"/>
            <a:t>Médiation</a:t>
          </a:r>
          <a:endParaRPr lang="fr-FR" sz="1900" kern="1200" dirty="0"/>
        </a:p>
      </dsp:txBody>
      <dsp:txXfrm>
        <a:off x="455584" y="2285054"/>
        <a:ext cx="4398402" cy="652872"/>
      </dsp:txXfrm>
    </dsp:sp>
    <dsp:sp modelId="{B2A1260B-6EF6-4270-AE05-CCFBFD747633}">
      <dsp:nvSpPr>
        <dsp:cNvPr id="0" name=""/>
        <dsp:cNvSpPr/>
      </dsp:nvSpPr>
      <dsp:spPr>
        <a:xfrm>
          <a:off x="47539" y="2203445"/>
          <a:ext cx="816090" cy="816090"/>
        </a:xfrm>
        <a:prstGeom prst="ellipse">
          <a:avLst/>
        </a:prstGeom>
        <a:solidFill>
          <a:schemeClr val="lt1">
            <a:hueOff val="0"/>
            <a:satOff val="0"/>
            <a:lumOff val="0"/>
            <a:alphaOff val="0"/>
          </a:schemeClr>
        </a:solidFill>
        <a:ln w="6350" cap="flat" cmpd="sng" algn="ctr">
          <a:solidFill>
            <a:srgbClr val="E30902"/>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20A6995D-F4BF-4075-A44C-1E7673A9EF45}" type="datetimeFigureOut">
              <a:rPr lang="fr-FR" smtClean="0"/>
              <a:t>04/10/2021</a:t>
            </a:fld>
            <a:endParaRPr lang="fr-FR"/>
          </a:p>
        </p:txBody>
      </p:sp>
      <p:sp>
        <p:nvSpPr>
          <p:cNvPr id="4" name="Espace réservé de l'image des diapositives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13285D12-E291-4109-903D-A8A77E62D310}" type="slidenum">
              <a:rPr lang="fr-FR" smtClean="0"/>
              <a:t>‹N°›</a:t>
            </a:fld>
            <a:endParaRPr lang="fr-FR"/>
          </a:p>
        </p:txBody>
      </p:sp>
    </p:spTree>
    <p:extLst>
      <p:ext uri="{BB962C8B-B14F-4D97-AF65-F5344CB8AC3E}">
        <p14:creationId xmlns:p14="http://schemas.microsoft.com/office/powerpoint/2010/main" val="543299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3285D12-E291-4109-903D-A8A77E62D310}" type="slidenum">
              <a:rPr lang="fr-FR" smtClean="0"/>
              <a:t>7</a:t>
            </a:fld>
            <a:endParaRPr lang="fr-FR"/>
          </a:p>
        </p:txBody>
      </p:sp>
    </p:spTree>
    <p:extLst>
      <p:ext uri="{BB962C8B-B14F-4D97-AF65-F5344CB8AC3E}">
        <p14:creationId xmlns:p14="http://schemas.microsoft.com/office/powerpoint/2010/main" val="1466646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A5683343-0C9A-43AE-AE08-386B1F49E872}" type="datetimeFigureOut">
              <a:rPr lang="fr-FR" smtClean="0"/>
              <a:t>04/10/2021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017AAB-3933-415A-9294-7578973F4F8D}" type="slidenum">
              <a:rPr lang="fr-FR" smtClean="0"/>
              <a:t>‹N°›</a:t>
            </a:fld>
            <a:endParaRPr lang="fr-FR"/>
          </a:p>
        </p:txBody>
      </p:sp>
    </p:spTree>
    <p:extLst>
      <p:ext uri="{BB962C8B-B14F-4D97-AF65-F5344CB8AC3E}">
        <p14:creationId xmlns:p14="http://schemas.microsoft.com/office/powerpoint/2010/main" val="4181627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5683343-0C9A-43AE-AE08-386B1F49E872}" type="datetimeFigureOut">
              <a:rPr lang="fr-FR" smtClean="0"/>
              <a:t>04/10/2021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017AAB-3933-415A-9294-7578973F4F8D}" type="slidenum">
              <a:rPr lang="fr-FR" smtClean="0"/>
              <a:t>‹N°›</a:t>
            </a:fld>
            <a:endParaRPr lang="fr-FR"/>
          </a:p>
        </p:txBody>
      </p:sp>
    </p:spTree>
    <p:extLst>
      <p:ext uri="{BB962C8B-B14F-4D97-AF65-F5344CB8AC3E}">
        <p14:creationId xmlns:p14="http://schemas.microsoft.com/office/powerpoint/2010/main" val="3003443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5683343-0C9A-43AE-AE08-386B1F49E872}" type="datetimeFigureOut">
              <a:rPr lang="fr-FR" smtClean="0"/>
              <a:t>04/10/2021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017AAB-3933-415A-9294-7578973F4F8D}" type="slidenum">
              <a:rPr lang="fr-FR" smtClean="0"/>
              <a:t>‹N°›</a:t>
            </a:fld>
            <a:endParaRPr lang="fr-FR"/>
          </a:p>
        </p:txBody>
      </p:sp>
    </p:spTree>
    <p:extLst>
      <p:ext uri="{BB962C8B-B14F-4D97-AF65-F5344CB8AC3E}">
        <p14:creationId xmlns:p14="http://schemas.microsoft.com/office/powerpoint/2010/main" val="4151519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5683343-0C9A-43AE-AE08-386B1F49E872}" type="datetimeFigureOut">
              <a:rPr lang="fr-FR" smtClean="0"/>
              <a:t>04/10/2021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017AAB-3933-415A-9294-7578973F4F8D}" type="slidenum">
              <a:rPr lang="fr-FR" smtClean="0"/>
              <a:t>‹N°›</a:t>
            </a:fld>
            <a:endParaRPr lang="fr-FR"/>
          </a:p>
        </p:txBody>
      </p:sp>
    </p:spTree>
    <p:extLst>
      <p:ext uri="{BB962C8B-B14F-4D97-AF65-F5344CB8AC3E}">
        <p14:creationId xmlns:p14="http://schemas.microsoft.com/office/powerpoint/2010/main" val="4195550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5683343-0C9A-43AE-AE08-386B1F49E872}" type="datetimeFigureOut">
              <a:rPr lang="fr-FR" smtClean="0"/>
              <a:t>04/10/2021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017AAB-3933-415A-9294-7578973F4F8D}" type="slidenum">
              <a:rPr lang="fr-FR" smtClean="0"/>
              <a:t>‹N°›</a:t>
            </a:fld>
            <a:endParaRPr lang="fr-FR"/>
          </a:p>
        </p:txBody>
      </p:sp>
    </p:spTree>
    <p:extLst>
      <p:ext uri="{BB962C8B-B14F-4D97-AF65-F5344CB8AC3E}">
        <p14:creationId xmlns:p14="http://schemas.microsoft.com/office/powerpoint/2010/main" val="3483504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5683343-0C9A-43AE-AE08-386B1F49E872}" type="datetimeFigureOut">
              <a:rPr lang="fr-FR" smtClean="0"/>
              <a:t>04/10/2021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017AAB-3933-415A-9294-7578973F4F8D}" type="slidenum">
              <a:rPr lang="fr-FR" smtClean="0"/>
              <a:t>‹N°›</a:t>
            </a:fld>
            <a:endParaRPr lang="fr-FR"/>
          </a:p>
        </p:txBody>
      </p:sp>
    </p:spTree>
    <p:extLst>
      <p:ext uri="{BB962C8B-B14F-4D97-AF65-F5344CB8AC3E}">
        <p14:creationId xmlns:p14="http://schemas.microsoft.com/office/powerpoint/2010/main" val="486768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5683343-0C9A-43AE-AE08-386B1F49E872}" type="datetimeFigureOut">
              <a:rPr lang="fr-FR" smtClean="0"/>
              <a:t>04/10/2021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E017AAB-3933-415A-9294-7578973F4F8D}" type="slidenum">
              <a:rPr lang="fr-FR" smtClean="0"/>
              <a:t>‹N°›</a:t>
            </a:fld>
            <a:endParaRPr lang="fr-FR"/>
          </a:p>
        </p:txBody>
      </p:sp>
    </p:spTree>
    <p:extLst>
      <p:ext uri="{BB962C8B-B14F-4D97-AF65-F5344CB8AC3E}">
        <p14:creationId xmlns:p14="http://schemas.microsoft.com/office/powerpoint/2010/main" val="4288283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5683343-0C9A-43AE-AE08-386B1F49E872}" type="datetimeFigureOut">
              <a:rPr lang="fr-FR" smtClean="0"/>
              <a:t>04/10/2021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E017AAB-3933-415A-9294-7578973F4F8D}" type="slidenum">
              <a:rPr lang="fr-FR" smtClean="0"/>
              <a:t>‹N°›</a:t>
            </a:fld>
            <a:endParaRPr lang="fr-FR"/>
          </a:p>
        </p:txBody>
      </p:sp>
    </p:spTree>
    <p:extLst>
      <p:ext uri="{BB962C8B-B14F-4D97-AF65-F5344CB8AC3E}">
        <p14:creationId xmlns:p14="http://schemas.microsoft.com/office/powerpoint/2010/main" val="838858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5683343-0C9A-43AE-AE08-386B1F49E872}" type="datetimeFigureOut">
              <a:rPr lang="fr-FR" smtClean="0"/>
              <a:t>04/10/2021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E017AAB-3933-415A-9294-7578973F4F8D}" type="slidenum">
              <a:rPr lang="fr-FR" smtClean="0"/>
              <a:t>‹N°›</a:t>
            </a:fld>
            <a:endParaRPr lang="fr-FR"/>
          </a:p>
        </p:txBody>
      </p:sp>
    </p:spTree>
    <p:extLst>
      <p:ext uri="{BB962C8B-B14F-4D97-AF65-F5344CB8AC3E}">
        <p14:creationId xmlns:p14="http://schemas.microsoft.com/office/powerpoint/2010/main" val="4274576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5683343-0C9A-43AE-AE08-386B1F49E872}" type="datetimeFigureOut">
              <a:rPr lang="fr-FR" smtClean="0"/>
              <a:t>04/10/2021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017AAB-3933-415A-9294-7578973F4F8D}" type="slidenum">
              <a:rPr lang="fr-FR" smtClean="0"/>
              <a:t>‹N°›</a:t>
            </a:fld>
            <a:endParaRPr lang="fr-FR"/>
          </a:p>
        </p:txBody>
      </p:sp>
    </p:spTree>
    <p:extLst>
      <p:ext uri="{BB962C8B-B14F-4D97-AF65-F5344CB8AC3E}">
        <p14:creationId xmlns:p14="http://schemas.microsoft.com/office/powerpoint/2010/main" val="2283830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5683343-0C9A-43AE-AE08-386B1F49E872}" type="datetimeFigureOut">
              <a:rPr lang="fr-FR" smtClean="0"/>
              <a:t>04/10/2021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017AAB-3933-415A-9294-7578973F4F8D}" type="slidenum">
              <a:rPr lang="fr-FR" smtClean="0"/>
              <a:t>‹N°›</a:t>
            </a:fld>
            <a:endParaRPr lang="fr-FR"/>
          </a:p>
        </p:txBody>
      </p:sp>
    </p:spTree>
    <p:extLst>
      <p:ext uri="{BB962C8B-B14F-4D97-AF65-F5344CB8AC3E}">
        <p14:creationId xmlns:p14="http://schemas.microsoft.com/office/powerpoint/2010/main" val="762776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83343-0C9A-43AE-AE08-386B1F49E872}" type="datetimeFigureOut">
              <a:rPr lang="fr-FR" smtClean="0"/>
              <a:t>04/10/2021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7AAB-3933-415A-9294-7578973F4F8D}" type="slidenum">
              <a:rPr lang="fr-FR" smtClean="0"/>
              <a:t>‹N°›</a:t>
            </a:fld>
            <a:endParaRPr lang="fr-FR"/>
          </a:p>
        </p:txBody>
      </p:sp>
    </p:spTree>
    <p:extLst>
      <p:ext uri="{BB962C8B-B14F-4D97-AF65-F5344CB8AC3E}">
        <p14:creationId xmlns:p14="http://schemas.microsoft.com/office/powerpoint/2010/main" val="1209701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53852" t="1221"/>
          <a:stretch/>
        </p:blipFill>
        <p:spPr bwMode="auto">
          <a:xfrm>
            <a:off x="-36512" y="-2"/>
            <a:ext cx="4824537" cy="6887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1048" r="46587"/>
          <a:stretch/>
        </p:blipFill>
        <p:spPr bwMode="auto">
          <a:xfrm>
            <a:off x="4788025" y="-2"/>
            <a:ext cx="4355976"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6512" y="-1"/>
            <a:ext cx="5795147" cy="1883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p:cNvSpPr>
            <a:spLocks noGrp="1"/>
          </p:cNvSpPr>
          <p:nvPr>
            <p:ph type="ctrTitle"/>
          </p:nvPr>
        </p:nvSpPr>
        <p:spPr>
          <a:xfrm>
            <a:off x="520307" y="154087"/>
            <a:ext cx="4716016" cy="1470025"/>
          </a:xfrm>
        </p:spPr>
        <p:txBody>
          <a:bodyPr>
            <a:normAutofit fontScale="90000"/>
          </a:bodyPr>
          <a:lstStyle/>
          <a:p>
            <a:pPr eaLnBrk="1" hangingPunct="1"/>
            <a:r>
              <a:rPr lang="fr-FR" altLang="fr-FR" b="1" dirty="0">
                <a:solidFill>
                  <a:srgbClr val="FF0000"/>
                </a:solidFill>
                <a:latin typeface="Calibri" panose="020F0502020204030204" pitchFamily="34" charset="0"/>
              </a:rPr>
              <a:t>BRIGADE REGIONALE DE SECURITE</a:t>
            </a:r>
          </a:p>
        </p:txBody>
      </p:sp>
      <p:sp>
        <p:nvSpPr>
          <p:cNvPr id="15" name="object 4"/>
          <p:cNvSpPr/>
          <p:nvPr/>
        </p:nvSpPr>
        <p:spPr>
          <a:xfrm>
            <a:off x="755575" y="68814"/>
            <a:ext cx="45719" cy="263842"/>
          </a:xfrm>
          <a:custGeom>
            <a:avLst/>
            <a:gdLst/>
            <a:ahLst/>
            <a:cxnLst/>
            <a:rect l="l" t="t" r="r" b="b"/>
            <a:pathLst>
              <a:path h="527685">
                <a:moveTo>
                  <a:pt x="0" y="0"/>
                </a:moveTo>
                <a:lnTo>
                  <a:pt x="0" y="527127"/>
                </a:lnTo>
              </a:path>
            </a:pathLst>
          </a:custGeom>
          <a:ln w="6350">
            <a:solidFill>
              <a:srgbClr val="E30613"/>
            </a:solidFill>
          </a:ln>
        </p:spPr>
        <p:txBody>
          <a:bodyPr wrap="square" lIns="0" tIns="0" rIns="0" bIns="0" rtlCol="0"/>
          <a:lstStyle/>
          <a:p>
            <a:endParaRPr/>
          </a:p>
        </p:txBody>
      </p:sp>
      <p:sp>
        <p:nvSpPr>
          <p:cNvPr id="16" name="object 4"/>
          <p:cNvSpPr/>
          <p:nvPr/>
        </p:nvSpPr>
        <p:spPr>
          <a:xfrm>
            <a:off x="755575" y="836712"/>
            <a:ext cx="45719" cy="6021288"/>
          </a:xfrm>
          <a:custGeom>
            <a:avLst/>
            <a:gdLst/>
            <a:ahLst/>
            <a:cxnLst/>
            <a:rect l="l" t="t" r="r" b="b"/>
            <a:pathLst>
              <a:path h="527685">
                <a:moveTo>
                  <a:pt x="0" y="0"/>
                </a:moveTo>
                <a:lnTo>
                  <a:pt x="0" y="527127"/>
                </a:lnTo>
              </a:path>
            </a:pathLst>
          </a:custGeom>
          <a:ln w="6350">
            <a:solidFill>
              <a:srgbClr val="E30613"/>
            </a:solidFill>
          </a:ln>
        </p:spPr>
        <p:txBody>
          <a:bodyPr wrap="square" lIns="0" tIns="0" rIns="0" bIns="0" rtlCol="0"/>
          <a:lstStyle/>
          <a:p>
            <a:endParaRPr/>
          </a:p>
        </p:txBody>
      </p:sp>
      <p:sp>
        <p:nvSpPr>
          <p:cNvPr id="18" name="Rectangle 17"/>
          <p:cNvSpPr/>
          <p:nvPr/>
        </p:nvSpPr>
        <p:spPr>
          <a:xfrm>
            <a:off x="821403" y="1903741"/>
            <a:ext cx="4937232" cy="661163"/>
          </a:xfrm>
          <a:prstGeom prst="rect">
            <a:avLst/>
          </a:prstGeom>
          <a:solidFill>
            <a:srgbClr val="E30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4" descr="Logo-couleu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71" t="9101" r="1777" b="5616"/>
          <a:stretch/>
        </p:blipFill>
        <p:spPr bwMode="auto">
          <a:xfrm>
            <a:off x="6134100" y="5876925"/>
            <a:ext cx="2719388" cy="67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bject 7"/>
          <p:cNvSpPr/>
          <p:nvPr/>
        </p:nvSpPr>
        <p:spPr>
          <a:xfrm>
            <a:off x="-36512" y="4920116"/>
            <a:ext cx="453069" cy="1967847"/>
          </a:xfrm>
          <a:custGeom>
            <a:avLst/>
            <a:gdLst/>
            <a:ahLst/>
            <a:cxnLst/>
            <a:rect l="l" t="t" r="r" b="b"/>
            <a:pathLst>
              <a:path w="834390" h="2558415">
                <a:moveTo>
                  <a:pt x="0" y="2558097"/>
                </a:moveTo>
                <a:lnTo>
                  <a:pt x="834009" y="2558097"/>
                </a:lnTo>
                <a:lnTo>
                  <a:pt x="834009" y="0"/>
                </a:lnTo>
                <a:lnTo>
                  <a:pt x="0" y="0"/>
                </a:lnTo>
                <a:lnTo>
                  <a:pt x="0" y="2558097"/>
                </a:lnTo>
                <a:close/>
              </a:path>
            </a:pathLst>
          </a:custGeom>
          <a:solidFill>
            <a:srgbClr val="E30613"/>
          </a:solidFill>
        </p:spPr>
        <p:txBody>
          <a:bodyPr wrap="square" lIns="0" tIns="0" rIns="0" bIns="0" rtlCol="0"/>
          <a:lstStyle/>
          <a:p>
            <a:endParaRPr>
              <a:solidFill>
                <a:srgbClr val="E30902"/>
              </a:solidFill>
            </a:endParaRPr>
          </a:p>
        </p:txBody>
      </p:sp>
      <p:sp>
        <p:nvSpPr>
          <p:cNvPr id="4" name="Sous-titre 2"/>
          <p:cNvSpPr>
            <a:spLocks noGrp="1"/>
          </p:cNvSpPr>
          <p:nvPr>
            <p:ph type="subTitle" idx="1"/>
          </p:nvPr>
        </p:nvSpPr>
        <p:spPr>
          <a:xfrm>
            <a:off x="821403" y="1988840"/>
            <a:ext cx="4937231" cy="854070"/>
          </a:xfrm>
        </p:spPr>
        <p:txBody>
          <a:bodyPr>
            <a:normAutofit/>
          </a:bodyPr>
          <a:lstStyle/>
          <a:p>
            <a:pPr eaLnBrk="1" hangingPunct="1">
              <a:buFont typeface="Arial" charset="0"/>
              <a:buNone/>
            </a:pPr>
            <a:r>
              <a:rPr lang="fr-FR" altLang="fr-FR" sz="2400" i="1" dirty="0">
                <a:solidFill>
                  <a:schemeClr val="bg1"/>
                </a:solidFill>
                <a:latin typeface="Calibri" panose="020F0502020204030204" pitchFamily="34" charset="0"/>
              </a:rPr>
              <a:t>PROTOCOLE D’INTERVENTION</a:t>
            </a:r>
          </a:p>
        </p:txBody>
      </p:sp>
    </p:spTree>
    <p:extLst>
      <p:ext uri="{BB962C8B-B14F-4D97-AF65-F5344CB8AC3E}">
        <p14:creationId xmlns:p14="http://schemas.microsoft.com/office/powerpoint/2010/main" val="1355886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3"/>
          <p:cNvSpPr/>
          <p:nvPr/>
        </p:nvSpPr>
        <p:spPr>
          <a:xfrm>
            <a:off x="0" y="12"/>
            <a:ext cx="1143000" cy="5326494"/>
          </a:xfrm>
          <a:prstGeom prst="rect">
            <a:avLst/>
          </a:prstGeom>
          <a:blipFill>
            <a:blip r:embed="rId2" cstate="print"/>
            <a:stretch>
              <a:fillRect/>
            </a:stretch>
          </a:blipFill>
        </p:spPr>
        <p:txBody>
          <a:bodyPr wrap="square" lIns="0" tIns="0" rIns="0" bIns="0" rtlCol="0"/>
          <a:lstStyle/>
          <a:p>
            <a:endParaRPr/>
          </a:p>
        </p:txBody>
      </p:sp>
      <p:sp>
        <p:nvSpPr>
          <p:cNvPr id="18" name="object 4"/>
          <p:cNvSpPr/>
          <p:nvPr/>
        </p:nvSpPr>
        <p:spPr>
          <a:xfrm>
            <a:off x="1487999" y="360005"/>
            <a:ext cx="0" cy="527685"/>
          </a:xfrm>
          <a:custGeom>
            <a:avLst/>
            <a:gdLst/>
            <a:ahLst/>
            <a:cxnLst/>
            <a:rect l="l" t="t" r="r" b="b"/>
            <a:pathLst>
              <a:path h="527685">
                <a:moveTo>
                  <a:pt x="0" y="0"/>
                </a:moveTo>
                <a:lnTo>
                  <a:pt x="0" y="527127"/>
                </a:lnTo>
              </a:path>
            </a:pathLst>
          </a:custGeom>
          <a:ln w="6350">
            <a:solidFill>
              <a:srgbClr val="E30613"/>
            </a:solidFill>
          </a:ln>
        </p:spPr>
        <p:txBody>
          <a:bodyPr wrap="square" lIns="0" tIns="0" rIns="0" bIns="0" rtlCol="0"/>
          <a:lstStyle/>
          <a:p>
            <a:endParaRPr/>
          </a:p>
        </p:txBody>
      </p:sp>
      <p:sp>
        <p:nvSpPr>
          <p:cNvPr id="20" name="object 8"/>
          <p:cNvSpPr/>
          <p:nvPr/>
        </p:nvSpPr>
        <p:spPr>
          <a:xfrm>
            <a:off x="791997" y="3339896"/>
            <a:ext cx="516255" cy="3518104"/>
          </a:xfrm>
          <a:custGeom>
            <a:avLst/>
            <a:gdLst/>
            <a:ahLst/>
            <a:cxnLst/>
            <a:rect l="l" t="t" r="r" b="b"/>
            <a:pathLst>
              <a:path w="516255" h="4220209">
                <a:moveTo>
                  <a:pt x="516001" y="4220108"/>
                </a:moveTo>
                <a:lnTo>
                  <a:pt x="516001" y="0"/>
                </a:lnTo>
                <a:lnTo>
                  <a:pt x="0" y="0"/>
                </a:lnTo>
                <a:lnTo>
                  <a:pt x="0" y="4220108"/>
                </a:lnTo>
                <a:lnTo>
                  <a:pt x="516001" y="4220108"/>
                </a:lnTo>
              </a:path>
            </a:pathLst>
          </a:custGeom>
          <a:solidFill>
            <a:srgbClr val="007D8B"/>
          </a:solidFill>
        </p:spPr>
        <p:txBody>
          <a:bodyPr wrap="square" lIns="0" tIns="0" rIns="0" bIns="0" rtlCol="0"/>
          <a:lstStyle/>
          <a:p>
            <a:endParaRPr/>
          </a:p>
        </p:txBody>
      </p:sp>
      <p:pic>
        <p:nvPicPr>
          <p:cNvPr id="21" name="Picture 4" descr="Logo-couleu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5949280"/>
            <a:ext cx="2819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bject 6"/>
          <p:cNvSpPr/>
          <p:nvPr/>
        </p:nvSpPr>
        <p:spPr>
          <a:xfrm>
            <a:off x="358731" y="623847"/>
            <a:ext cx="8317725" cy="705485"/>
          </a:xfrm>
          <a:custGeom>
            <a:avLst/>
            <a:gdLst/>
            <a:ahLst/>
            <a:cxnLst/>
            <a:rect l="l" t="t" r="r" b="b"/>
            <a:pathLst>
              <a:path w="9972040" h="705485">
                <a:moveTo>
                  <a:pt x="0" y="705002"/>
                </a:moveTo>
                <a:lnTo>
                  <a:pt x="9972001" y="705002"/>
                </a:lnTo>
                <a:lnTo>
                  <a:pt x="9972001" y="0"/>
                </a:lnTo>
                <a:lnTo>
                  <a:pt x="0" y="0"/>
                </a:lnTo>
                <a:lnTo>
                  <a:pt x="0" y="705002"/>
                </a:lnTo>
                <a:close/>
              </a:path>
            </a:pathLst>
          </a:custGeom>
          <a:solidFill>
            <a:srgbClr val="FFFFFF"/>
          </a:solidFill>
        </p:spPr>
        <p:txBody>
          <a:bodyPr wrap="square" lIns="0" tIns="0" rIns="0" bIns="0" rtlCol="0"/>
          <a:lstStyle/>
          <a:p>
            <a:endParaRPr/>
          </a:p>
        </p:txBody>
      </p:sp>
      <p:sp>
        <p:nvSpPr>
          <p:cNvPr id="23" name="object 7"/>
          <p:cNvSpPr txBox="1">
            <a:spLocks noGrp="1"/>
          </p:cNvSpPr>
          <p:nvPr>
            <p:ph type="title"/>
          </p:nvPr>
        </p:nvSpPr>
        <p:spPr>
          <a:xfrm>
            <a:off x="526037" y="747641"/>
            <a:ext cx="9638799" cy="461665"/>
          </a:xfrm>
          <a:prstGeom prst="rect">
            <a:avLst/>
          </a:prstGeom>
        </p:spPr>
        <p:txBody>
          <a:bodyPr vert="horz" wrap="square" lIns="0" tIns="0" rIns="0" bIns="0" rtlCol="0">
            <a:spAutoFit/>
          </a:bodyPr>
          <a:lstStyle/>
          <a:p>
            <a:pPr marL="12700" algn="l">
              <a:lnSpc>
                <a:spcPct val="100000"/>
              </a:lnSpc>
            </a:pPr>
            <a:r>
              <a:rPr lang="fr-FR" sz="3000" dirty="0">
                <a:solidFill>
                  <a:srgbClr val="E30902"/>
                </a:solidFill>
              </a:rPr>
              <a:t>Formation</a:t>
            </a:r>
            <a:endParaRPr sz="3000" dirty="0">
              <a:solidFill>
                <a:srgbClr val="E30902"/>
              </a:solidFill>
            </a:endParaRPr>
          </a:p>
        </p:txBody>
      </p:sp>
      <p:graphicFrame>
        <p:nvGraphicFramePr>
          <p:cNvPr id="24" name="Diagramme 23"/>
          <p:cNvGraphicFramePr/>
          <p:nvPr>
            <p:extLst>
              <p:ext uri="{D42A27DB-BD31-4B8C-83A1-F6EECF244321}">
                <p14:modId xmlns:p14="http://schemas.microsoft.com/office/powerpoint/2010/main" val="4272291233"/>
              </p:ext>
            </p:extLst>
          </p:nvPr>
        </p:nvGraphicFramePr>
        <p:xfrm>
          <a:off x="1835696" y="2564904"/>
          <a:ext cx="4896544" cy="3264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7" name="ZoneTexte 26"/>
          <p:cNvSpPr txBox="1"/>
          <p:nvPr/>
        </p:nvSpPr>
        <p:spPr>
          <a:xfrm>
            <a:off x="2608447" y="1592135"/>
            <a:ext cx="5472608" cy="646331"/>
          </a:xfrm>
          <a:prstGeom prst="rect">
            <a:avLst/>
          </a:prstGeom>
          <a:noFill/>
        </p:spPr>
        <p:txBody>
          <a:bodyPr wrap="square" rtlCol="0">
            <a:spAutoFit/>
          </a:bodyPr>
          <a:lstStyle/>
          <a:p>
            <a:r>
              <a:rPr lang="fr-FR" altLang="fr-FR" dirty="0"/>
              <a:t>Une formation conjointe avec les EMS sera dispensée par les services académiques de Créteil et Versailles.</a:t>
            </a:r>
          </a:p>
        </p:txBody>
      </p:sp>
      <p:sp>
        <p:nvSpPr>
          <p:cNvPr id="11" name="object 5"/>
          <p:cNvSpPr/>
          <p:nvPr/>
        </p:nvSpPr>
        <p:spPr>
          <a:xfrm>
            <a:off x="1487998" y="1592135"/>
            <a:ext cx="45719" cy="5265865"/>
          </a:xfrm>
          <a:custGeom>
            <a:avLst/>
            <a:gdLst/>
            <a:ahLst/>
            <a:cxnLst/>
            <a:rect l="l" t="t" r="r" b="b"/>
            <a:pathLst>
              <a:path h="5968365">
                <a:moveTo>
                  <a:pt x="0" y="0"/>
                </a:moveTo>
                <a:lnTo>
                  <a:pt x="0" y="5967869"/>
                </a:lnTo>
              </a:path>
            </a:pathLst>
          </a:custGeom>
          <a:ln w="6350">
            <a:solidFill>
              <a:srgbClr val="E30613"/>
            </a:solidFill>
          </a:ln>
        </p:spPr>
        <p:txBody>
          <a:bodyPr wrap="square" lIns="0" tIns="0" rIns="0" bIns="0" rtlCol="0"/>
          <a:lstStyle/>
          <a:p>
            <a:endParaRPr/>
          </a:p>
        </p:txBody>
      </p:sp>
    </p:spTree>
    <p:extLst>
      <p:ext uri="{BB962C8B-B14F-4D97-AF65-F5344CB8AC3E}">
        <p14:creationId xmlns:p14="http://schemas.microsoft.com/office/powerpoint/2010/main" val="4229424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p:nvPr/>
        </p:nvSpPr>
        <p:spPr>
          <a:xfrm>
            <a:off x="0" y="360006"/>
            <a:ext cx="1307998" cy="3973195"/>
          </a:xfrm>
          <a:prstGeom prst="rect">
            <a:avLst/>
          </a:prstGeom>
          <a:blipFill>
            <a:blip r:embed="rId2" cstate="print"/>
            <a:stretch>
              <a:fillRect/>
            </a:stretch>
          </a:blipFill>
        </p:spPr>
        <p:txBody>
          <a:bodyPr wrap="square" lIns="0" tIns="0" rIns="0" bIns="0" rtlCol="0"/>
          <a:lstStyle/>
          <a:p>
            <a:endParaRPr>
              <a:solidFill>
                <a:srgbClr val="E30902"/>
              </a:solidFill>
            </a:endParaRPr>
          </a:p>
        </p:txBody>
      </p:sp>
      <p:sp>
        <p:nvSpPr>
          <p:cNvPr id="5" name="object 7"/>
          <p:cNvSpPr/>
          <p:nvPr/>
        </p:nvSpPr>
        <p:spPr>
          <a:xfrm>
            <a:off x="1442280" y="1747555"/>
            <a:ext cx="45719" cy="4528340"/>
          </a:xfrm>
          <a:custGeom>
            <a:avLst/>
            <a:gdLst/>
            <a:ahLst/>
            <a:cxnLst/>
            <a:rect l="l" t="t" r="r" b="b"/>
            <a:pathLst>
              <a:path h="4683760">
                <a:moveTo>
                  <a:pt x="0" y="0"/>
                </a:moveTo>
                <a:lnTo>
                  <a:pt x="0" y="4683225"/>
                </a:lnTo>
              </a:path>
            </a:pathLst>
          </a:custGeom>
          <a:ln w="6350">
            <a:solidFill>
              <a:srgbClr val="E30613"/>
            </a:solidFill>
          </a:ln>
        </p:spPr>
        <p:txBody>
          <a:bodyPr wrap="square" lIns="0" tIns="0" rIns="0" bIns="0" rtlCol="0"/>
          <a:lstStyle/>
          <a:p>
            <a:endParaRPr>
              <a:solidFill>
                <a:srgbClr val="E30902"/>
              </a:solidFill>
            </a:endParaRPr>
          </a:p>
        </p:txBody>
      </p:sp>
      <p:sp>
        <p:nvSpPr>
          <p:cNvPr id="6" name="object 8"/>
          <p:cNvSpPr/>
          <p:nvPr/>
        </p:nvSpPr>
        <p:spPr>
          <a:xfrm>
            <a:off x="359994" y="887133"/>
            <a:ext cx="8388470" cy="705485"/>
          </a:xfrm>
          <a:custGeom>
            <a:avLst/>
            <a:gdLst/>
            <a:ahLst/>
            <a:cxnLst/>
            <a:rect l="l" t="t" r="r" b="b"/>
            <a:pathLst>
              <a:path w="9972040" h="705485">
                <a:moveTo>
                  <a:pt x="0" y="705002"/>
                </a:moveTo>
                <a:lnTo>
                  <a:pt x="9972001" y="705002"/>
                </a:lnTo>
                <a:lnTo>
                  <a:pt x="9972001" y="0"/>
                </a:lnTo>
                <a:lnTo>
                  <a:pt x="0" y="0"/>
                </a:lnTo>
                <a:lnTo>
                  <a:pt x="0" y="705002"/>
                </a:lnTo>
                <a:close/>
              </a:path>
            </a:pathLst>
          </a:custGeom>
          <a:solidFill>
            <a:srgbClr val="FFFFFF"/>
          </a:solidFill>
        </p:spPr>
        <p:txBody>
          <a:bodyPr wrap="square" lIns="0" tIns="0" rIns="0" bIns="0" rtlCol="0"/>
          <a:lstStyle/>
          <a:p>
            <a:endParaRPr>
              <a:solidFill>
                <a:srgbClr val="E30902"/>
              </a:solidFill>
            </a:endParaRPr>
          </a:p>
        </p:txBody>
      </p:sp>
      <p:sp>
        <p:nvSpPr>
          <p:cNvPr id="7" name="object 9"/>
          <p:cNvSpPr txBox="1">
            <a:spLocks noGrp="1"/>
          </p:cNvSpPr>
          <p:nvPr>
            <p:ph type="title"/>
          </p:nvPr>
        </p:nvSpPr>
        <p:spPr>
          <a:xfrm>
            <a:off x="527300" y="1010927"/>
            <a:ext cx="9638799" cy="461665"/>
          </a:xfrm>
          <a:prstGeom prst="rect">
            <a:avLst/>
          </a:prstGeom>
        </p:spPr>
        <p:txBody>
          <a:bodyPr vert="horz" wrap="square" lIns="0" tIns="0" rIns="0" bIns="0" rtlCol="0">
            <a:spAutoFit/>
          </a:bodyPr>
          <a:lstStyle/>
          <a:p>
            <a:pPr marL="12700" algn="l">
              <a:lnSpc>
                <a:spcPct val="100000"/>
              </a:lnSpc>
            </a:pPr>
            <a:r>
              <a:rPr lang="fr-FR" altLang="fr-FR" sz="3000" dirty="0">
                <a:solidFill>
                  <a:srgbClr val="E30902"/>
                </a:solidFill>
              </a:rPr>
              <a:t>LIEUX DE RATTACHEMENT DES BRS</a:t>
            </a:r>
            <a:endParaRPr sz="3000" b="0" dirty="0">
              <a:solidFill>
                <a:srgbClr val="E30902"/>
              </a:solidFill>
              <a:latin typeface="Arial Narrow"/>
              <a:cs typeface="Arial Narrow"/>
            </a:endParaRPr>
          </a:p>
        </p:txBody>
      </p:sp>
      <p:sp>
        <p:nvSpPr>
          <p:cNvPr id="8" name="object 10"/>
          <p:cNvSpPr/>
          <p:nvPr/>
        </p:nvSpPr>
        <p:spPr>
          <a:xfrm>
            <a:off x="0" y="3339909"/>
            <a:ext cx="834390" cy="3338195"/>
          </a:xfrm>
          <a:custGeom>
            <a:avLst/>
            <a:gdLst/>
            <a:ahLst/>
            <a:cxnLst/>
            <a:rect l="l" t="t" r="r" b="b"/>
            <a:pathLst>
              <a:path w="834390" h="3338195">
                <a:moveTo>
                  <a:pt x="0" y="3338093"/>
                </a:moveTo>
                <a:lnTo>
                  <a:pt x="834009" y="3338093"/>
                </a:lnTo>
                <a:lnTo>
                  <a:pt x="834009" y="0"/>
                </a:lnTo>
                <a:lnTo>
                  <a:pt x="0" y="0"/>
                </a:lnTo>
                <a:lnTo>
                  <a:pt x="0" y="3338093"/>
                </a:lnTo>
                <a:close/>
              </a:path>
            </a:pathLst>
          </a:custGeom>
          <a:solidFill>
            <a:srgbClr val="FBBA00"/>
          </a:solidFill>
        </p:spPr>
        <p:txBody>
          <a:bodyPr wrap="square" lIns="0" tIns="0" rIns="0" bIns="0" rtlCol="0"/>
          <a:lstStyle/>
          <a:p>
            <a:endParaRPr>
              <a:solidFill>
                <a:srgbClr val="E30902"/>
              </a:solidFill>
            </a:endParaRPr>
          </a:p>
        </p:txBody>
      </p:sp>
      <p:sp>
        <p:nvSpPr>
          <p:cNvPr id="9" name="ZoneTexte 8"/>
          <p:cNvSpPr txBox="1"/>
          <p:nvPr/>
        </p:nvSpPr>
        <p:spPr>
          <a:xfrm>
            <a:off x="1307998" y="1461813"/>
            <a:ext cx="7620506" cy="261610"/>
          </a:xfrm>
          <a:prstGeom prst="rect">
            <a:avLst/>
          </a:prstGeom>
          <a:noFill/>
        </p:spPr>
        <p:txBody>
          <a:bodyPr wrap="square" rtlCol="0">
            <a:spAutoFit/>
          </a:bodyPr>
          <a:lstStyle/>
          <a:p>
            <a:r>
              <a:rPr lang="fr-FR" altLang="fr-FR" sz="1100" dirty="0"/>
              <a:t>LES </a:t>
            </a:r>
            <a:r>
              <a:rPr lang="fr-FR" altLang="fr-FR" sz="1100" dirty="0">
                <a:solidFill>
                  <a:srgbClr val="000000"/>
                </a:solidFill>
              </a:rPr>
              <a:t>BRS  SONT IMPLANTEES DANS LES LIEUX SUIVANTS ELLES </a:t>
            </a:r>
            <a:r>
              <a:rPr lang="fr-FR" altLang="fr-FR" sz="1100" dirty="0"/>
              <a:t>PEUVENT INTERVENIR SUR L’ENSEMBLE DU TERRITOIRE FRANCILIEN</a:t>
            </a:r>
            <a:endParaRPr lang="fr-FR" sz="1100" dirty="0"/>
          </a:p>
        </p:txBody>
      </p:sp>
      <p:pic>
        <p:nvPicPr>
          <p:cNvPr id="12"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799430" y="1965270"/>
            <a:ext cx="6192837" cy="4679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Ellipse 12"/>
          <p:cNvSpPr/>
          <p:nvPr/>
        </p:nvSpPr>
        <p:spPr>
          <a:xfrm>
            <a:off x="4140199" y="2928263"/>
            <a:ext cx="1058863" cy="865188"/>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rgbClr val="FFFF00"/>
                </a:solidFill>
              </a:rPr>
              <a:t>BRS 1</a:t>
            </a:r>
          </a:p>
          <a:p>
            <a:pPr algn="ctr">
              <a:defRPr/>
            </a:pPr>
            <a:r>
              <a:rPr lang="fr-FR" dirty="0">
                <a:solidFill>
                  <a:srgbClr val="FFFF00"/>
                </a:solidFill>
              </a:rPr>
              <a:t>93 75</a:t>
            </a:r>
          </a:p>
        </p:txBody>
      </p:sp>
      <p:sp>
        <p:nvSpPr>
          <p:cNvPr id="14" name="Ellipse 13"/>
          <p:cNvSpPr/>
          <p:nvPr/>
        </p:nvSpPr>
        <p:spPr>
          <a:xfrm>
            <a:off x="3059112" y="2209126"/>
            <a:ext cx="1081087" cy="863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rgbClr val="FFFF00"/>
                </a:solidFill>
              </a:rPr>
              <a:t>BRS 2 78 92 95</a:t>
            </a:r>
          </a:p>
        </p:txBody>
      </p:sp>
      <p:sp>
        <p:nvSpPr>
          <p:cNvPr id="15" name="Ellipse 14"/>
          <p:cNvSpPr/>
          <p:nvPr/>
        </p:nvSpPr>
        <p:spPr>
          <a:xfrm>
            <a:off x="4356099" y="4176038"/>
            <a:ext cx="1079500" cy="865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rgbClr val="FFFF00"/>
                </a:solidFill>
              </a:rPr>
              <a:t>BRS 3 77 91 94</a:t>
            </a:r>
          </a:p>
        </p:txBody>
      </p:sp>
      <p:sp>
        <p:nvSpPr>
          <p:cNvPr id="16" name="ZoneTexte 5"/>
          <p:cNvSpPr txBox="1">
            <a:spLocks noChangeArrowheads="1"/>
          </p:cNvSpPr>
          <p:nvPr/>
        </p:nvSpPr>
        <p:spPr bwMode="auto">
          <a:xfrm>
            <a:off x="5219699" y="3175913"/>
            <a:ext cx="18732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0"/>
              </a:spcBef>
              <a:buClrTx/>
              <a:buSzTx/>
              <a:buFontTx/>
              <a:buNone/>
            </a:pPr>
            <a:r>
              <a:rPr lang="fr-FR" altLang="fr-FR" sz="1200">
                <a:latin typeface="Calibri" pitchFamily="34" charset="0"/>
              </a:rPr>
              <a:t>Saint Denis Bartholdi 93</a:t>
            </a:r>
          </a:p>
        </p:txBody>
      </p:sp>
      <p:sp>
        <p:nvSpPr>
          <p:cNvPr id="17" name="ZoneTexte 6"/>
          <p:cNvSpPr txBox="1">
            <a:spLocks noChangeArrowheads="1"/>
          </p:cNvSpPr>
          <p:nvPr/>
        </p:nvSpPr>
        <p:spPr bwMode="auto">
          <a:xfrm>
            <a:off x="5435599" y="4423688"/>
            <a:ext cx="2046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0"/>
              </a:spcBef>
              <a:buClrTx/>
              <a:buSzTx/>
              <a:buFontTx/>
              <a:buNone/>
            </a:pPr>
            <a:r>
              <a:rPr lang="fr-FR" altLang="fr-FR" sz="1800">
                <a:latin typeface="Calibri" pitchFamily="34" charset="0"/>
              </a:rPr>
              <a:t> </a:t>
            </a:r>
            <a:r>
              <a:rPr lang="fr-FR" altLang="fr-FR" sz="1200">
                <a:latin typeface="Calibri" pitchFamily="34" charset="0"/>
              </a:rPr>
              <a:t>Chennevières Champlain 94</a:t>
            </a:r>
          </a:p>
        </p:txBody>
      </p:sp>
      <p:sp>
        <p:nvSpPr>
          <p:cNvPr id="18" name="ZoneTexte 8"/>
          <p:cNvSpPr txBox="1">
            <a:spLocks noChangeArrowheads="1"/>
          </p:cNvSpPr>
          <p:nvPr/>
        </p:nvSpPr>
        <p:spPr bwMode="auto">
          <a:xfrm>
            <a:off x="4140199" y="2359938"/>
            <a:ext cx="11382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0"/>
              </a:spcBef>
              <a:buClrTx/>
              <a:buSzTx/>
              <a:buFontTx/>
              <a:buNone/>
            </a:pPr>
            <a:r>
              <a:rPr lang="fr-FR" altLang="fr-FR" sz="1200" dirty="0">
                <a:latin typeface="Calibri" pitchFamily="34" charset="0"/>
              </a:rPr>
              <a:t>Argenteuil </a:t>
            </a:r>
          </a:p>
          <a:p>
            <a:pPr eaLnBrk="1" hangingPunct="1">
              <a:spcBef>
                <a:spcPct val="0"/>
              </a:spcBef>
              <a:buClrTx/>
              <a:buSzTx/>
              <a:buFontTx/>
              <a:buNone/>
            </a:pPr>
            <a:r>
              <a:rPr lang="fr-FR" altLang="fr-FR" sz="1200" dirty="0">
                <a:latin typeface="Calibri" pitchFamily="34" charset="0"/>
              </a:rPr>
              <a:t>Jean Jaurès 95</a:t>
            </a:r>
          </a:p>
        </p:txBody>
      </p:sp>
      <p:sp>
        <p:nvSpPr>
          <p:cNvPr id="19" name="object 4"/>
          <p:cNvSpPr/>
          <p:nvPr/>
        </p:nvSpPr>
        <p:spPr>
          <a:xfrm>
            <a:off x="1487999" y="360005"/>
            <a:ext cx="0" cy="527685"/>
          </a:xfrm>
          <a:custGeom>
            <a:avLst/>
            <a:gdLst/>
            <a:ahLst/>
            <a:cxnLst/>
            <a:rect l="l" t="t" r="r" b="b"/>
            <a:pathLst>
              <a:path h="527685">
                <a:moveTo>
                  <a:pt x="0" y="0"/>
                </a:moveTo>
                <a:lnTo>
                  <a:pt x="0" y="527127"/>
                </a:lnTo>
              </a:path>
            </a:pathLst>
          </a:custGeom>
          <a:ln w="6350">
            <a:solidFill>
              <a:srgbClr val="E30613"/>
            </a:solidFill>
          </a:ln>
        </p:spPr>
        <p:txBody>
          <a:bodyPr wrap="square" lIns="0" tIns="0" rIns="0" bIns="0" rtlCol="0"/>
          <a:lstStyle/>
          <a:p>
            <a:endParaRPr/>
          </a:p>
        </p:txBody>
      </p:sp>
      <p:pic>
        <p:nvPicPr>
          <p:cNvPr id="20" name="Picture 4" descr="Logo-couleu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3511" y="5949280"/>
            <a:ext cx="2819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2594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p:nvPr/>
        </p:nvSpPr>
        <p:spPr>
          <a:xfrm>
            <a:off x="0" y="360006"/>
            <a:ext cx="1307998" cy="4966500"/>
          </a:xfrm>
          <a:prstGeom prst="rect">
            <a:avLst/>
          </a:prstGeom>
          <a:blipFill>
            <a:blip r:embed="rId2" cstate="print"/>
            <a:stretch>
              <a:fillRect/>
            </a:stretch>
          </a:blipFill>
        </p:spPr>
        <p:txBody>
          <a:bodyPr wrap="square" lIns="0" tIns="0" rIns="0" bIns="0" rtlCol="0"/>
          <a:lstStyle/>
          <a:p>
            <a:endParaRPr/>
          </a:p>
        </p:txBody>
      </p:sp>
      <p:sp>
        <p:nvSpPr>
          <p:cNvPr id="5" name="object 4"/>
          <p:cNvSpPr/>
          <p:nvPr/>
        </p:nvSpPr>
        <p:spPr>
          <a:xfrm>
            <a:off x="1487999" y="360005"/>
            <a:ext cx="0" cy="527685"/>
          </a:xfrm>
          <a:custGeom>
            <a:avLst/>
            <a:gdLst/>
            <a:ahLst/>
            <a:cxnLst/>
            <a:rect l="l" t="t" r="r" b="b"/>
            <a:pathLst>
              <a:path h="527685">
                <a:moveTo>
                  <a:pt x="0" y="0"/>
                </a:moveTo>
                <a:lnTo>
                  <a:pt x="0" y="527127"/>
                </a:lnTo>
              </a:path>
            </a:pathLst>
          </a:custGeom>
          <a:ln w="6350">
            <a:solidFill>
              <a:srgbClr val="E30613"/>
            </a:solidFill>
          </a:ln>
        </p:spPr>
        <p:txBody>
          <a:bodyPr wrap="square" lIns="0" tIns="0" rIns="0" bIns="0" rtlCol="0"/>
          <a:lstStyle/>
          <a:p>
            <a:endParaRPr/>
          </a:p>
        </p:txBody>
      </p:sp>
      <p:sp>
        <p:nvSpPr>
          <p:cNvPr id="6" name="object 5"/>
          <p:cNvSpPr/>
          <p:nvPr/>
        </p:nvSpPr>
        <p:spPr>
          <a:xfrm>
            <a:off x="1487998" y="1592135"/>
            <a:ext cx="45719" cy="5265865"/>
          </a:xfrm>
          <a:custGeom>
            <a:avLst/>
            <a:gdLst/>
            <a:ahLst/>
            <a:cxnLst/>
            <a:rect l="l" t="t" r="r" b="b"/>
            <a:pathLst>
              <a:path h="5968365">
                <a:moveTo>
                  <a:pt x="0" y="0"/>
                </a:moveTo>
                <a:lnTo>
                  <a:pt x="0" y="5967869"/>
                </a:lnTo>
              </a:path>
            </a:pathLst>
          </a:custGeom>
          <a:ln w="6350">
            <a:solidFill>
              <a:srgbClr val="E30613"/>
            </a:solidFill>
          </a:ln>
        </p:spPr>
        <p:txBody>
          <a:bodyPr wrap="square" lIns="0" tIns="0" rIns="0" bIns="0" rtlCol="0"/>
          <a:lstStyle/>
          <a:p>
            <a:endParaRPr/>
          </a:p>
        </p:txBody>
      </p:sp>
      <p:sp>
        <p:nvSpPr>
          <p:cNvPr id="7" name="object 6"/>
          <p:cNvSpPr/>
          <p:nvPr/>
        </p:nvSpPr>
        <p:spPr>
          <a:xfrm>
            <a:off x="359994" y="887133"/>
            <a:ext cx="7716520" cy="705485"/>
          </a:xfrm>
          <a:custGeom>
            <a:avLst/>
            <a:gdLst/>
            <a:ahLst/>
            <a:cxnLst/>
            <a:rect l="l" t="t" r="r" b="b"/>
            <a:pathLst>
              <a:path w="7716520" h="705485">
                <a:moveTo>
                  <a:pt x="0" y="705002"/>
                </a:moveTo>
                <a:lnTo>
                  <a:pt x="7715999" y="705002"/>
                </a:lnTo>
                <a:lnTo>
                  <a:pt x="7715999" y="0"/>
                </a:lnTo>
                <a:lnTo>
                  <a:pt x="0" y="0"/>
                </a:lnTo>
                <a:lnTo>
                  <a:pt x="0" y="705002"/>
                </a:lnTo>
                <a:close/>
              </a:path>
            </a:pathLst>
          </a:custGeom>
          <a:solidFill>
            <a:srgbClr val="FFFFFF"/>
          </a:solidFill>
        </p:spPr>
        <p:txBody>
          <a:bodyPr wrap="square" lIns="0" tIns="0" rIns="0" bIns="0" rtlCol="0"/>
          <a:lstStyle/>
          <a:p>
            <a:endParaRPr/>
          </a:p>
        </p:txBody>
      </p:sp>
      <p:sp>
        <p:nvSpPr>
          <p:cNvPr id="8" name="object 7"/>
          <p:cNvSpPr txBox="1">
            <a:spLocks noGrp="1"/>
          </p:cNvSpPr>
          <p:nvPr>
            <p:ph type="title"/>
          </p:nvPr>
        </p:nvSpPr>
        <p:spPr>
          <a:xfrm>
            <a:off x="527300" y="1010928"/>
            <a:ext cx="9638799" cy="461665"/>
          </a:xfrm>
          <a:prstGeom prst="rect">
            <a:avLst/>
          </a:prstGeom>
        </p:spPr>
        <p:txBody>
          <a:bodyPr vert="horz" wrap="square" lIns="0" tIns="0" rIns="0" bIns="0" rtlCol="0">
            <a:spAutoFit/>
          </a:bodyPr>
          <a:lstStyle/>
          <a:p>
            <a:pPr marL="12700" algn="l">
              <a:lnSpc>
                <a:spcPct val="100000"/>
              </a:lnSpc>
            </a:pPr>
            <a:r>
              <a:rPr lang="fr-FR" sz="3000" dirty="0">
                <a:solidFill>
                  <a:srgbClr val="E30902"/>
                </a:solidFill>
              </a:rPr>
              <a:t>Fonctionnement de la BRS</a:t>
            </a:r>
            <a:endParaRPr sz="3000" b="0" dirty="0">
              <a:solidFill>
                <a:srgbClr val="E30902"/>
              </a:solidFill>
              <a:latin typeface="Arial Narrow"/>
              <a:cs typeface="Arial Narrow"/>
            </a:endParaRPr>
          </a:p>
        </p:txBody>
      </p:sp>
      <p:sp>
        <p:nvSpPr>
          <p:cNvPr id="9" name="object 8"/>
          <p:cNvSpPr/>
          <p:nvPr/>
        </p:nvSpPr>
        <p:spPr>
          <a:xfrm>
            <a:off x="0" y="3339909"/>
            <a:ext cx="834390" cy="2980055"/>
          </a:xfrm>
          <a:custGeom>
            <a:avLst/>
            <a:gdLst/>
            <a:ahLst/>
            <a:cxnLst/>
            <a:rect l="l" t="t" r="r" b="b"/>
            <a:pathLst>
              <a:path w="834390" h="2980054">
                <a:moveTo>
                  <a:pt x="0" y="2979902"/>
                </a:moveTo>
                <a:lnTo>
                  <a:pt x="834009" y="2979902"/>
                </a:lnTo>
                <a:lnTo>
                  <a:pt x="834009" y="0"/>
                </a:lnTo>
                <a:lnTo>
                  <a:pt x="0" y="0"/>
                </a:lnTo>
                <a:lnTo>
                  <a:pt x="0" y="2979902"/>
                </a:lnTo>
                <a:close/>
              </a:path>
            </a:pathLst>
          </a:custGeom>
          <a:solidFill>
            <a:srgbClr val="6F2B54"/>
          </a:solidFill>
        </p:spPr>
        <p:txBody>
          <a:bodyPr wrap="square" lIns="0" tIns="0" rIns="0" bIns="0" rtlCol="0"/>
          <a:lstStyle/>
          <a:p>
            <a:endParaRPr/>
          </a:p>
        </p:txBody>
      </p:sp>
      <p:pic>
        <p:nvPicPr>
          <p:cNvPr id="10" name="Picture 4" descr="Logo-couleu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3511" y="5949280"/>
            <a:ext cx="2819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1763688" y="1844824"/>
            <a:ext cx="6840760" cy="5078313"/>
          </a:xfrm>
          <a:prstGeom prst="rect">
            <a:avLst/>
          </a:prstGeom>
          <a:noFill/>
        </p:spPr>
        <p:txBody>
          <a:bodyPr wrap="square" rtlCol="0">
            <a:spAutoFit/>
          </a:bodyPr>
          <a:lstStyle/>
          <a:p>
            <a:pPr marL="285750" indent="-285750">
              <a:buFont typeface="Arial" panose="020B0604020202020204" pitchFamily="34" charset="0"/>
              <a:buChar char="•"/>
              <a:defRPr/>
            </a:pPr>
            <a:r>
              <a:rPr lang="fr-FR" sz="1400" dirty="0"/>
              <a:t>Le responsable de la BI et les coordonnateurs de la BRS ont la charge de l’organisation et du fonctionnement des agents de la Brigade :</a:t>
            </a:r>
          </a:p>
          <a:p>
            <a:pPr lvl="1">
              <a:defRPr/>
            </a:pPr>
            <a:r>
              <a:rPr lang="fr-FR" sz="1400" dirty="0"/>
              <a:t>- Le responsable de la BI, en tant que responsable hiérarchique, assure la notation, le suivi des agents ( montée en compétence, entretien d’évaluation et sanctions disciplinaires le cas échéant..).Il s’appuie sur les propositions des coordonnateurs.</a:t>
            </a:r>
          </a:p>
          <a:p>
            <a:pPr marL="742950" lvl="1" indent="-285750">
              <a:buFontTx/>
              <a:buChar char="-"/>
              <a:defRPr/>
            </a:pPr>
            <a:r>
              <a:rPr lang="fr-FR" sz="1400" dirty="0"/>
              <a:t>Les coordonnateurs ont la charge de l’organisation au quotidien du fonctionnement de l’équipe : gestion et suivi des plannings; organisation des activités, accompagnement de l’équipe dans la réalisation de leurs missions</a:t>
            </a:r>
          </a:p>
          <a:p>
            <a:pPr marL="742950" lvl="1" indent="-285750">
              <a:buFontTx/>
              <a:buChar char="-"/>
              <a:defRPr/>
            </a:pPr>
            <a:r>
              <a:rPr lang="fr-FR" sz="1400" dirty="0"/>
              <a:t>Selon des modalités à définir localement en échangeant régulièrement avec les EMS </a:t>
            </a:r>
          </a:p>
          <a:p>
            <a:pPr marL="285750" indent="-285750">
              <a:buFont typeface="Arial" panose="020B0604020202020204" pitchFamily="34" charset="0"/>
              <a:buChar char="•"/>
              <a:defRPr/>
            </a:pPr>
            <a:endParaRPr lang="fr-FR" sz="1400" b="1" u="sng" dirty="0"/>
          </a:p>
          <a:p>
            <a:pPr marL="285750" indent="-285750">
              <a:buFont typeface="Arial" panose="020B0604020202020204" pitchFamily="34" charset="0"/>
              <a:buChar char="•"/>
              <a:defRPr/>
            </a:pPr>
            <a:r>
              <a:rPr lang="fr-FR" sz="1400" b="1" u="sng" dirty="0"/>
              <a:t>Horaires de travail</a:t>
            </a:r>
            <a:r>
              <a:rPr lang="fr-FR" sz="1400" b="1" dirty="0"/>
              <a:t>:  </a:t>
            </a:r>
            <a:r>
              <a:rPr lang="fr-FR" sz="1400" dirty="0"/>
              <a:t>Temps de travail quotidien : 7H50</a:t>
            </a:r>
          </a:p>
          <a:p>
            <a:pPr>
              <a:defRPr/>
            </a:pPr>
            <a:r>
              <a:rPr lang="fr-FR" sz="1400" dirty="0"/>
              <a:t>Temps de travail hebdomadaire : 39H10</a:t>
            </a:r>
          </a:p>
          <a:p>
            <a:pPr>
              <a:defRPr/>
            </a:pPr>
            <a:r>
              <a:rPr lang="fr-FR" sz="1400" b="1" dirty="0"/>
              <a:t>avec pause déjeuner (1H00) </a:t>
            </a:r>
            <a:r>
              <a:rPr lang="fr-FR" sz="1400" dirty="0"/>
              <a:t>: 7H00-15H50 ou 8h00-16h50</a:t>
            </a:r>
          </a:p>
          <a:p>
            <a:pPr>
              <a:defRPr/>
            </a:pPr>
            <a:endParaRPr lang="fr-FR" sz="1400" dirty="0"/>
          </a:p>
          <a:p>
            <a:pPr marL="285750" indent="-285750">
              <a:buFont typeface="Arial" panose="020B0604020202020204" pitchFamily="34" charset="0"/>
              <a:buChar char="•"/>
              <a:defRPr/>
            </a:pPr>
            <a:r>
              <a:rPr lang="fr-FR" sz="1400" b="1" u="sng" dirty="0"/>
              <a:t>Congés et absences : </a:t>
            </a:r>
          </a:p>
          <a:p>
            <a:pPr>
              <a:defRPr/>
            </a:pPr>
            <a:r>
              <a:rPr lang="fr-FR" sz="1400" dirty="0"/>
              <a:t>Dans le cadre de leurs contrats, les agents bénéficient de 2,08 jours de congés par mois. Les congés sont soumis à la validation du supérieur hiérarchique.</a:t>
            </a:r>
          </a:p>
          <a:p>
            <a:pPr>
              <a:defRPr/>
            </a:pPr>
            <a:r>
              <a:rPr lang="fr-FR" sz="1400" dirty="0"/>
              <a:t>En cas de maladie, l’agent doit faire parvenir son certificat médical d’arrêt de travail au service de l’administration des agents du siège, </a:t>
            </a:r>
            <a:r>
              <a:rPr lang="fr-FR" sz="1400" b="1" dirty="0"/>
              <a:t>au plus tard dans les 48 heures qui suivent la consultation</a:t>
            </a:r>
            <a:r>
              <a:rPr lang="fr-FR" sz="1400" dirty="0"/>
              <a:t>. Ils doivent également prévenir leur supérieur hiérarchique le plus rapidement possible.</a:t>
            </a:r>
          </a:p>
          <a:p>
            <a:endParaRPr lang="fr-FR" sz="1600" dirty="0"/>
          </a:p>
        </p:txBody>
      </p:sp>
    </p:spTree>
    <p:extLst>
      <p:ext uri="{BB962C8B-B14F-4D97-AF65-F5344CB8AC3E}">
        <p14:creationId xmlns:p14="http://schemas.microsoft.com/office/powerpoint/2010/main" val="1493624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ogo-couleu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3511" y="5949280"/>
            <a:ext cx="2819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4"/>
          <p:cNvSpPr/>
          <p:nvPr/>
        </p:nvSpPr>
        <p:spPr>
          <a:xfrm>
            <a:off x="1487999" y="360005"/>
            <a:ext cx="0" cy="527685"/>
          </a:xfrm>
          <a:custGeom>
            <a:avLst/>
            <a:gdLst/>
            <a:ahLst/>
            <a:cxnLst/>
            <a:rect l="l" t="t" r="r" b="b"/>
            <a:pathLst>
              <a:path h="527685">
                <a:moveTo>
                  <a:pt x="0" y="0"/>
                </a:moveTo>
                <a:lnTo>
                  <a:pt x="0" y="527127"/>
                </a:lnTo>
              </a:path>
            </a:pathLst>
          </a:custGeom>
          <a:ln w="6350">
            <a:solidFill>
              <a:srgbClr val="E30613"/>
            </a:solidFill>
          </a:ln>
        </p:spPr>
        <p:txBody>
          <a:bodyPr wrap="square" lIns="0" tIns="0" rIns="0" bIns="0" rtlCol="0"/>
          <a:lstStyle/>
          <a:p>
            <a:endParaRPr/>
          </a:p>
        </p:txBody>
      </p:sp>
      <p:sp>
        <p:nvSpPr>
          <p:cNvPr id="7" name="object 5"/>
          <p:cNvSpPr/>
          <p:nvPr/>
        </p:nvSpPr>
        <p:spPr>
          <a:xfrm>
            <a:off x="1487998" y="1592135"/>
            <a:ext cx="45719" cy="5265865"/>
          </a:xfrm>
          <a:custGeom>
            <a:avLst/>
            <a:gdLst/>
            <a:ahLst/>
            <a:cxnLst/>
            <a:rect l="l" t="t" r="r" b="b"/>
            <a:pathLst>
              <a:path h="5968365">
                <a:moveTo>
                  <a:pt x="0" y="0"/>
                </a:moveTo>
                <a:lnTo>
                  <a:pt x="0" y="5967869"/>
                </a:lnTo>
              </a:path>
            </a:pathLst>
          </a:custGeom>
          <a:ln w="6350">
            <a:solidFill>
              <a:srgbClr val="E30613"/>
            </a:solidFill>
          </a:ln>
        </p:spPr>
        <p:txBody>
          <a:bodyPr wrap="square" lIns="0" tIns="0" rIns="0" bIns="0" rtlCol="0"/>
          <a:lstStyle/>
          <a:p>
            <a:endParaRPr/>
          </a:p>
        </p:txBody>
      </p:sp>
      <p:pic>
        <p:nvPicPr>
          <p:cNvPr id="1026" name="Picture 2" descr="D:\Profile\onragueneau\Downloads\iStock-47185404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t="12536" b="11863"/>
          <a:stretch/>
        </p:blipFill>
        <p:spPr bwMode="auto">
          <a:xfrm flipH="1">
            <a:off x="-277122" y="-2746"/>
            <a:ext cx="1529435" cy="4191572"/>
          </a:xfrm>
          <a:prstGeom prst="rect">
            <a:avLst/>
          </a:prstGeom>
          <a:noFill/>
          <a:extLst>
            <a:ext uri="{909E8E84-426E-40DD-AFC4-6F175D3DCCD1}">
              <a14:hiddenFill xmlns:a14="http://schemas.microsoft.com/office/drawing/2010/main">
                <a:solidFill>
                  <a:srgbClr val="FFFFFF"/>
                </a:solidFill>
              </a14:hiddenFill>
            </a:ext>
          </a:extLst>
        </p:spPr>
      </p:pic>
      <p:sp>
        <p:nvSpPr>
          <p:cNvPr id="8" name="object 8"/>
          <p:cNvSpPr/>
          <p:nvPr/>
        </p:nvSpPr>
        <p:spPr>
          <a:xfrm>
            <a:off x="791997" y="3339896"/>
            <a:ext cx="516255" cy="3518104"/>
          </a:xfrm>
          <a:custGeom>
            <a:avLst/>
            <a:gdLst/>
            <a:ahLst/>
            <a:cxnLst/>
            <a:rect l="l" t="t" r="r" b="b"/>
            <a:pathLst>
              <a:path w="516255" h="4220209">
                <a:moveTo>
                  <a:pt x="516001" y="4220108"/>
                </a:moveTo>
                <a:lnTo>
                  <a:pt x="516001" y="0"/>
                </a:lnTo>
                <a:lnTo>
                  <a:pt x="0" y="0"/>
                </a:lnTo>
                <a:lnTo>
                  <a:pt x="0" y="4220108"/>
                </a:lnTo>
                <a:lnTo>
                  <a:pt x="516001" y="4220108"/>
                </a:lnTo>
              </a:path>
            </a:pathLst>
          </a:custGeom>
          <a:solidFill>
            <a:srgbClr val="007D8B"/>
          </a:solidFill>
        </p:spPr>
        <p:txBody>
          <a:bodyPr wrap="square" lIns="0" tIns="0" rIns="0" bIns="0" rtlCol="0"/>
          <a:lstStyle/>
          <a:p>
            <a:endParaRPr/>
          </a:p>
        </p:txBody>
      </p:sp>
      <p:sp>
        <p:nvSpPr>
          <p:cNvPr id="9" name="object 6"/>
          <p:cNvSpPr/>
          <p:nvPr/>
        </p:nvSpPr>
        <p:spPr>
          <a:xfrm>
            <a:off x="358731" y="623847"/>
            <a:ext cx="8173709" cy="705485"/>
          </a:xfrm>
          <a:custGeom>
            <a:avLst/>
            <a:gdLst/>
            <a:ahLst/>
            <a:cxnLst/>
            <a:rect l="l" t="t" r="r" b="b"/>
            <a:pathLst>
              <a:path w="9972040" h="705485">
                <a:moveTo>
                  <a:pt x="0" y="705002"/>
                </a:moveTo>
                <a:lnTo>
                  <a:pt x="9972001" y="705002"/>
                </a:lnTo>
                <a:lnTo>
                  <a:pt x="9972001" y="0"/>
                </a:lnTo>
                <a:lnTo>
                  <a:pt x="0" y="0"/>
                </a:lnTo>
                <a:lnTo>
                  <a:pt x="0" y="705002"/>
                </a:lnTo>
                <a:close/>
              </a:path>
            </a:pathLst>
          </a:custGeom>
          <a:solidFill>
            <a:srgbClr val="FFFFFF"/>
          </a:solidFill>
        </p:spPr>
        <p:txBody>
          <a:bodyPr wrap="square" lIns="0" tIns="0" rIns="0" bIns="0" rtlCol="0"/>
          <a:lstStyle/>
          <a:p>
            <a:endParaRPr/>
          </a:p>
        </p:txBody>
      </p:sp>
      <p:sp>
        <p:nvSpPr>
          <p:cNvPr id="10" name="object 7"/>
          <p:cNvSpPr txBox="1">
            <a:spLocks noGrp="1"/>
          </p:cNvSpPr>
          <p:nvPr>
            <p:ph type="title"/>
          </p:nvPr>
        </p:nvSpPr>
        <p:spPr>
          <a:xfrm>
            <a:off x="526037" y="747642"/>
            <a:ext cx="9638799" cy="461665"/>
          </a:xfrm>
          <a:prstGeom prst="rect">
            <a:avLst/>
          </a:prstGeom>
        </p:spPr>
        <p:txBody>
          <a:bodyPr vert="horz" wrap="square" lIns="0" tIns="0" rIns="0" bIns="0" rtlCol="0">
            <a:spAutoFit/>
          </a:bodyPr>
          <a:lstStyle/>
          <a:p>
            <a:pPr marL="12700" algn="l">
              <a:lnSpc>
                <a:spcPct val="100000"/>
              </a:lnSpc>
            </a:pPr>
            <a:r>
              <a:rPr lang="fr-FR" altLang="fr-FR" sz="3000" dirty="0">
                <a:solidFill>
                  <a:srgbClr val="E30902"/>
                </a:solidFill>
              </a:rPr>
              <a:t>FONCTIONNEMENT DE LA BRS</a:t>
            </a:r>
            <a:endParaRPr sz="3000" dirty="0">
              <a:solidFill>
                <a:srgbClr val="E30902"/>
              </a:solidFill>
            </a:endParaRPr>
          </a:p>
        </p:txBody>
      </p:sp>
      <p:sp>
        <p:nvSpPr>
          <p:cNvPr id="11" name="ZoneTexte 10"/>
          <p:cNvSpPr txBox="1"/>
          <p:nvPr/>
        </p:nvSpPr>
        <p:spPr>
          <a:xfrm>
            <a:off x="1763688" y="1360828"/>
            <a:ext cx="6768752" cy="4801314"/>
          </a:xfrm>
          <a:prstGeom prst="rect">
            <a:avLst/>
          </a:prstGeom>
          <a:noFill/>
        </p:spPr>
        <p:txBody>
          <a:bodyPr wrap="square" rtlCol="0">
            <a:spAutoFit/>
          </a:bodyPr>
          <a:lstStyle/>
          <a:p>
            <a:pPr marL="285750" indent="-285750" algn="just">
              <a:buFont typeface="Arial" panose="020B0604020202020204" pitchFamily="34" charset="0"/>
              <a:buChar char="•"/>
              <a:defRPr/>
            </a:pPr>
            <a:r>
              <a:rPr lang="fr-FR" sz="1700" b="1" dirty="0"/>
              <a:t>Tenue vestimentaire et équipement</a:t>
            </a:r>
            <a:endParaRPr lang="fr-FR" sz="1700" dirty="0"/>
          </a:p>
          <a:p>
            <a:pPr algn="just">
              <a:defRPr/>
            </a:pPr>
            <a:r>
              <a:rPr lang="fr-FR" sz="1700" dirty="0"/>
              <a:t>Afin de transmettre une image conforme et unitaire du service et de la Région Ile de France, il est </a:t>
            </a:r>
            <a:r>
              <a:rPr lang="fr-FR" sz="1700" b="1" u="sng" dirty="0"/>
              <a:t>obligatoire</a:t>
            </a:r>
            <a:r>
              <a:rPr lang="fr-FR" sz="1700" dirty="0"/>
              <a:t> pour les agents de porter la tenue mise à disposition par l’administration.</a:t>
            </a:r>
          </a:p>
          <a:p>
            <a:pPr algn="just">
              <a:defRPr/>
            </a:pPr>
            <a:r>
              <a:rPr lang="fr-FR" sz="1700" dirty="0"/>
              <a:t>Cette tenue devant être compatible avec l’ensemble des missions exercées, elle se compose :</a:t>
            </a:r>
          </a:p>
          <a:p>
            <a:pPr algn="just">
              <a:defRPr/>
            </a:pPr>
            <a:r>
              <a:rPr lang="fr-FR" sz="1700" dirty="0"/>
              <a:t>- d’une tenue professionnelle floquée Ile-de-France ;</a:t>
            </a:r>
          </a:p>
          <a:p>
            <a:pPr algn="just">
              <a:defRPr/>
            </a:pPr>
            <a:r>
              <a:rPr lang="fr-FR" sz="1700" dirty="0"/>
              <a:t>- d’une dotation matérielle (talkie-walkie )</a:t>
            </a:r>
          </a:p>
          <a:p>
            <a:pPr marL="285750" indent="-285750" algn="just">
              <a:buFont typeface="Arial" panose="020B0604020202020204" pitchFamily="34" charset="0"/>
              <a:buChar char="•"/>
              <a:defRPr/>
            </a:pPr>
            <a:r>
              <a:rPr lang="fr-FR" sz="1700" b="1" dirty="0"/>
              <a:t>Tenue d’un registre de sécurité</a:t>
            </a:r>
            <a:endParaRPr lang="fr-FR" sz="1700" dirty="0"/>
          </a:p>
          <a:p>
            <a:pPr algn="just">
              <a:defRPr/>
            </a:pPr>
            <a:r>
              <a:rPr lang="fr-FR" sz="1700" dirty="0"/>
              <a:t>L’agent est tenu d’utiliser un registre de sécurité dès sa prise de service dans lequel figure :les heures de présence (prise et de fin de poste ; départ et retours de pause) ; les évènements constatés durant la journée dans un EPLE (incidents, </a:t>
            </a:r>
            <a:r>
              <a:rPr lang="fr-FR" sz="1700" b="1" dirty="0"/>
              <a:t>doivent être reportés impérativement</a:t>
            </a:r>
            <a:r>
              <a:rPr lang="fr-FR" sz="1700" dirty="0"/>
              <a:t>),</a:t>
            </a:r>
          </a:p>
          <a:p>
            <a:pPr marL="285750" indent="-285750" algn="just">
              <a:buFont typeface="Arial" panose="020B0604020202020204" pitchFamily="34" charset="0"/>
              <a:buChar char="•"/>
              <a:defRPr/>
            </a:pPr>
            <a:r>
              <a:rPr lang="fr-FR" sz="1700" b="1" dirty="0"/>
              <a:t>Restauration</a:t>
            </a:r>
            <a:r>
              <a:rPr lang="fr-FR" sz="1700" dirty="0"/>
              <a:t> </a:t>
            </a:r>
          </a:p>
          <a:p>
            <a:pPr lvl="1" algn="just">
              <a:defRPr/>
            </a:pPr>
            <a:r>
              <a:rPr lang="fr-FR" sz="1700" b="1" dirty="0"/>
              <a:t>- Restauration assurée au sein du lycée de rattachement</a:t>
            </a:r>
          </a:p>
          <a:p>
            <a:pPr lvl="1" algn="just">
              <a:defRPr/>
            </a:pPr>
            <a:r>
              <a:rPr lang="fr-FR" sz="1700" b="1" dirty="0"/>
              <a:t>- Restauration assurée par la RIF</a:t>
            </a:r>
            <a:endParaRPr lang="fr-FR" sz="1700" dirty="0"/>
          </a:p>
          <a:p>
            <a:pPr algn="just">
              <a:defRPr/>
            </a:pPr>
            <a:r>
              <a:rPr lang="fr-FR" sz="1700" dirty="0"/>
              <a:t>En semaine, l’agent peut lors de sa pause déjeuner, également utiliser la restauration collective du site de Saint Ouen.</a:t>
            </a:r>
          </a:p>
        </p:txBody>
      </p:sp>
    </p:spTree>
    <p:extLst>
      <p:ext uri="{BB962C8B-B14F-4D97-AF65-F5344CB8AC3E}">
        <p14:creationId xmlns:p14="http://schemas.microsoft.com/office/powerpoint/2010/main" val="2654358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1487998" y="1"/>
            <a:ext cx="45719" cy="6858000"/>
          </a:xfrm>
          <a:custGeom>
            <a:avLst/>
            <a:gdLst/>
            <a:ahLst/>
            <a:cxnLst/>
            <a:rect l="l" t="t" r="r" b="b"/>
            <a:pathLst>
              <a:path h="7560309">
                <a:moveTo>
                  <a:pt x="0" y="0"/>
                </a:moveTo>
                <a:lnTo>
                  <a:pt x="0" y="7560005"/>
                </a:lnTo>
              </a:path>
            </a:pathLst>
          </a:custGeom>
          <a:ln w="6350">
            <a:solidFill>
              <a:srgbClr val="E30613"/>
            </a:solidFill>
          </a:ln>
        </p:spPr>
        <p:txBody>
          <a:bodyPr wrap="square" lIns="0" tIns="0" rIns="0" bIns="0" rtlCol="0"/>
          <a:lstStyle/>
          <a:p>
            <a:endParaRPr/>
          </a:p>
        </p:txBody>
      </p:sp>
      <p:sp>
        <p:nvSpPr>
          <p:cNvPr id="5" name="object 5"/>
          <p:cNvSpPr/>
          <p:nvPr/>
        </p:nvSpPr>
        <p:spPr>
          <a:xfrm>
            <a:off x="0" y="12"/>
            <a:ext cx="1143000" cy="4333189"/>
          </a:xfrm>
          <a:prstGeom prst="rect">
            <a:avLst/>
          </a:prstGeom>
          <a:blipFill>
            <a:blip r:embed="rId2" cstate="print"/>
            <a:stretch>
              <a:fillRect/>
            </a:stretch>
          </a:blipFill>
        </p:spPr>
        <p:txBody>
          <a:bodyPr wrap="square" lIns="0" tIns="0" rIns="0" bIns="0" rtlCol="0"/>
          <a:lstStyle/>
          <a:p>
            <a:endParaRPr/>
          </a:p>
        </p:txBody>
      </p:sp>
      <p:sp>
        <p:nvSpPr>
          <p:cNvPr id="7" name="object 6"/>
          <p:cNvSpPr/>
          <p:nvPr/>
        </p:nvSpPr>
        <p:spPr>
          <a:xfrm>
            <a:off x="791997" y="1262063"/>
            <a:ext cx="7524419" cy="705485"/>
          </a:xfrm>
          <a:custGeom>
            <a:avLst/>
            <a:gdLst/>
            <a:ahLst/>
            <a:cxnLst/>
            <a:rect l="l" t="t" r="r" b="b"/>
            <a:pathLst>
              <a:path w="9972040" h="705485">
                <a:moveTo>
                  <a:pt x="0" y="705002"/>
                </a:moveTo>
                <a:lnTo>
                  <a:pt x="9972001" y="705002"/>
                </a:lnTo>
                <a:lnTo>
                  <a:pt x="9972001" y="0"/>
                </a:lnTo>
                <a:lnTo>
                  <a:pt x="0" y="0"/>
                </a:lnTo>
                <a:lnTo>
                  <a:pt x="0" y="705002"/>
                </a:lnTo>
                <a:close/>
              </a:path>
            </a:pathLst>
          </a:custGeom>
          <a:solidFill>
            <a:srgbClr val="FFFFFF"/>
          </a:solidFill>
        </p:spPr>
        <p:txBody>
          <a:bodyPr wrap="square" lIns="0" tIns="0" rIns="0" bIns="0" rtlCol="0"/>
          <a:lstStyle/>
          <a:p>
            <a:endParaRPr/>
          </a:p>
        </p:txBody>
      </p:sp>
      <p:sp>
        <p:nvSpPr>
          <p:cNvPr id="8" name="object 7"/>
          <p:cNvSpPr txBox="1">
            <a:spLocks noGrp="1"/>
          </p:cNvSpPr>
          <p:nvPr>
            <p:ph type="title"/>
          </p:nvPr>
        </p:nvSpPr>
        <p:spPr>
          <a:xfrm>
            <a:off x="959303" y="1385858"/>
            <a:ext cx="9638799" cy="461665"/>
          </a:xfrm>
          <a:prstGeom prst="rect">
            <a:avLst/>
          </a:prstGeom>
        </p:spPr>
        <p:txBody>
          <a:bodyPr vert="horz" wrap="square" lIns="0" tIns="0" rIns="0" bIns="0" rtlCol="0">
            <a:spAutoFit/>
          </a:bodyPr>
          <a:lstStyle/>
          <a:p>
            <a:pPr marL="12700" algn="l">
              <a:lnSpc>
                <a:spcPct val="100000"/>
              </a:lnSpc>
            </a:pPr>
            <a:r>
              <a:rPr lang="fr-FR" altLang="fr-FR" sz="3000" dirty="0">
                <a:solidFill>
                  <a:srgbClr val="E30902"/>
                </a:solidFill>
              </a:rPr>
              <a:t>FONCTIONNEMENT DE LA BRS</a:t>
            </a:r>
            <a:endParaRPr sz="3000" dirty="0">
              <a:solidFill>
                <a:srgbClr val="E30902"/>
              </a:solidFill>
            </a:endParaRPr>
          </a:p>
        </p:txBody>
      </p:sp>
      <p:sp>
        <p:nvSpPr>
          <p:cNvPr id="9" name="Rectangle 8"/>
          <p:cNvSpPr/>
          <p:nvPr/>
        </p:nvSpPr>
        <p:spPr>
          <a:xfrm>
            <a:off x="2051720" y="2023849"/>
            <a:ext cx="6480720" cy="4832092"/>
          </a:xfrm>
          <a:prstGeom prst="rect">
            <a:avLst/>
          </a:prstGeom>
        </p:spPr>
        <p:txBody>
          <a:bodyPr wrap="square">
            <a:spAutoFit/>
          </a:bodyPr>
          <a:lstStyle/>
          <a:p>
            <a:pPr>
              <a:defRPr/>
            </a:pPr>
            <a:r>
              <a:rPr lang="fr-FR" u="sng" dirty="0"/>
              <a:t>Déontologie</a:t>
            </a:r>
          </a:p>
          <a:p>
            <a:pPr>
              <a:defRPr/>
            </a:pPr>
            <a:r>
              <a:rPr lang="fr-FR" dirty="0"/>
              <a:t>L’agent de la brigade de sécurité représente la Région dans l’exercice de ses fonctions.</a:t>
            </a:r>
          </a:p>
          <a:p>
            <a:pPr>
              <a:defRPr/>
            </a:pPr>
            <a:endParaRPr lang="fr-FR" dirty="0"/>
          </a:p>
          <a:p>
            <a:pPr>
              <a:defRPr/>
            </a:pPr>
            <a:r>
              <a:rPr lang="fr-FR" dirty="0"/>
              <a:t>Les comportements et attitudes professionnelles demandées à un agent de la brigade de sécurité sont donc :</a:t>
            </a:r>
          </a:p>
          <a:p>
            <a:pPr>
              <a:defRPr/>
            </a:pPr>
            <a:r>
              <a:rPr lang="fr-FR" dirty="0"/>
              <a:t>- Respect de la hiérarchie</a:t>
            </a:r>
          </a:p>
          <a:p>
            <a:pPr>
              <a:defRPr/>
            </a:pPr>
            <a:r>
              <a:rPr lang="fr-FR" dirty="0"/>
              <a:t>- Ponctualité, bonne présentation</a:t>
            </a:r>
          </a:p>
          <a:p>
            <a:pPr>
              <a:defRPr/>
            </a:pPr>
            <a:r>
              <a:rPr lang="fr-FR" dirty="0"/>
              <a:t>- Rendre compte</a:t>
            </a:r>
          </a:p>
          <a:p>
            <a:pPr>
              <a:defRPr/>
            </a:pPr>
            <a:r>
              <a:rPr lang="fr-FR" dirty="0"/>
              <a:t>- Moralité, honnêteté</a:t>
            </a:r>
          </a:p>
          <a:p>
            <a:pPr>
              <a:defRPr/>
            </a:pPr>
            <a:r>
              <a:rPr lang="fr-FR" dirty="0"/>
              <a:t>- Sobriété, maitrise de soi</a:t>
            </a:r>
          </a:p>
          <a:p>
            <a:pPr>
              <a:defRPr/>
            </a:pPr>
            <a:r>
              <a:rPr lang="fr-FR" dirty="0"/>
              <a:t>- Vigilance, écoute</a:t>
            </a:r>
          </a:p>
          <a:p>
            <a:pPr>
              <a:defRPr/>
            </a:pPr>
            <a:r>
              <a:rPr lang="fr-FR" dirty="0"/>
              <a:t>- Curiosité, patience</a:t>
            </a:r>
          </a:p>
          <a:p>
            <a:pPr>
              <a:defRPr/>
            </a:pPr>
            <a:r>
              <a:rPr lang="fr-FR" dirty="0"/>
              <a:t>- Discrétion,</a:t>
            </a:r>
          </a:p>
          <a:p>
            <a:pPr>
              <a:defRPr/>
            </a:pPr>
            <a:r>
              <a:rPr lang="fr-FR" dirty="0"/>
              <a:t>- Esprit d’équipe</a:t>
            </a:r>
          </a:p>
          <a:p>
            <a:pPr>
              <a:defRPr/>
            </a:pPr>
            <a:r>
              <a:rPr lang="fr-FR" dirty="0"/>
              <a:t>- Sens du devoir…</a:t>
            </a:r>
          </a:p>
          <a:p>
            <a:pPr>
              <a:defRPr/>
            </a:pPr>
            <a:endParaRPr lang="fr-FR" sz="2000" dirty="0"/>
          </a:p>
        </p:txBody>
      </p:sp>
      <p:pic>
        <p:nvPicPr>
          <p:cNvPr id="10" name="Picture 4" descr="Logo-couleu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3511" y="5949280"/>
            <a:ext cx="2819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bject 10"/>
          <p:cNvSpPr/>
          <p:nvPr/>
        </p:nvSpPr>
        <p:spPr>
          <a:xfrm>
            <a:off x="791996" y="3339896"/>
            <a:ext cx="516255" cy="3518104"/>
          </a:xfrm>
          <a:custGeom>
            <a:avLst/>
            <a:gdLst/>
            <a:ahLst/>
            <a:cxnLst/>
            <a:rect l="l" t="t" r="r" b="b"/>
            <a:pathLst>
              <a:path w="834390" h="3338195">
                <a:moveTo>
                  <a:pt x="0" y="3338093"/>
                </a:moveTo>
                <a:lnTo>
                  <a:pt x="834009" y="3338093"/>
                </a:lnTo>
                <a:lnTo>
                  <a:pt x="834009" y="0"/>
                </a:lnTo>
                <a:lnTo>
                  <a:pt x="0" y="0"/>
                </a:lnTo>
                <a:lnTo>
                  <a:pt x="0" y="3338093"/>
                </a:lnTo>
                <a:close/>
              </a:path>
            </a:pathLst>
          </a:custGeom>
          <a:solidFill>
            <a:srgbClr val="FBBA00"/>
          </a:solidFill>
        </p:spPr>
        <p:txBody>
          <a:bodyPr wrap="square" lIns="0" tIns="0" rIns="0" bIns="0" rtlCol="0"/>
          <a:lstStyle/>
          <a:p>
            <a:endParaRPr>
              <a:solidFill>
                <a:srgbClr val="E30902"/>
              </a:solidFill>
            </a:endParaRPr>
          </a:p>
        </p:txBody>
      </p:sp>
    </p:spTree>
    <p:extLst>
      <p:ext uri="{BB962C8B-B14F-4D97-AF65-F5344CB8AC3E}">
        <p14:creationId xmlns:p14="http://schemas.microsoft.com/office/powerpoint/2010/main" val="3569706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252536" y="341784"/>
            <a:ext cx="522007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b="1" dirty="0">
                <a:solidFill>
                  <a:srgbClr val="FF0000"/>
                </a:solidFill>
              </a:rPr>
              <a:t>CONTEXTE</a:t>
            </a:r>
          </a:p>
        </p:txBody>
      </p:sp>
      <p:sp>
        <p:nvSpPr>
          <p:cNvPr id="8" name="Espace réservé du contenu 2"/>
          <p:cNvSpPr txBox="1">
            <a:spLocks/>
          </p:cNvSpPr>
          <p:nvPr/>
        </p:nvSpPr>
        <p:spPr>
          <a:xfrm>
            <a:off x="2123728" y="1781944"/>
            <a:ext cx="6334472" cy="3294112"/>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buFont typeface="Wingdings 2" pitchFamily="18" charset="2"/>
              <a:buNone/>
            </a:pPr>
            <a:r>
              <a:rPr lang="fr-FR" altLang="fr-FR" sz="2000" dirty="0">
                <a:solidFill>
                  <a:schemeClr val="tx1"/>
                </a:solidFill>
              </a:rPr>
              <a:t>Dans un contexte régional marqué par la récurrence des menaces et le développement de nouvelles formes de violence dans les établissements scolaires, la Région Ile-de-France a décidé la création de Brigades Régionales de Sécurité. (BRS)</a:t>
            </a:r>
          </a:p>
          <a:p>
            <a:pPr algn="just">
              <a:buFont typeface="Wingdings 2" pitchFamily="18" charset="2"/>
              <a:buNone/>
            </a:pPr>
            <a:endParaRPr lang="fr-FR" altLang="fr-FR" sz="2000" dirty="0">
              <a:solidFill>
                <a:schemeClr val="tx1"/>
              </a:solidFill>
            </a:endParaRPr>
          </a:p>
          <a:p>
            <a:pPr algn="just">
              <a:buFont typeface="Wingdings 2" pitchFamily="18" charset="2"/>
              <a:buNone/>
            </a:pPr>
            <a:r>
              <a:rPr lang="fr-FR" altLang="fr-FR" sz="2000" dirty="0">
                <a:solidFill>
                  <a:schemeClr val="tx1"/>
                </a:solidFill>
              </a:rPr>
              <a:t>La création de cette brigade a été permise par délibération du Conseil Régional (rapport CR 2018-063).</a:t>
            </a:r>
          </a:p>
          <a:p>
            <a:pPr algn="just">
              <a:buFont typeface="Wingdings 2" pitchFamily="18" charset="2"/>
              <a:buNone/>
            </a:pPr>
            <a:endParaRPr lang="fr-FR" altLang="fr-FR" sz="2000" dirty="0">
              <a:solidFill>
                <a:schemeClr val="tx1"/>
              </a:solidFill>
            </a:endParaRPr>
          </a:p>
          <a:p>
            <a:pPr algn="just">
              <a:buFont typeface="Wingdings 2" pitchFamily="18" charset="2"/>
              <a:buNone/>
            </a:pPr>
            <a:r>
              <a:rPr lang="fr-FR" altLang="fr-FR" sz="2000" dirty="0">
                <a:solidFill>
                  <a:schemeClr val="tx1"/>
                </a:solidFill>
              </a:rPr>
              <a:t>Les personnels de ces brigades ont pour mission de soutenir, protéger, sécuriser les établissements qui en font la demande.</a:t>
            </a:r>
            <a:endParaRPr lang="fr-FR" altLang="fr-FR" dirty="0">
              <a:solidFill>
                <a:schemeClr val="tx1"/>
              </a:solidFill>
            </a:endParaRPr>
          </a:p>
          <a:p>
            <a:pPr algn="just">
              <a:buFont typeface="Wingdings 2" pitchFamily="18" charset="2"/>
              <a:buNone/>
            </a:pPr>
            <a:endParaRPr lang="fr-FR" altLang="fr-FR" dirty="0">
              <a:solidFill>
                <a:schemeClr val="tx1"/>
              </a:solidFill>
            </a:endParaRPr>
          </a:p>
          <a:p>
            <a:pPr algn="just">
              <a:buFont typeface="Wingdings 2" pitchFamily="18" charset="2"/>
              <a:buNone/>
            </a:pPr>
            <a:endParaRPr lang="fr-FR" altLang="fr-FR" dirty="0">
              <a:solidFill>
                <a:schemeClr val="tx1"/>
              </a:solidFill>
            </a:endParaRPr>
          </a:p>
        </p:txBody>
      </p:sp>
      <p:sp>
        <p:nvSpPr>
          <p:cNvPr id="11" name="object 7"/>
          <p:cNvSpPr/>
          <p:nvPr/>
        </p:nvSpPr>
        <p:spPr>
          <a:xfrm>
            <a:off x="-36512" y="4835146"/>
            <a:ext cx="453069" cy="2037276"/>
          </a:xfrm>
          <a:custGeom>
            <a:avLst/>
            <a:gdLst/>
            <a:ahLst/>
            <a:cxnLst/>
            <a:rect l="l" t="t" r="r" b="b"/>
            <a:pathLst>
              <a:path w="834390" h="2558415">
                <a:moveTo>
                  <a:pt x="0" y="2558097"/>
                </a:moveTo>
                <a:lnTo>
                  <a:pt x="834009" y="2558097"/>
                </a:lnTo>
                <a:lnTo>
                  <a:pt x="834009" y="0"/>
                </a:lnTo>
                <a:lnTo>
                  <a:pt x="0" y="0"/>
                </a:lnTo>
                <a:lnTo>
                  <a:pt x="0" y="2558097"/>
                </a:lnTo>
                <a:close/>
              </a:path>
            </a:pathLst>
          </a:custGeom>
          <a:solidFill>
            <a:srgbClr val="E30613"/>
          </a:solidFill>
        </p:spPr>
        <p:txBody>
          <a:bodyPr wrap="square" lIns="0" tIns="0" rIns="0" bIns="0" rtlCol="0"/>
          <a:lstStyle/>
          <a:p>
            <a:endParaRPr>
              <a:solidFill>
                <a:srgbClr val="E30902"/>
              </a:solidFill>
            </a:endParaRPr>
          </a:p>
        </p:txBody>
      </p:sp>
      <p:pic>
        <p:nvPicPr>
          <p:cNvPr id="12" name="Picture 4" descr="Logo-couleu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3137" y="6058899"/>
            <a:ext cx="2819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bject 7"/>
          <p:cNvSpPr/>
          <p:nvPr/>
        </p:nvSpPr>
        <p:spPr>
          <a:xfrm rot="5400000">
            <a:off x="8344960" y="7969"/>
            <a:ext cx="807007" cy="791072"/>
          </a:xfrm>
          <a:custGeom>
            <a:avLst/>
            <a:gdLst/>
            <a:ahLst/>
            <a:cxnLst/>
            <a:rect l="l" t="t" r="r" b="b"/>
            <a:pathLst>
              <a:path w="834390" h="2558415">
                <a:moveTo>
                  <a:pt x="0" y="2558097"/>
                </a:moveTo>
                <a:lnTo>
                  <a:pt x="834009" y="2558097"/>
                </a:lnTo>
                <a:lnTo>
                  <a:pt x="834009" y="0"/>
                </a:lnTo>
                <a:lnTo>
                  <a:pt x="0" y="0"/>
                </a:lnTo>
                <a:lnTo>
                  <a:pt x="0" y="2558097"/>
                </a:lnTo>
                <a:close/>
              </a:path>
            </a:pathLst>
          </a:custGeom>
          <a:solidFill>
            <a:srgbClr val="E30613"/>
          </a:solidFill>
        </p:spPr>
        <p:txBody>
          <a:bodyPr wrap="square" lIns="0" tIns="0" rIns="0" bIns="0" rtlCol="0"/>
          <a:lstStyle/>
          <a:p>
            <a:endParaRPr>
              <a:solidFill>
                <a:srgbClr val="E30902"/>
              </a:solidFill>
            </a:endParaRPr>
          </a:p>
        </p:txBody>
      </p:sp>
      <p:sp>
        <p:nvSpPr>
          <p:cNvPr id="17" name="object 4"/>
          <p:cNvSpPr/>
          <p:nvPr/>
        </p:nvSpPr>
        <p:spPr>
          <a:xfrm>
            <a:off x="1331640" y="93003"/>
            <a:ext cx="0" cy="527685"/>
          </a:xfrm>
          <a:custGeom>
            <a:avLst/>
            <a:gdLst/>
            <a:ahLst/>
            <a:cxnLst/>
            <a:rect l="l" t="t" r="r" b="b"/>
            <a:pathLst>
              <a:path h="527685">
                <a:moveTo>
                  <a:pt x="0" y="0"/>
                </a:moveTo>
                <a:lnTo>
                  <a:pt x="0" y="527127"/>
                </a:lnTo>
              </a:path>
            </a:pathLst>
          </a:custGeom>
          <a:ln w="6350">
            <a:solidFill>
              <a:srgbClr val="E30613"/>
            </a:solidFill>
          </a:ln>
        </p:spPr>
        <p:txBody>
          <a:bodyPr wrap="square" lIns="0" tIns="0" rIns="0" bIns="0" rtlCol="0"/>
          <a:lstStyle/>
          <a:p>
            <a:endParaRPr/>
          </a:p>
        </p:txBody>
      </p:sp>
      <p:sp>
        <p:nvSpPr>
          <p:cNvPr id="18" name="object 5"/>
          <p:cNvSpPr/>
          <p:nvPr/>
        </p:nvSpPr>
        <p:spPr>
          <a:xfrm>
            <a:off x="1331640" y="1264102"/>
            <a:ext cx="0" cy="5608320"/>
          </a:xfrm>
          <a:custGeom>
            <a:avLst/>
            <a:gdLst/>
            <a:ahLst/>
            <a:cxnLst/>
            <a:rect l="l" t="t" r="r" b="b"/>
            <a:pathLst>
              <a:path h="5608320">
                <a:moveTo>
                  <a:pt x="0" y="0"/>
                </a:moveTo>
                <a:lnTo>
                  <a:pt x="0" y="5607874"/>
                </a:lnTo>
              </a:path>
            </a:pathLst>
          </a:custGeom>
          <a:ln w="6350">
            <a:solidFill>
              <a:srgbClr val="E30613"/>
            </a:solidFill>
          </a:ln>
        </p:spPr>
        <p:txBody>
          <a:bodyPr wrap="square" lIns="0" tIns="0" rIns="0" bIns="0" rtlCol="0"/>
          <a:lstStyle/>
          <a:p>
            <a:endParaRPr/>
          </a:p>
        </p:txBody>
      </p:sp>
    </p:spTree>
    <p:extLst>
      <p:ext uri="{BB962C8B-B14F-4D97-AF65-F5344CB8AC3E}">
        <p14:creationId xmlns:p14="http://schemas.microsoft.com/office/powerpoint/2010/main" val="2786549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1670930" y="1772816"/>
            <a:ext cx="6772832" cy="4464496"/>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buFont typeface="Wingdings 2" pitchFamily="18" charset="2"/>
              <a:buNone/>
            </a:pPr>
            <a:r>
              <a:rPr lang="fr-FR" altLang="fr-FR" sz="2000" dirty="0">
                <a:solidFill>
                  <a:schemeClr val="tx1"/>
                </a:solidFill>
              </a:rPr>
              <a:t>Les interventions de la brigade régionale doivent pouvoir répondre aux situations d’urgence: l’action des BRS est orientée vers les établissements identifiés par des difficultés particulières. Les personnels de ces brigades interviennent, sur demande des proviseurs auprès de la Région. </a:t>
            </a:r>
          </a:p>
          <a:p>
            <a:pPr algn="just">
              <a:buFont typeface="Wingdings 2" pitchFamily="18" charset="2"/>
              <a:buNone/>
            </a:pPr>
            <a:endParaRPr lang="fr-FR" altLang="fr-FR" sz="2000" dirty="0">
              <a:solidFill>
                <a:schemeClr val="tx1"/>
              </a:solidFill>
            </a:endParaRPr>
          </a:p>
          <a:p>
            <a:pPr algn="just">
              <a:buFont typeface="Wingdings 2" pitchFamily="18" charset="2"/>
              <a:buNone/>
            </a:pPr>
            <a:r>
              <a:rPr lang="fr-FR" altLang="fr-FR" sz="2000" dirty="0">
                <a:solidFill>
                  <a:schemeClr val="tx1"/>
                </a:solidFill>
              </a:rPr>
              <a:t>En-dehors de la situation d’urgence le responsable des interventions ou le coordonnateur prend contact avec le chef d’établissement pour élaborer si besoin les modalités d’action particulière et pour s’assurer de bien pouvoir répondre a ses attentes avec les moyens dont il dispose.</a:t>
            </a:r>
          </a:p>
          <a:p>
            <a:pPr algn="just">
              <a:buFont typeface="Wingdings 2" pitchFamily="18" charset="2"/>
              <a:buNone/>
            </a:pPr>
            <a:endParaRPr lang="fr-FR" altLang="fr-FR" sz="2000" dirty="0">
              <a:solidFill>
                <a:schemeClr val="tx1"/>
              </a:solidFill>
            </a:endParaRPr>
          </a:p>
          <a:p>
            <a:pPr algn="just">
              <a:buFont typeface="Wingdings 2" pitchFamily="18" charset="2"/>
              <a:buNone/>
            </a:pPr>
            <a:r>
              <a:rPr lang="fr-FR" altLang="fr-FR" sz="2000" dirty="0">
                <a:solidFill>
                  <a:schemeClr val="tx1"/>
                </a:solidFill>
              </a:rPr>
              <a:t>Il appartient aux chefs d’établissements d’assurer l’information des équipes pédagogiques et leurs hiérarchies.</a:t>
            </a:r>
          </a:p>
          <a:p>
            <a:pPr algn="just">
              <a:buFont typeface="Wingdings 2" pitchFamily="18" charset="2"/>
              <a:buNone/>
            </a:pPr>
            <a:r>
              <a:rPr lang="fr-FR" altLang="fr-FR" sz="2000" dirty="0">
                <a:solidFill>
                  <a:schemeClr val="tx1"/>
                </a:solidFill>
              </a:rPr>
              <a:t>En temps de crise un échange régulier sera assuré entre les EMS et BRS par le partage d’informations et d’évaluation en commun.</a:t>
            </a:r>
          </a:p>
          <a:p>
            <a:pPr algn="just">
              <a:buFont typeface="Wingdings 2" pitchFamily="18" charset="2"/>
              <a:buNone/>
            </a:pPr>
            <a:endParaRPr lang="fr-FR" altLang="fr-FR" sz="2000" dirty="0">
              <a:solidFill>
                <a:schemeClr val="tx1"/>
              </a:solidFill>
            </a:endParaRPr>
          </a:p>
          <a:p>
            <a:pPr algn="just">
              <a:buFont typeface="Wingdings 2" pitchFamily="18" charset="2"/>
              <a:buNone/>
            </a:pPr>
            <a:endParaRPr lang="fr-FR" altLang="fr-FR" sz="2000" dirty="0">
              <a:solidFill>
                <a:schemeClr val="tx1"/>
              </a:solidFill>
            </a:endParaRPr>
          </a:p>
        </p:txBody>
      </p:sp>
      <p:pic>
        <p:nvPicPr>
          <p:cNvPr id="6" name="Picture 4" descr="Logo-couleu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3137" y="6058899"/>
            <a:ext cx="2819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bject 3"/>
          <p:cNvSpPr/>
          <p:nvPr/>
        </p:nvSpPr>
        <p:spPr>
          <a:xfrm>
            <a:off x="0" y="360006"/>
            <a:ext cx="1271486" cy="4966499"/>
          </a:xfrm>
          <a:prstGeom prst="rect">
            <a:avLst/>
          </a:prstGeom>
          <a:blipFill>
            <a:blip r:embed="rId3" cstate="print"/>
            <a:stretch>
              <a:fillRect/>
            </a:stretch>
          </a:blipFill>
        </p:spPr>
        <p:txBody>
          <a:bodyPr wrap="square" lIns="0" tIns="0" rIns="0" bIns="0" rtlCol="0"/>
          <a:lstStyle/>
          <a:p>
            <a:endParaRPr/>
          </a:p>
        </p:txBody>
      </p:sp>
      <p:sp>
        <p:nvSpPr>
          <p:cNvPr id="10" name="object 4"/>
          <p:cNvSpPr/>
          <p:nvPr/>
        </p:nvSpPr>
        <p:spPr>
          <a:xfrm>
            <a:off x="1487999" y="360005"/>
            <a:ext cx="0" cy="527685"/>
          </a:xfrm>
          <a:custGeom>
            <a:avLst/>
            <a:gdLst/>
            <a:ahLst/>
            <a:cxnLst/>
            <a:rect l="l" t="t" r="r" b="b"/>
            <a:pathLst>
              <a:path h="527685">
                <a:moveTo>
                  <a:pt x="0" y="0"/>
                </a:moveTo>
                <a:lnTo>
                  <a:pt x="0" y="527127"/>
                </a:lnTo>
              </a:path>
            </a:pathLst>
          </a:custGeom>
          <a:ln w="6350">
            <a:solidFill>
              <a:srgbClr val="E30613"/>
            </a:solidFill>
          </a:ln>
        </p:spPr>
        <p:txBody>
          <a:bodyPr wrap="square" lIns="0" tIns="0" rIns="0" bIns="0" rtlCol="0"/>
          <a:lstStyle/>
          <a:p>
            <a:endParaRPr/>
          </a:p>
        </p:txBody>
      </p:sp>
      <p:sp>
        <p:nvSpPr>
          <p:cNvPr id="11" name="object 5"/>
          <p:cNvSpPr/>
          <p:nvPr/>
        </p:nvSpPr>
        <p:spPr>
          <a:xfrm>
            <a:off x="1487998" y="1592135"/>
            <a:ext cx="45719" cy="5254164"/>
          </a:xfrm>
          <a:custGeom>
            <a:avLst/>
            <a:gdLst/>
            <a:ahLst/>
            <a:cxnLst/>
            <a:rect l="l" t="t" r="r" b="b"/>
            <a:pathLst>
              <a:path h="5608320">
                <a:moveTo>
                  <a:pt x="0" y="0"/>
                </a:moveTo>
                <a:lnTo>
                  <a:pt x="0" y="5607874"/>
                </a:lnTo>
              </a:path>
            </a:pathLst>
          </a:custGeom>
          <a:ln w="6350">
            <a:solidFill>
              <a:srgbClr val="E30613"/>
            </a:solidFill>
          </a:ln>
        </p:spPr>
        <p:txBody>
          <a:bodyPr wrap="square" lIns="0" tIns="0" rIns="0" bIns="0" rtlCol="0"/>
          <a:lstStyle/>
          <a:p>
            <a:endParaRPr/>
          </a:p>
        </p:txBody>
      </p:sp>
      <p:sp>
        <p:nvSpPr>
          <p:cNvPr id="12" name="object 8"/>
          <p:cNvSpPr/>
          <p:nvPr/>
        </p:nvSpPr>
        <p:spPr>
          <a:xfrm>
            <a:off x="0" y="2346604"/>
            <a:ext cx="797878" cy="3973195"/>
          </a:xfrm>
          <a:custGeom>
            <a:avLst/>
            <a:gdLst/>
            <a:ahLst/>
            <a:cxnLst/>
            <a:rect l="l" t="t" r="r" b="b"/>
            <a:pathLst>
              <a:path w="834390" h="3973195">
                <a:moveTo>
                  <a:pt x="0" y="3973195"/>
                </a:moveTo>
                <a:lnTo>
                  <a:pt x="834009" y="3973195"/>
                </a:lnTo>
                <a:lnTo>
                  <a:pt x="834009" y="0"/>
                </a:lnTo>
                <a:lnTo>
                  <a:pt x="0" y="0"/>
                </a:lnTo>
                <a:lnTo>
                  <a:pt x="0" y="3973195"/>
                </a:lnTo>
                <a:close/>
              </a:path>
            </a:pathLst>
          </a:custGeom>
          <a:solidFill>
            <a:srgbClr val="E30613"/>
          </a:solidFill>
        </p:spPr>
        <p:txBody>
          <a:bodyPr wrap="square" lIns="0" tIns="0" rIns="0" bIns="0" rtlCol="0"/>
          <a:lstStyle/>
          <a:p>
            <a:endParaRPr/>
          </a:p>
        </p:txBody>
      </p:sp>
      <p:sp>
        <p:nvSpPr>
          <p:cNvPr id="13" name="object 6"/>
          <p:cNvSpPr/>
          <p:nvPr/>
        </p:nvSpPr>
        <p:spPr>
          <a:xfrm>
            <a:off x="576624" y="923314"/>
            <a:ext cx="8027824" cy="705485"/>
          </a:xfrm>
          <a:custGeom>
            <a:avLst/>
            <a:gdLst/>
            <a:ahLst/>
            <a:cxnLst/>
            <a:rect l="l" t="t" r="r" b="b"/>
            <a:pathLst>
              <a:path w="9972040" h="705485">
                <a:moveTo>
                  <a:pt x="0" y="705002"/>
                </a:moveTo>
                <a:lnTo>
                  <a:pt x="9972001" y="705002"/>
                </a:lnTo>
                <a:lnTo>
                  <a:pt x="9972001" y="0"/>
                </a:lnTo>
                <a:lnTo>
                  <a:pt x="0" y="0"/>
                </a:lnTo>
                <a:lnTo>
                  <a:pt x="0" y="705002"/>
                </a:lnTo>
                <a:close/>
              </a:path>
            </a:pathLst>
          </a:custGeom>
          <a:solidFill>
            <a:srgbClr val="FFFFFF"/>
          </a:solidFill>
        </p:spPr>
        <p:txBody>
          <a:bodyPr wrap="square" lIns="0" tIns="0" rIns="0" bIns="0" rtlCol="0"/>
          <a:lstStyle/>
          <a:p>
            <a:endParaRPr/>
          </a:p>
        </p:txBody>
      </p:sp>
      <p:sp>
        <p:nvSpPr>
          <p:cNvPr id="4" name="Titre 1"/>
          <p:cNvSpPr txBox="1">
            <a:spLocks/>
          </p:cNvSpPr>
          <p:nvPr/>
        </p:nvSpPr>
        <p:spPr>
          <a:xfrm>
            <a:off x="-612576" y="844009"/>
            <a:ext cx="7543800"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3000" dirty="0">
                <a:solidFill>
                  <a:srgbClr val="FF0000"/>
                </a:solidFill>
              </a:rPr>
              <a:t>MODALITES D’INTERVENTIONS</a:t>
            </a:r>
          </a:p>
        </p:txBody>
      </p:sp>
    </p:spTree>
    <p:extLst>
      <p:ext uri="{BB962C8B-B14F-4D97-AF65-F5344CB8AC3E}">
        <p14:creationId xmlns:p14="http://schemas.microsoft.com/office/powerpoint/2010/main" val="4197987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extLst>
              <p:ext uri="{D42A27DB-BD31-4B8C-83A1-F6EECF244321}">
                <p14:modId xmlns:p14="http://schemas.microsoft.com/office/powerpoint/2010/main" val="317981710"/>
              </p:ext>
            </p:extLst>
          </p:nvPr>
        </p:nvGraphicFramePr>
        <p:xfrm>
          <a:off x="1580055" y="2060848"/>
          <a:ext cx="6648400"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4" descr="Logo-couleu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3137" y="6058899"/>
            <a:ext cx="2819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bject 4"/>
          <p:cNvSpPr/>
          <p:nvPr/>
        </p:nvSpPr>
        <p:spPr>
          <a:xfrm>
            <a:off x="1315579" y="96162"/>
            <a:ext cx="0" cy="527685"/>
          </a:xfrm>
          <a:custGeom>
            <a:avLst/>
            <a:gdLst/>
            <a:ahLst/>
            <a:cxnLst/>
            <a:rect l="l" t="t" r="r" b="b"/>
            <a:pathLst>
              <a:path h="527685">
                <a:moveTo>
                  <a:pt x="0" y="0"/>
                </a:moveTo>
                <a:lnTo>
                  <a:pt x="0" y="527127"/>
                </a:lnTo>
              </a:path>
            </a:pathLst>
          </a:custGeom>
          <a:ln w="6350">
            <a:solidFill>
              <a:srgbClr val="E30613"/>
            </a:solidFill>
          </a:ln>
        </p:spPr>
        <p:txBody>
          <a:bodyPr wrap="square" lIns="0" tIns="0" rIns="0" bIns="0" rtlCol="0"/>
          <a:lstStyle/>
          <a:p>
            <a:endParaRPr/>
          </a:p>
        </p:txBody>
      </p:sp>
      <p:sp>
        <p:nvSpPr>
          <p:cNvPr id="12" name="object 5"/>
          <p:cNvSpPr/>
          <p:nvPr/>
        </p:nvSpPr>
        <p:spPr>
          <a:xfrm>
            <a:off x="1331640" y="1196752"/>
            <a:ext cx="0" cy="5608320"/>
          </a:xfrm>
          <a:custGeom>
            <a:avLst/>
            <a:gdLst/>
            <a:ahLst/>
            <a:cxnLst/>
            <a:rect l="l" t="t" r="r" b="b"/>
            <a:pathLst>
              <a:path h="5608320">
                <a:moveTo>
                  <a:pt x="0" y="0"/>
                </a:moveTo>
                <a:lnTo>
                  <a:pt x="0" y="5607874"/>
                </a:lnTo>
              </a:path>
            </a:pathLst>
          </a:custGeom>
          <a:ln w="6350">
            <a:solidFill>
              <a:srgbClr val="E30613"/>
            </a:solidFill>
          </a:ln>
        </p:spPr>
        <p:txBody>
          <a:bodyPr wrap="square" lIns="0" tIns="0" rIns="0" bIns="0" rtlCol="0"/>
          <a:lstStyle/>
          <a:p>
            <a:endParaRPr/>
          </a:p>
        </p:txBody>
      </p:sp>
      <p:sp>
        <p:nvSpPr>
          <p:cNvPr id="13" name="object 3"/>
          <p:cNvSpPr/>
          <p:nvPr/>
        </p:nvSpPr>
        <p:spPr>
          <a:xfrm>
            <a:off x="7308304" y="360007"/>
            <a:ext cx="1840302" cy="1841609"/>
          </a:xfrm>
          <a:prstGeom prst="rect">
            <a:avLst/>
          </a:prstGeom>
          <a:blipFill>
            <a:blip r:embed="rId8" cstate="print"/>
            <a:stretch>
              <a:fillRect/>
            </a:stretch>
          </a:blipFill>
        </p:spPr>
        <p:txBody>
          <a:bodyPr wrap="square" lIns="0" tIns="0" rIns="0" bIns="0" rtlCol="0"/>
          <a:lstStyle/>
          <a:p>
            <a:endParaRPr/>
          </a:p>
        </p:txBody>
      </p:sp>
      <p:sp>
        <p:nvSpPr>
          <p:cNvPr id="14" name="object 8"/>
          <p:cNvSpPr/>
          <p:nvPr/>
        </p:nvSpPr>
        <p:spPr>
          <a:xfrm>
            <a:off x="8494658" y="1"/>
            <a:ext cx="654050" cy="676592"/>
          </a:xfrm>
          <a:custGeom>
            <a:avLst/>
            <a:gdLst/>
            <a:ahLst/>
            <a:cxnLst/>
            <a:rect l="l" t="t" r="r" b="b"/>
            <a:pathLst>
              <a:path w="1308100" h="1353185">
                <a:moveTo>
                  <a:pt x="0" y="1352880"/>
                </a:moveTo>
                <a:lnTo>
                  <a:pt x="1307998" y="1352880"/>
                </a:lnTo>
                <a:lnTo>
                  <a:pt x="1307998" y="0"/>
                </a:lnTo>
                <a:lnTo>
                  <a:pt x="0" y="0"/>
                </a:lnTo>
                <a:lnTo>
                  <a:pt x="0" y="1352880"/>
                </a:lnTo>
                <a:close/>
              </a:path>
            </a:pathLst>
          </a:custGeom>
          <a:solidFill>
            <a:srgbClr val="E30613"/>
          </a:solidFill>
        </p:spPr>
        <p:txBody>
          <a:bodyPr wrap="square" lIns="0" tIns="0" rIns="0" bIns="0" rtlCol="0"/>
          <a:lstStyle/>
          <a:p>
            <a:endParaRPr/>
          </a:p>
        </p:txBody>
      </p:sp>
      <p:sp>
        <p:nvSpPr>
          <p:cNvPr id="16" name="object 8"/>
          <p:cNvSpPr/>
          <p:nvPr/>
        </p:nvSpPr>
        <p:spPr>
          <a:xfrm>
            <a:off x="-2125" y="291412"/>
            <a:ext cx="685693" cy="1234615"/>
          </a:xfrm>
          <a:custGeom>
            <a:avLst/>
            <a:gdLst/>
            <a:ahLst/>
            <a:cxnLst/>
            <a:rect l="l" t="t" r="r" b="b"/>
            <a:pathLst>
              <a:path w="834390" h="3973195">
                <a:moveTo>
                  <a:pt x="0" y="3973195"/>
                </a:moveTo>
                <a:lnTo>
                  <a:pt x="834009" y="3973195"/>
                </a:lnTo>
                <a:lnTo>
                  <a:pt x="834009" y="0"/>
                </a:lnTo>
                <a:lnTo>
                  <a:pt x="0" y="0"/>
                </a:lnTo>
                <a:lnTo>
                  <a:pt x="0" y="3973195"/>
                </a:lnTo>
                <a:close/>
              </a:path>
            </a:pathLst>
          </a:custGeom>
          <a:solidFill>
            <a:srgbClr val="E30613"/>
          </a:solidFill>
        </p:spPr>
        <p:txBody>
          <a:bodyPr wrap="square" lIns="0" tIns="0" rIns="0" bIns="0" rtlCol="0"/>
          <a:lstStyle/>
          <a:p>
            <a:endParaRPr/>
          </a:p>
        </p:txBody>
      </p:sp>
      <p:sp>
        <p:nvSpPr>
          <p:cNvPr id="17" name="object 8"/>
          <p:cNvSpPr/>
          <p:nvPr/>
        </p:nvSpPr>
        <p:spPr>
          <a:xfrm>
            <a:off x="0" y="2924944"/>
            <a:ext cx="755576" cy="3933056"/>
          </a:xfrm>
          <a:custGeom>
            <a:avLst/>
            <a:gdLst/>
            <a:ahLst/>
            <a:cxnLst/>
            <a:rect l="l" t="t" r="r" b="b"/>
            <a:pathLst>
              <a:path w="516255" h="4220209">
                <a:moveTo>
                  <a:pt x="516001" y="4220108"/>
                </a:moveTo>
                <a:lnTo>
                  <a:pt x="516001" y="0"/>
                </a:lnTo>
                <a:lnTo>
                  <a:pt x="0" y="0"/>
                </a:lnTo>
                <a:lnTo>
                  <a:pt x="0" y="4220108"/>
                </a:lnTo>
                <a:lnTo>
                  <a:pt x="516001" y="4220108"/>
                </a:lnTo>
              </a:path>
            </a:pathLst>
          </a:custGeom>
          <a:solidFill>
            <a:srgbClr val="007D8B"/>
          </a:solidFill>
        </p:spPr>
        <p:txBody>
          <a:bodyPr wrap="square" lIns="0" tIns="0" rIns="0" bIns="0" rtlCol="0"/>
          <a:lstStyle/>
          <a:p>
            <a:endParaRPr/>
          </a:p>
        </p:txBody>
      </p:sp>
      <p:sp>
        <p:nvSpPr>
          <p:cNvPr id="18" name="object 6"/>
          <p:cNvSpPr/>
          <p:nvPr/>
        </p:nvSpPr>
        <p:spPr>
          <a:xfrm>
            <a:off x="251520" y="555977"/>
            <a:ext cx="6840760" cy="705485"/>
          </a:xfrm>
          <a:custGeom>
            <a:avLst/>
            <a:gdLst/>
            <a:ahLst/>
            <a:cxnLst/>
            <a:rect l="l" t="t" r="r" b="b"/>
            <a:pathLst>
              <a:path w="9972040" h="705485">
                <a:moveTo>
                  <a:pt x="0" y="705002"/>
                </a:moveTo>
                <a:lnTo>
                  <a:pt x="9972001" y="705002"/>
                </a:lnTo>
                <a:lnTo>
                  <a:pt x="9972001" y="0"/>
                </a:lnTo>
                <a:lnTo>
                  <a:pt x="0" y="0"/>
                </a:lnTo>
                <a:lnTo>
                  <a:pt x="0" y="705002"/>
                </a:lnTo>
                <a:close/>
              </a:path>
            </a:pathLst>
          </a:custGeom>
          <a:solidFill>
            <a:srgbClr val="FFFFFF"/>
          </a:solidFill>
        </p:spPr>
        <p:txBody>
          <a:bodyPr wrap="square" lIns="0" tIns="0" rIns="0" bIns="0" rtlCol="0"/>
          <a:lstStyle/>
          <a:p>
            <a:endParaRPr/>
          </a:p>
        </p:txBody>
      </p:sp>
      <p:sp>
        <p:nvSpPr>
          <p:cNvPr id="10" name="Titre 1"/>
          <p:cNvSpPr txBox="1">
            <a:spLocks/>
          </p:cNvSpPr>
          <p:nvPr/>
        </p:nvSpPr>
        <p:spPr>
          <a:xfrm>
            <a:off x="-1404664" y="476672"/>
            <a:ext cx="5436096"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3000" dirty="0">
                <a:solidFill>
                  <a:srgbClr val="FF0000"/>
                </a:solidFill>
              </a:rPr>
              <a:t>MISSIONS</a:t>
            </a:r>
            <a:r>
              <a:rPr lang="fr-FR" altLang="fr-FR" sz="3000" b="1" dirty="0">
                <a:solidFill>
                  <a:srgbClr val="FF0000"/>
                </a:solidFill>
              </a:rPr>
              <a:t>	</a:t>
            </a:r>
          </a:p>
        </p:txBody>
      </p:sp>
    </p:spTree>
    <p:extLst>
      <p:ext uri="{BB962C8B-B14F-4D97-AF65-F5344CB8AC3E}">
        <p14:creationId xmlns:p14="http://schemas.microsoft.com/office/powerpoint/2010/main" val="1977158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Logo-couleu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3137" y="6058899"/>
            <a:ext cx="2819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bject 7"/>
          <p:cNvSpPr/>
          <p:nvPr/>
        </p:nvSpPr>
        <p:spPr>
          <a:xfrm>
            <a:off x="0" y="2967314"/>
            <a:ext cx="980730" cy="3878986"/>
          </a:xfrm>
          <a:prstGeom prst="rect">
            <a:avLst/>
          </a:prstGeom>
          <a:blipFill>
            <a:blip r:embed="rId3" cstate="print"/>
            <a:stretch>
              <a:fillRect/>
            </a:stretch>
          </a:blipFill>
        </p:spPr>
        <p:txBody>
          <a:bodyPr wrap="square" lIns="0" tIns="0" rIns="0" bIns="0" rtlCol="0"/>
          <a:lstStyle/>
          <a:p>
            <a:endParaRPr/>
          </a:p>
        </p:txBody>
      </p:sp>
      <p:sp>
        <p:nvSpPr>
          <p:cNvPr id="12" name="object 8"/>
          <p:cNvSpPr/>
          <p:nvPr/>
        </p:nvSpPr>
        <p:spPr>
          <a:xfrm>
            <a:off x="0" y="0"/>
            <a:ext cx="807008" cy="3700135"/>
          </a:xfrm>
          <a:custGeom>
            <a:avLst/>
            <a:gdLst/>
            <a:ahLst/>
            <a:cxnLst/>
            <a:rect l="l" t="t" r="r" b="b"/>
            <a:pathLst>
              <a:path w="834390" h="2980054">
                <a:moveTo>
                  <a:pt x="0" y="2979902"/>
                </a:moveTo>
                <a:lnTo>
                  <a:pt x="833996" y="2979902"/>
                </a:lnTo>
                <a:lnTo>
                  <a:pt x="833996" y="0"/>
                </a:lnTo>
                <a:lnTo>
                  <a:pt x="0" y="0"/>
                </a:lnTo>
                <a:lnTo>
                  <a:pt x="0" y="2979902"/>
                </a:lnTo>
                <a:close/>
              </a:path>
            </a:pathLst>
          </a:custGeom>
          <a:solidFill>
            <a:srgbClr val="E30902"/>
          </a:solidFill>
        </p:spPr>
        <p:txBody>
          <a:bodyPr wrap="square" lIns="0" tIns="0" rIns="0" bIns="0" rtlCol="0"/>
          <a:lstStyle/>
          <a:p>
            <a:endParaRPr>
              <a:solidFill>
                <a:srgbClr val="E30902"/>
              </a:solidFill>
            </a:endParaRPr>
          </a:p>
        </p:txBody>
      </p:sp>
      <p:sp>
        <p:nvSpPr>
          <p:cNvPr id="3" name="Rectangle 2"/>
          <p:cNvSpPr/>
          <p:nvPr/>
        </p:nvSpPr>
        <p:spPr>
          <a:xfrm>
            <a:off x="1187624" y="1700808"/>
            <a:ext cx="7956376" cy="954107"/>
          </a:xfrm>
          <a:prstGeom prst="rect">
            <a:avLst/>
          </a:prstGeom>
        </p:spPr>
        <p:txBody>
          <a:bodyPr wrap="square">
            <a:spAutoFit/>
          </a:bodyPr>
          <a:lstStyle/>
          <a:p>
            <a:pPr lvl="0"/>
            <a:r>
              <a:rPr lang="fr-FR" sz="1400" b="1" dirty="0">
                <a:solidFill>
                  <a:schemeClr val="tx1">
                    <a:lumMod val="95000"/>
                    <a:lumOff val="5000"/>
                  </a:schemeClr>
                </a:solidFill>
              </a:rPr>
              <a:t>LE CHEF D’ETABLISSEMENT FORMULE UNE DEMANDE D’INTERVENTION DE LA BRS AUPRES DU RESPONSABLE DES INTERVENTIONS :</a:t>
            </a:r>
          </a:p>
          <a:p>
            <a:pPr marL="1657350" lvl="3" indent="-285750">
              <a:buFontTx/>
              <a:buChar char="-"/>
            </a:pPr>
            <a:r>
              <a:rPr lang="fr-FR" sz="1400" dirty="0">
                <a:solidFill>
                  <a:schemeClr val="tx1">
                    <a:lumMod val="95000"/>
                    <a:lumOff val="5000"/>
                  </a:schemeClr>
                </a:solidFill>
              </a:rPr>
              <a:t>Contacte par téléphone et confirme par mail avec description des faits</a:t>
            </a:r>
          </a:p>
          <a:p>
            <a:pPr marL="1657350" lvl="3" indent="-285750">
              <a:buFontTx/>
              <a:buChar char="-"/>
            </a:pPr>
            <a:r>
              <a:rPr lang="fr-FR" sz="1400" dirty="0">
                <a:solidFill>
                  <a:schemeClr val="tx1">
                    <a:lumMod val="95000"/>
                    <a:lumOff val="5000"/>
                  </a:schemeClr>
                </a:solidFill>
              </a:rPr>
              <a:t>Le chef d’établissement assure seul l’information de sa hiérarchie</a:t>
            </a:r>
          </a:p>
        </p:txBody>
      </p:sp>
      <p:sp>
        <p:nvSpPr>
          <p:cNvPr id="13" name="Rectangle 12"/>
          <p:cNvSpPr/>
          <p:nvPr/>
        </p:nvSpPr>
        <p:spPr>
          <a:xfrm>
            <a:off x="1187624" y="2828570"/>
            <a:ext cx="7956376" cy="1169551"/>
          </a:xfrm>
          <a:prstGeom prst="rect">
            <a:avLst/>
          </a:prstGeom>
        </p:spPr>
        <p:txBody>
          <a:bodyPr wrap="square">
            <a:spAutoFit/>
          </a:bodyPr>
          <a:lstStyle/>
          <a:p>
            <a:pPr lvl="0"/>
            <a:r>
              <a:rPr lang="fr-FR" sz="1400" b="1" dirty="0">
                <a:solidFill>
                  <a:schemeClr val="tx1"/>
                </a:solidFill>
              </a:rPr>
              <a:t>L’INTERVENTION DE LA BRS EST VALIDEE PAR LE RESPONSABLE DU BUREAU DES INTERVENTIONS  DE LA REGION APRES AVIS DU CABINET. </a:t>
            </a:r>
            <a:r>
              <a:rPr lang="fr-FR" sz="1400" b="1">
                <a:solidFill>
                  <a:schemeClr val="tx1"/>
                </a:solidFill>
              </a:rPr>
              <a:t>LE RESPONSBLE  DU BI INFORME LA  </a:t>
            </a:r>
            <a:r>
              <a:rPr lang="fr-FR" sz="1400" b="1" dirty="0">
                <a:solidFill>
                  <a:schemeClr val="tx1"/>
                </a:solidFill>
              </a:rPr>
              <a:t>VP ET LES DGA LYCEES ET RH :</a:t>
            </a:r>
          </a:p>
          <a:p>
            <a:pPr marL="1657350" lvl="3" indent="-285750">
              <a:buFontTx/>
              <a:buChar char="-"/>
            </a:pPr>
            <a:r>
              <a:rPr lang="fr-FR" sz="1400" dirty="0">
                <a:solidFill>
                  <a:schemeClr val="tx1"/>
                </a:solidFill>
              </a:rPr>
              <a:t>Définition des modalités d’action</a:t>
            </a:r>
          </a:p>
          <a:p>
            <a:pPr marL="1657350" lvl="3" indent="-285750">
              <a:buFontTx/>
              <a:buChar char="-"/>
            </a:pPr>
            <a:r>
              <a:rPr lang="fr-FR" sz="1400" dirty="0">
                <a:solidFill>
                  <a:schemeClr val="tx1"/>
                </a:solidFill>
              </a:rPr>
              <a:t>Nature des interventions par rapport aux attentes</a:t>
            </a:r>
          </a:p>
          <a:p>
            <a:pPr marL="1657350" lvl="3" indent="-285750">
              <a:buFontTx/>
              <a:buChar char="-"/>
            </a:pPr>
            <a:r>
              <a:rPr lang="fr-FR" sz="1400" dirty="0">
                <a:solidFill>
                  <a:schemeClr val="tx1"/>
                </a:solidFill>
              </a:rPr>
              <a:t>Durée </a:t>
            </a:r>
          </a:p>
        </p:txBody>
      </p:sp>
      <p:sp>
        <p:nvSpPr>
          <p:cNvPr id="14" name="Rectangle 13"/>
          <p:cNvSpPr/>
          <p:nvPr/>
        </p:nvSpPr>
        <p:spPr>
          <a:xfrm>
            <a:off x="1187624" y="4213565"/>
            <a:ext cx="7956376" cy="1384995"/>
          </a:xfrm>
          <a:prstGeom prst="rect">
            <a:avLst/>
          </a:prstGeom>
        </p:spPr>
        <p:txBody>
          <a:bodyPr wrap="square">
            <a:spAutoFit/>
          </a:bodyPr>
          <a:lstStyle/>
          <a:p>
            <a:pPr lvl="0"/>
            <a:r>
              <a:rPr lang="fr-FR" sz="1400" b="1" dirty="0">
                <a:solidFill>
                  <a:schemeClr val="tx1"/>
                </a:solidFill>
              </a:rPr>
              <a:t>INTERVENTION DANS L’ETABLISSEMENT :</a:t>
            </a:r>
          </a:p>
          <a:p>
            <a:pPr marL="1657350" lvl="3" indent="-285750">
              <a:buFontTx/>
              <a:buChar char="-"/>
            </a:pPr>
            <a:r>
              <a:rPr lang="fr-FR" sz="1400" dirty="0">
                <a:solidFill>
                  <a:schemeClr val="tx1"/>
                </a:solidFill>
              </a:rPr>
              <a:t>La BRS sur site est composée de 4 agents encadrés par un coordonnateur</a:t>
            </a:r>
          </a:p>
          <a:p>
            <a:pPr marL="1657350" lvl="3" indent="-285750">
              <a:buFontTx/>
              <a:buChar char="-"/>
            </a:pPr>
            <a:r>
              <a:rPr lang="fr-FR" sz="1400" dirty="0">
                <a:solidFill>
                  <a:schemeClr val="tx1"/>
                </a:solidFill>
              </a:rPr>
              <a:t>A l’intérieur et aux abords (parvis) de l’établissement l’autorité est représentée exclusivement par le Chef d’établissement</a:t>
            </a:r>
          </a:p>
          <a:p>
            <a:pPr marL="1657350" lvl="3" indent="-285750">
              <a:buFontTx/>
              <a:buChar char="-"/>
            </a:pPr>
            <a:r>
              <a:rPr lang="fr-FR" sz="1400" dirty="0">
                <a:solidFill>
                  <a:schemeClr val="tx1"/>
                </a:solidFill>
              </a:rPr>
              <a:t>La BRS respecte le principe de non ingérence dans le fonctionnement de l’établissement</a:t>
            </a:r>
          </a:p>
        </p:txBody>
      </p:sp>
      <p:sp>
        <p:nvSpPr>
          <p:cNvPr id="15" name="object 6"/>
          <p:cNvSpPr/>
          <p:nvPr/>
        </p:nvSpPr>
        <p:spPr>
          <a:xfrm>
            <a:off x="144576" y="476672"/>
            <a:ext cx="8531880" cy="705485"/>
          </a:xfrm>
          <a:custGeom>
            <a:avLst/>
            <a:gdLst/>
            <a:ahLst/>
            <a:cxnLst/>
            <a:rect l="l" t="t" r="r" b="b"/>
            <a:pathLst>
              <a:path w="9972040" h="705485">
                <a:moveTo>
                  <a:pt x="0" y="705002"/>
                </a:moveTo>
                <a:lnTo>
                  <a:pt x="9972001" y="705002"/>
                </a:lnTo>
                <a:lnTo>
                  <a:pt x="9972001" y="0"/>
                </a:lnTo>
                <a:lnTo>
                  <a:pt x="0" y="0"/>
                </a:lnTo>
                <a:lnTo>
                  <a:pt x="0" y="705002"/>
                </a:lnTo>
                <a:close/>
              </a:path>
            </a:pathLst>
          </a:custGeom>
          <a:solidFill>
            <a:srgbClr val="FFFFFF"/>
          </a:solidFill>
        </p:spPr>
        <p:txBody>
          <a:bodyPr wrap="square" lIns="0" tIns="0" rIns="0" bIns="0" rtlCol="0"/>
          <a:lstStyle/>
          <a:p>
            <a:endParaRPr/>
          </a:p>
        </p:txBody>
      </p:sp>
      <p:sp>
        <p:nvSpPr>
          <p:cNvPr id="5" name="Titre 1"/>
          <p:cNvSpPr txBox="1">
            <a:spLocks/>
          </p:cNvSpPr>
          <p:nvPr/>
        </p:nvSpPr>
        <p:spPr>
          <a:xfrm>
            <a:off x="-972616" y="260648"/>
            <a:ext cx="8351837"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3000" dirty="0">
                <a:solidFill>
                  <a:srgbClr val="E30902"/>
                </a:solidFill>
              </a:rPr>
              <a:t>PROTOCOLE D’INTERVENTION DES BRS</a:t>
            </a:r>
          </a:p>
        </p:txBody>
      </p:sp>
    </p:spTree>
    <p:extLst>
      <p:ext uri="{BB962C8B-B14F-4D97-AF65-F5344CB8AC3E}">
        <p14:creationId xmlns:p14="http://schemas.microsoft.com/office/powerpoint/2010/main" val="2491125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8"/>
          <p:cNvSpPr/>
          <p:nvPr/>
        </p:nvSpPr>
        <p:spPr>
          <a:xfrm>
            <a:off x="-6608" y="0"/>
            <a:ext cx="516255" cy="4080216"/>
          </a:xfrm>
          <a:custGeom>
            <a:avLst/>
            <a:gdLst/>
            <a:ahLst/>
            <a:cxnLst/>
            <a:rect l="l" t="t" r="r" b="b"/>
            <a:pathLst>
              <a:path w="516255" h="4220209">
                <a:moveTo>
                  <a:pt x="516001" y="4220108"/>
                </a:moveTo>
                <a:lnTo>
                  <a:pt x="516001" y="0"/>
                </a:lnTo>
                <a:lnTo>
                  <a:pt x="0" y="0"/>
                </a:lnTo>
                <a:lnTo>
                  <a:pt x="0" y="4220108"/>
                </a:lnTo>
                <a:lnTo>
                  <a:pt x="516001" y="4220108"/>
                </a:lnTo>
              </a:path>
            </a:pathLst>
          </a:custGeom>
          <a:solidFill>
            <a:srgbClr val="007D8B"/>
          </a:solidFill>
        </p:spPr>
        <p:txBody>
          <a:bodyPr wrap="square" lIns="0" tIns="0" rIns="0" bIns="0" rtlCol="0"/>
          <a:lstStyle/>
          <a:p>
            <a:endParaRPr/>
          </a:p>
        </p:txBody>
      </p:sp>
      <p:sp>
        <p:nvSpPr>
          <p:cNvPr id="7" name="Espace réservé du contenu 2"/>
          <p:cNvSpPr txBox="1">
            <a:spLocks/>
          </p:cNvSpPr>
          <p:nvPr/>
        </p:nvSpPr>
        <p:spPr>
          <a:xfrm>
            <a:off x="2051720" y="2076524"/>
            <a:ext cx="6716309" cy="3024336"/>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Font typeface="Wingdings 2" pitchFamily="18" charset="2"/>
              <a:buNone/>
            </a:pPr>
            <a:r>
              <a:rPr lang="fr-FR" altLang="fr-FR" dirty="0">
                <a:solidFill>
                  <a:schemeClr val="tx1"/>
                </a:solidFill>
              </a:rPr>
              <a:t>Les étapes d’intervention des BRS :</a:t>
            </a:r>
          </a:p>
          <a:p>
            <a:pPr algn="l">
              <a:buFont typeface="Wingdings 2" pitchFamily="18" charset="2"/>
              <a:buNone/>
            </a:pPr>
            <a:endParaRPr lang="fr-FR" altLang="fr-FR" dirty="0">
              <a:solidFill>
                <a:schemeClr val="tx1"/>
              </a:solidFill>
            </a:endParaRPr>
          </a:p>
          <a:p>
            <a:pPr marL="342900" indent="-342900" algn="l">
              <a:buFont typeface="Wingdings"/>
              <a:buChar char="à"/>
            </a:pPr>
            <a:r>
              <a:rPr lang="fr-FR" altLang="fr-FR" sz="2000" dirty="0">
                <a:solidFill>
                  <a:schemeClr val="tx1"/>
                </a:solidFill>
              </a:rPr>
              <a:t>Définir avec le chef d’établissement les modalités d’action</a:t>
            </a:r>
          </a:p>
          <a:p>
            <a:pPr algn="l"/>
            <a:endParaRPr lang="fr-FR" altLang="fr-FR" sz="2000" dirty="0">
              <a:solidFill>
                <a:schemeClr val="tx1"/>
              </a:solidFill>
            </a:endParaRPr>
          </a:p>
          <a:p>
            <a:pPr marL="342900" indent="-342900" algn="l">
              <a:buFont typeface="Wingdings"/>
              <a:buChar char="à"/>
            </a:pPr>
            <a:r>
              <a:rPr lang="fr-FR" altLang="fr-FR" sz="2000" dirty="0">
                <a:solidFill>
                  <a:schemeClr val="tx1"/>
                </a:solidFill>
              </a:rPr>
              <a:t>Définir la nature de l’intervention, sa durée et son calendrier</a:t>
            </a:r>
          </a:p>
          <a:p>
            <a:pPr algn="l"/>
            <a:endParaRPr lang="fr-FR" altLang="fr-FR" sz="2000" dirty="0">
              <a:solidFill>
                <a:schemeClr val="tx1"/>
              </a:solidFill>
            </a:endParaRPr>
          </a:p>
          <a:p>
            <a:pPr marL="342900" indent="-342900" algn="l">
              <a:buFont typeface="Wingdings"/>
              <a:buChar char="à"/>
            </a:pPr>
            <a:r>
              <a:rPr lang="fr-FR" altLang="fr-FR" sz="2000" dirty="0">
                <a:solidFill>
                  <a:schemeClr val="tx1"/>
                </a:solidFill>
              </a:rPr>
              <a:t>Les agents agissent dans le cadre déontologique préalablement défini</a:t>
            </a:r>
          </a:p>
          <a:p>
            <a:pPr algn="l"/>
            <a:endParaRPr lang="fr-FR" altLang="fr-FR" sz="2000" dirty="0">
              <a:solidFill>
                <a:schemeClr val="tx1"/>
              </a:solidFill>
            </a:endParaRPr>
          </a:p>
          <a:p>
            <a:pPr marL="342900" indent="-342900" algn="l">
              <a:buFont typeface="Wingdings"/>
              <a:buChar char="à"/>
            </a:pPr>
            <a:r>
              <a:rPr lang="fr-FR" altLang="fr-FR" sz="2000" dirty="0">
                <a:solidFill>
                  <a:schemeClr val="tx1"/>
                </a:solidFill>
              </a:rPr>
              <a:t>Les agents demeurent à l’intérieur de l’établissement sous l’autorité fonctionnelle du chef d’établissement</a:t>
            </a:r>
          </a:p>
        </p:txBody>
      </p:sp>
      <p:pic>
        <p:nvPicPr>
          <p:cNvPr id="10" name="Picture 4" descr="Logo-couleu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3137" y="6058899"/>
            <a:ext cx="2819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bject 13"/>
          <p:cNvSpPr/>
          <p:nvPr/>
        </p:nvSpPr>
        <p:spPr>
          <a:xfrm>
            <a:off x="1403648" y="980728"/>
            <a:ext cx="45719" cy="5836021"/>
          </a:xfrm>
          <a:custGeom>
            <a:avLst/>
            <a:gdLst/>
            <a:ahLst/>
            <a:cxnLst/>
            <a:rect l="l" t="t" r="r" b="b"/>
            <a:pathLst>
              <a:path h="5062855">
                <a:moveTo>
                  <a:pt x="0" y="0"/>
                </a:moveTo>
                <a:lnTo>
                  <a:pt x="0" y="5062500"/>
                </a:lnTo>
              </a:path>
            </a:pathLst>
          </a:custGeom>
          <a:ln w="6350">
            <a:solidFill>
              <a:srgbClr val="E30613"/>
            </a:solidFill>
          </a:ln>
        </p:spPr>
        <p:txBody>
          <a:bodyPr wrap="square" lIns="0" tIns="0" rIns="0" bIns="0" rtlCol="0"/>
          <a:lstStyle/>
          <a:p>
            <a:endParaRPr/>
          </a:p>
        </p:txBody>
      </p:sp>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t="30323" b="35214"/>
          <a:stretch/>
        </p:blipFill>
        <p:spPr>
          <a:xfrm rot="5400000">
            <a:off x="-1869861" y="3833364"/>
            <a:ext cx="4876187" cy="1149684"/>
          </a:xfrm>
          <a:prstGeom prst="rect">
            <a:avLst/>
          </a:prstGeom>
        </p:spPr>
      </p:pic>
      <p:sp>
        <p:nvSpPr>
          <p:cNvPr id="15" name="object 6"/>
          <p:cNvSpPr/>
          <p:nvPr/>
        </p:nvSpPr>
        <p:spPr>
          <a:xfrm>
            <a:off x="190327" y="291521"/>
            <a:ext cx="8932210" cy="705485"/>
          </a:xfrm>
          <a:custGeom>
            <a:avLst/>
            <a:gdLst/>
            <a:ahLst/>
            <a:cxnLst/>
            <a:rect l="l" t="t" r="r" b="b"/>
            <a:pathLst>
              <a:path w="9972040" h="705485">
                <a:moveTo>
                  <a:pt x="0" y="705002"/>
                </a:moveTo>
                <a:lnTo>
                  <a:pt x="9972001" y="705002"/>
                </a:lnTo>
                <a:lnTo>
                  <a:pt x="9972001" y="0"/>
                </a:lnTo>
                <a:lnTo>
                  <a:pt x="0" y="0"/>
                </a:lnTo>
                <a:lnTo>
                  <a:pt x="0" y="705002"/>
                </a:lnTo>
                <a:close/>
              </a:path>
            </a:pathLst>
          </a:custGeom>
          <a:solidFill>
            <a:srgbClr val="FFFFFF"/>
          </a:solidFill>
        </p:spPr>
        <p:txBody>
          <a:bodyPr wrap="square" lIns="0" tIns="0" rIns="0" bIns="0" rtlCol="0"/>
          <a:lstStyle/>
          <a:p>
            <a:endParaRPr/>
          </a:p>
        </p:txBody>
      </p:sp>
      <p:sp>
        <p:nvSpPr>
          <p:cNvPr id="16" name="Titre 1"/>
          <p:cNvSpPr txBox="1">
            <a:spLocks/>
          </p:cNvSpPr>
          <p:nvPr/>
        </p:nvSpPr>
        <p:spPr>
          <a:xfrm>
            <a:off x="-828600" y="44624"/>
            <a:ext cx="8316912"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3000" dirty="0">
                <a:solidFill>
                  <a:srgbClr val="E30902"/>
                </a:solidFill>
              </a:rPr>
              <a:t>PROTOCOLE D’INTERVENTION DES BRS</a:t>
            </a:r>
          </a:p>
        </p:txBody>
      </p:sp>
    </p:spTree>
    <p:extLst>
      <p:ext uri="{BB962C8B-B14F-4D97-AF65-F5344CB8AC3E}">
        <p14:creationId xmlns:p14="http://schemas.microsoft.com/office/powerpoint/2010/main" val="1149240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8"/>
          <p:cNvSpPr/>
          <p:nvPr/>
        </p:nvSpPr>
        <p:spPr>
          <a:xfrm>
            <a:off x="0" y="0"/>
            <a:ext cx="516255" cy="4220210"/>
          </a:xfrm>
          <a:custGeom>
            <a:avLst/>
            <a:gdLst/>
            <a:ahLst/>
            <a:cxnLst/>
            <a:rect l="l" t="t" r="r" b="b"/>
            <a:pathLst>
              <a:path w="516255" h="4220209">
                <a:moveTo>
                  <a:pt x="516001" y="4220108"/>
                </a:moveTo>
                <a:lnTo>
                  <a:pt x="516001" y="0"/>
                </a:lnTo>
                <a:lnTo>
                  <a:pt x="0" y="0"/>
                </a:lnTo>
                <a:lnTo>
                  <a:pt x="0" y="4220108"/>
                </a:lnTo>
                <a:lnTo>
                  <a:pt x="516001" y="4220108"/>
                </a:lnTo>
              </a:path>
            </a:pathLst>
          </a:custGeom>
          <a:solidFill>
            <a:srgbClr val="007D8B"/>
          </a:solidFill>
        </p:spPr>
        <p:txBody>
          <a:bodyPr wrap="square" lIns="0" tIns="0" rIns="0" bIns="0" rtlCol="0"/>
          <a:lstStyle/>
          <a:p>
            <a:endParaRPr/>
          </a:p>
        </p:txBody>
      </p:sp>
      <p:sp>
        <p:nvSpPr>
          <p:cNvPr id="13" name="object 6"/>
          <p:cNvSpPr/>
          <p:nvPr/>
        </p:nvSpPr>
        <p:spPr>
          <a:xfrm>
            <a:off x="190327" y="291521"/>
            <a:ext cx="8846169" cy="705485"/>
          </a:xfrm>
          <a:custGeom>
            <a:avLst/>
            <a:gdLst/>
            <a:ahLst/>
            <a:cxnLst/>
            <a:rect l="l" t="t" r="r" b="b"/>
            <a:pathLst>
              <a:path w="9972040" h="705485">
                <a:moveTo>
                  <a:pt x="0" y="705002"/>
                </a:moveTo>
                <a:lnTo>
                  <a:pt x="9972001" y="705002"/>
                </a:lnTo>
                <a:lnTo>
                  <a:pt x="9972001" y="0"/>
                </a:lnTo>
                <a:lnTo>
                  <a:pt x="0" y="0"/>
                </a:lnTo>
                <a:lnTo>
                  <a:pt x="0" y="705002"/>
                </a:lnTo>
                <a:close/>
              </a:path>
            </a:pathLst>
          </a:custGeom>
          <a:solidFill>
            <a:srgbClr val="FFFFFF"/>
          </a:solidFill>
        </p:spPr>
        <p:txBody>
          <a:bodyPr wrap="square" lIns="0" tIns="0" rIns="0" bIns="0" rtlCol="0"/>
          <a:lstStyle/>
          <a:p>
            <a:endParaRPr/>
          </a:p>
        </p:txBody>
      </p:sp>
      <p:sp>
        <p:nvSpPr>
          <p:cNvPr id="4" name="Titre 1"/>
          <p:cNvSpPr txBox="1">
            <a:spLocks/>
          </p:cNvSpPr>
          <p:nvPr/>
        </p:nvSpPr>
        <p:spPr>
          <a:xfrm>
            <a:off x="-828600" y="44624"/>
            <a:ext cx="8316912"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3000" dirty="0">
                <a:solidFill>
                  <a:srgbClr val="E30902"/>
                </a:solidFill>
              </a:rPr>
              <a:t>PROTOCOLE D’INTERVENTION DES BRS</a:t>
            </a:r>
          </a:p>
        </p:txBody>
      </p:sp>
      <p:sp>
        <p:nvSpPr>
          <p:cNvPr id="5" name="Espace réservé du contenu 2"/>
          <p:cNvSpPr txBox="1">
            <a:spLocks/>
          </p:cNvSpPr>
          <p:nvPr/>
        </p:nvSpPr>
        <p:spPr>
          <a:xfrm>
            <a:off x="1547664" y="1187624"/>
            <a:ext cx="7088336" cy="507754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buFont typeface="Wingdings 2" pitchFamily="18" charset="2"/>
              <a:buNone/>
            </a:pPr>
            <a:r>
              <a:rPr lang="fr-FR" altLang="fr-FR" sz="1800" dirty="0">
                <a:solidFill>
                  <a:schemeClr val="tx1"/>
                </a:solidFill>
              </a:rPr>
              <a:t>La BRS intervient en appui et sur demande du chef d’établissement  afin de  l'assister dans ses missions de protection de la communauté scolaire,  et de sécurité de l’établissement (à l’intérieur et aux abords (parvis) </a:t>
            </a:r>
            <a:r>
              <a:rPr lang="fr-FR" altLang="fr-FR" sz="1800" b="1" dirty="0">
                <a:solidFill>
                  <a:schemeClr val="tx1"/>
                </a:solidFill>
              </a:rPr>
              <a:t>uniquement</a:t>
            </a:r>
            <a:r>
              <a:rPr lang="fr-FR" altLang="fr-FR" sz="1800" dirty="0">
                <a:solidFill>
                  <a:schemeClr val="tx1"/>
                </a:solidFill>
              </a:rPr>
              <a:t>,  sureté des locaux, contrôle des flux, ). </a:t>
            </a:r>
          </a:p>
          <a:p>
            <a:pPr algn="just">
              <a:buFont typeface="Wingdings 2" pitchFamily="18" charset="2"/>
              <a:buNone/>
            </a:pPr>
            <a:endParaRPr lang="fr-FR" altLang="fr-FR" sz="1800" dirty="0">
              <a:solidFill>
                <a:schemeClr val="tx1"/>
              </a:solidFill>
            </a:endParaRPr>
          </a:p>
          <a:p>
            <a:pPr algn="just">
              <a:buFont typeface="Wingdings 2" pitchFamily="18" charset="2"/>
              <a:buNone/>
            </a:pPr>
            <a:r>
              <a:rPr lang="fr-FR" altLang="fr-FR" sz="1800" dirty="0">
                <a:solidFill>
                  <a:schemeClr val="tx1"/>
                </a:solidFill>
              </a:rPr>
              <a:t>Elle intervient également en matière de prévention en aidant le chef d’établissement à identifier de potentiels facteurs et risques de violence. À ce titre elle assure un rôle de médiation de manière à pouvoir apaiser une situation conflictuelle ou de crise.</a:t>
            </a:r>
          </a:p>
          <a:p>
            <a:pPr algn="just">
              <a:buFont typeface="Wingdings 2" pitchFamily="18" charset="2"/>
              <a:buNone/>
            </a:pPr>
            <a:endParaRPr lang="fr-FR" altLang="fr-FR" sz="1800" dirty="0">
              <a:solidFill>
                <a:schemeClr val="tx1"/>
              </a:solidFill>
            </a:endParaRPr>
          </a:p>
          <a:p>
            <a:pPr algn="just">
              <a:buFont typeface="Wingdings 2" pitchFamily="18" charset="2"/>
              <a:buNone/>
            </a:pPr>
            <a:r>
              <a:rPr lang="fr-FR" altLang="fr-FR" sz="1800" dirty="0">
                <a:solidFill>
                  <a:schemeClr val="tx1"/>
                </a:solidFill>
              </a:rPr>
              <a:t>Le responsable des interventions peut proposer directement aux chefs d’établissements une intervention s’il a connaissance de signalements pouvant laisser supposer l’imminence d’une situation dangereuse. Le chef d’établissement confirme formellement son accord par une demande d’intervention.</a:t>
            </a:r>
          </a:p>
          <a:p>
            <a:pPr algn="just">
              <a:buFont typeface="Wingdings 2" pitchFamily="18" charset="2"/>
              <a:buNone/>
            </a:pPr>
            <a:endParaRPr lang="fr-FR" altLang="fr-FR" sz="1800" dirty="0">
              <a:solidFill>
                <a:schemeClr val="tx1"/>
              </a:solidFill>
            </a:endParaRPr>
          </a:p>
          <a:p>
            <a:pPr algn="just">
              <a:buFont typeface="Wingdings 2" pitchFamily="18" charset="2"/>
              <a:buNone/>
            </a:pPr>
            <a:endParaRPr lang="fr-FR" altLang="fr-FR" sz="2800" dirty="0">
              <a:solidFill>
                <a:schemeClr val="tx1"/>
              </a:solidFill>
            </a:endParaRPr>
          </a:p>
        </p:txBody>
      </p:sp>
      <p:pic>
        <p:nvPicPr>
          <p:cNvPr id="8" name="Picture 4" descr="Logo-couleu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3137" y="6058899"/>
            <a:ext cx="2819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bject 13"/>
          <p:cNvSpPr/>
          <p:nvPr/>
        </p:nvSpPr>
        <p:spPr>
          <a:xfrm>
            <a:off x="1331640" y="908720"/>
            <a:ext cx="45719" cy="5836021"/>
          </a:xfrm>
          <a:custGeom>
            <a:avLst/>
            <a:gdLst/>
            <a:ahLst/>
            <a:cxnLst/>
            <a:rect l="l" t="t" r="r" b="b"/>
            <a:pathLst>
              <a:path h="5062855">
                <a:moveTo>
                  <a:pt x="0" y="0"/>
                </a:moveTo>
                <a:lnTo>
                  <a:pt x="0" y="5062500"/>
                </a:lnTo>
              </a:path>
            </a:pathLst>
          </a:custGeom>
          <a:ln w="6350">
            <a:solidFill>
              <a:srgbClr val="E30613"/>
            </a:solidFill>
          </a:ln>
        </p:spPr>
        <p:txBody>
          <a:bodyPr wrap="square" lIns="0" tIns="0" rIns="0" bIns="0" rtlCol="0"/>
          <a:lstStyle/>
          <a:p>
            <a:endParaRPr/>
          </a:p>
        </p:txBody>
      </p:sp>
      <p:pic>
        <p:nvPicPr>
          <p:cNvPr id="15" name="Image 14"/>
          <p:cNvPicPr>
            <a:picLocks noChangeAspect="1"/>
          </p:cNvPicPr>
          <p:nvPr/>
        </p:nvPicPr>
        <p:blipFill rotWithShape="1">
          <a:blip r:embed="rId4" cstate="print">
            <a:extLst>
              <a:ext uri="{28A0092B-C50C-407E-A947-70E740481C1C}">
                <a14:useLocalDpi xmlns:a14="http://schemas.microsoft.com/office/drawing/2010/main" val="0"/>
              </a:ext>
            </a:extLst>
          </a:blip>
          <a:srcRect t="30323" b="35214"/>
          <a:stretch/>
        </p:blipFill>
        <p:spPr>
          <a:xfrm rot="5400000">
            <a:off x="-1869861" y="3833364"/>
            <a:ext cx="4876187" cy="1149684"/>
          </a:xfrm>
          <a:prstGeom prst="rect">
            <a:avLst/>
          </a:prstGeom>
        </p:spPr>
      </p:pic>
    </p:spTree>
    <p:extLst>
      <p:ext uri="{BB962C8B-B14F-4D97-AF65-F5344CB8AC3E}">
        <p14:creationId xmlns:p14="http://schemas.microsoft.com/office/powerpoint/2010/main" val="1652409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p:cNvSpPr/>
          <p:nvPr/>
        </p:nvSpPr>
        <p:spPr>
          <a:xfrm>
            <a:off x="1487999" y="360005"/>
            <a:ext cx="0" cy="527685"/>
          </a:xfrm>
          <a:custGeom>
            <a:avLst/>
            <a:gdLst/>
            <a:ahLst/>
            <a:cxnLst/>
            <a:rect l="l" t="t" r="r" b="b"/>
            <a:pathLst>
              <a:path h="527685">
                <a:moveTo>
                  <a:pt x="0" y="0"/>
                </a:moveTo>
                <a:lnTo>
                  <a:pt x="0" y="527127"/>
                </a:lnTo>
              </a:path>
            </a:pathLst>
          </a:custGeom>
          <a:ln w="6350">
            <a:solidFill>
              <a:srgbClr val="E30613"/>
            </a:solidFill>
          </a:ln>
        </p:spPr>
        <p:txBody>
          <a:bodyPr wrap="square" lIns="0" tIns="0" rIns="0" bIns="0" rtlCol="0"/>
          <a:lstStyle/>
          <a:p>
            <a:endParaRPr/>
          </a:p>
        </p:txBody>
      </p:sp>
      <p:sp>
        <p:nvSpPr>
          <p:cNvPr id="10" name="ZoneTexte 9"/>
          <p:cNvSpPr txBox="1"/>
          <p:nvPr/>
        </p:nvSpPr>
        <p:spPr>
          <a:xfrm>
            <a:off x="1887796" y="2047234"/>
            <a:ext cx="6768752" cy="2585323"/>
          </a:xfrm>
          <a:prstGeom prst="rect">
            <a:avLst/>
          </a:prstGeom>
          <a:noFill/>
        </p:spPr>
        <p:txBody>
          <a:bodyPr wrap="square" rtlCol="0">
            <a:spAutoFit/>
          </a:bodyPr>
          <a:lstStyle/>
          <a:p>
            <a:pPr algn="just"/>
            <a:r>
              <a:rPr lang="fr-FR" altLang="fr-FR" dirty="0">
                <a:solidFill>
                  <a:srgbClr val="000000"/>
                </a:solidFill>
              </a:rPr>
              <a:t>L’intervention des personnels des brigades s’inscrit en complémentarité et en bonne coordination avec les rectorats franciliens. </a:t>
            </a:r>
            <a:r>
              <a:rPr lang="fr-FR" altLang="fr-FR" dirty="0"/>
              <a:t>En raison de la multiplicité des </a:t>
            </a:r>
            <a:r>
              <a:rPr lang="fr-FR" altLang="fr-FR" dirty="0">
                <a:solidFill>
                  <a:srgbClr val="000000"/>
                </a:solidFill>
              </a:rPr>
              <a:t>incidents et faits de violence</a:t>
            </a:r>
            <a:r>
              <a:rPr lang="fr-FR" altLang="fr-FR" dirty="0"/>
              <a:t>, c’est par la cohérence, l’échange et le travail en commun de l’ensemble des intervenants chacun dans le cadre de ses prérogatives et responsabilités que des solutions réalistes sont trouvées.</a:t>
            </a:r>
          </a:p>
          <a:p>
            <a:pPr algn="just"/>
            <a:endParaRPr lang="fr-FR" altLang="fr-FR" dirty="0"/>
          </a:p>
          <a:p>
            <a:pPr algn="just"/>
            <a:r>
              <a:rPr lang="fr-FR" altLang="fr-FR" dirty="0">
                <a:solidFill>
                  <a:srgbClr val="000000"/>
                </a:solidFill>
              </a:rPr>
              <a:t>Aussi, </a:t>
            </a:r>
            <a:r>
              <a:rPr lang="fr-FR" altLang="fr-FR" dirty="0"/>
              <a:t>des réponses coordonnées et complémentaires entre les BRS et ses partenaires sont attendues. ( Police ,Gendarmerie, EMS),</a:t>
            </a:r>
          </a:p>
        </p:txBody>
      </p:sp>
      <p:sp>
        <p:nvSpPr>
          <p:cNvPr id="13" name="object 3"/>
          <p:cNvSpPr/>
          <p:nvPr/>
        </p:nvSpPr>
        <p:spPr>
          <a:xfrm>
            <a:off x="0" y="0"/>
            <a:ext cx="1143000" cy="5326494"/>
          </a:xfrm>
          <a:prstGeom prst="rect">
            <a:avLst/>
          </a:prstGeom>
          <a:blipFill>
            <a:blip r:embed="rId2" cstate="print"/>
            <a:stretch>
              <a:fillRect/>
            </a:stretch>
          </a:blipFill>
        </p:spPr>
        <p:txBody>
          <a:bodyPr wrap="square" lIns="0" tIns="0" rIns="0" bIns="0" rtlCol="0"/>
          <a:lstStyle/>
          <a:p>
            <a:endParaRPr/>
          </a:p>
        </p:txBody>
      </p:sp>
      <p:sp>
        <p:nvSpPr>
          <p:cNvPr id="14" name="object 8"/>
          <p:cNvSpPr/>
          <p:nvPr/>
        </p:nvSpPr>
        <p:spPr>
          <a:xfrm>
            <a:off x="791997" y="3339896"/>
            <a:ext cx="516255" cy="3223260"/>
          </a:xfrm>
          <a:custGeom>
            <a:avLst/>
            <a:gdLst/>
            <a:ahLst/>
            <a:cxnLst/>
            <a:rect l="l" t="t" r="r" b="b"/>
            <a:pathLst>
              <a:path w="516255" h="3223259">
                <a:moveTo>
                  <a:pt x="0" y="3222904"/>
                </a:moveTo>
                <a:lnTo>
                  <a:pt x="516001" y="3222904"/>
                </a:lnTo>
                <a:lnTo>
                  <a:pt x="516001" y="0"/>
                </a:lnTo>
                <a:lnTo>
                  <a:pt x="0" y="0"/>
                </a:lnTo>
                <a:lnTo>
                  <a:pt x="0" y="3222904"/>
                </a:lnTo>
                <a:close/>
              </a:path>
            </a:pathLst>
          </a:custGeom>
          <a:solidFill>
            <a:srgbClr val="ED6D91"/>
          </a:solidFill>
        </p:spPr>
        <p:txBody>
          <a:bodyPr wrap="square" lIns="0" tIns="0" rIns="0" bIns="0" rtlCol="0"/>
          <a:lstStyle/>
          <a:p>
            <a:endParaRPr/>
          </a:p>
        </p:txBody>
      </p:sp>
      <p:sp>
        <p:nvSpPr>
          <p:cNvPr id="9" name="object 6"/>
          <p:cNvSpPr/>
          <p:nvPr/>
        </p:nvSpPr>
        <p:spPr>
          <a:xfrm>
            <a:off x="359994" y="887133"/>
            <a:ext cx="8460478" cy="705485"/>
          </a:xfrm>
          <a:custGeom>
            <a:avLst/>
            <a:gdLst/>
            <a:ahLst/>
            <a:cxnLst/>
            <a:rect l="l" t="t" r="r" b="b"/>
            <a:pathLst>
              <a:path w="9972040" h="705485">
                <a:moveTo>
                  <a:pt x="0" y="705002"/>
                </a:moveTo>
                <a:lnTo>
                  <a:pt x="9972001" y="705002"/>
                </a:lnTo>
                <a:lnTo>
                  <a:pt x="9972001" y="0"/>
                </a:lnTo>
                <a:lnTo>
                  <a:pt x="0" y="0"/>
                </a:lnTo>
                <a:lnTo>
                  <a:pt x="0" y="705002"/>
                </a:lnTo>
                <a:close/>
              </a:path>
            </a:pathLst>
          </a:custGeom>
          <a:solidFill>
            <a:srgbClr val="FFFFFF"/>
          </a:solidFill>
        </p:spPr>
        <p:txBody>
          <a:bodyPr wrap="square" lIns="0" tIns="0" rIns="0" bIns="0" rtlCol="0"/>
          <a:lstStyle/>
          <a:p>
            <a:endParaRPr/>
          </a:p>
        </p:txBody>
      </p:sp>
      <p:sp>
        <p:nvSpPr>
          <p:cNvPr id="7" name="object 7"/>
          <p:cNvSpPr txBox="1">
            <a:spLocks/>
          </p:cNvSpPr>
          <p:nvPr/>
        </p:nvSpPr>
        <p:spPr>
          <a:xfrm>
            <a:off x="526615" y="1009042"/>
            <a:ext cx="8129934" cy="461665"/>
          </a:xfrm>
          <a:prstGeom prst="rect">
            <a:avLst/>
          </a:prstGeom>
        </p:spPr>
        <p:txBody>
          <a:bodyPr vert="horz" wrap="square" lIns="0" tIns="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lgn="l"/>
            <a:r>
              <a:rPr lang="fr-FR" sz="3000" dirty="0">
                <a:solidFill>
                  <a:srgbClr val="E30902"/>
                </a:solidFill>
              </a:rPr>
              <a:t>Partenariat</a:t>
            </a:r>
          </a:p>
        </p:txBody>
      </p:sp>
      <p:pic>
        <p:nvPicPr>
          <p:cNvPr id="15" name="Picture 4" descr="Logo-couleu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5949280"/>
            <a:ext cx="2819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bject 5"/>
          <p:cNvSpPr/>
          <p:nvPr/>
        </p:nvSpPr>
        <p:spPr>
          <a:xfrm>
            <a:off x="1487998" y="1592135"/>
            <a:ext cx="45719" cy="5265865"/>
          </a:xfrm>
          <a:custGeom>
            <a:avLst/>
            <a:gdLst/>
            <a:ahLst/>
            <a:cxnLst/>
            <a:rect l="l" t="t" r="r" b="b"/>
            <a:pathLst>
              <a:path h="5968365">
                <a:moveTo>
                  <a:pt x="0" y="0"/>
                </a:moveTo>
                <a:lnTo>
                  <a:pt x="0" y="5967869"/>
                </a:lnTo>
              </a:path>
            </a:pathLst>
          </a:custGeom>
          <a:ln w="6350">
            <a:solidFill>
              <a:srgbClr val="E30613"/>
            </a:solidFill>
          </a:ln>
        </p:spPr>
        <p:txBody>
          <a:bodyPr wrap="square" lIns="0" tIns="0" rIns="0" bIns="0" rtlCol="0"/>
          <a:lstStyle/>
          <a:p>
            <a:endParaRPr/>
          </a:p>
        </p:txBody>
      </p:sp>
    </p:spTree>
    <p:extLst>
      <p:ext uri="{BB962C8B-B14F-4D97-AF65-F5344CB8AC3E}">
        <p14:creationId xmlns:p14="http://schemas.microsoft.com/office/powerpoint/2010/main" val="1984603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flipH="1">
            <a:off x="1442280" y="1"/>
            <a:ext cx="45719" cy="3402734"/>
          </a:xfrm>
          <a:custGeom>
            <a:avLst/>
            <a:gdLst/>
            <a:ahLst/>
            <a:cxnLst/>
            <a:rect l="l" t="t" r="r" b="b"/>
            <a:pathLst>
              <a:path h="5301615">
                <a:moveTo>
                  <a:pt x="0" y="0"/>
                </a:moveTo>
                <a:lnTo>
                  <a:pt x="0" y="5301006"/>
                </a:lnTo>
              </a:path>
            </a:pathLst>
          </a:custGeom>
          <a:ln w="6350">
            <a:solidFill>
              <a:srgbClr val="E30613"/>
            </a:solidFill>
          </a:ln>
        </p:spPr>
        <p:txBody>
          <a:bodyPr wrap="square" lIns="0" tIns="0" rIns="0" bIns="0" rtlCol="0"/>
          <a:lstStyle/>
          <a:p>
            <a:endParaRPr/>
          </a:p>
        </p:txBody>
      </p:sp>
      <p:sp>
        <p:nvSpPr>
          <p:cNvPr id="5" name="object 16"/>
          <p:cNvSpPr/>
          <p:nvPr/>
        </p:nvSpPr>
        <p:spPr>
          <a:xfrm>
            <a:off x="0" y="2031978"/>
            <a:ext cx="1052995" cy="4853406"/>
          </a:xfrm>
          <a:prstGeom prst="rect">
            <a:avLst/>
          </a:prstGeom>
          <a:blipFill>
            <a:blip r:embed="rId2" cstate="print"/>
            <a:stretch>
              <a:fillRect/>
            </a:stretch>
          </a:blipFill>
        </p:spPr>
        <p:txBody>
          <a:bodyPr wrap="square" lIns="0" tIns="0" rIns="0" bIns="0" rtlCol="0"/>
          <a:lstStyle/>
          <a:p>
            <a:endParaRPr/>
          </a:p>
        </p:txBody>
      </p:sp>
      <p:sp>
        <p:nvSpPr>
          <p:cNvPr id="6" name="object 17"/>
          <p:cNvSpPr/>
          <p:nvPr/>
        </p:nvSpPr>
        <p:spPr>
          <a:xfrm>
            <a:off x="0" y="0"/>
            <a:ext cx="834390" cy="3025435"/>
          </a:xfrm>
          <a:custGeom>
            <a:avLst/>
            <a:gdLst/>
            <a:ahLst/>
            <a:cxnLst/>
            <a:rect l="l" t="t" r="r" b="b"/>
            <a:pathLst>
              <a:path w="834390" h="2980054">
                <a:moveTo>
                  <a:pt x="0" y="2979902"/>
                </a:moveTo>
                <a:lnTo>
                  <a:pt x="834009" y="2979902"/>
                </a:lnTo>
                <a:lnTo>
                  <a:pt x="834009" y="0"/>
                </a:lnTo>
                <a:lnTo>
                  <a:pt x="0" y="0"/>
                </a:lnTo>
                <a:lnTo>
                  <a:pt x="0" y="2979902"/>
                </a:lnTo>
                <a:close/>
              </a:path>
            </a:pathLst>
          </a:custGeom>
          <a:solidFill>
            <a:srgbClr val="6F2B54"/>
          </a:solidFill>
        </p:spPr>
        <p:txBody>
          <a:bodyPr wrap="square" lIns="0" tIns="0" rIns="0" bIns="0" rtlCol="0"/>
          <a:lstStyle/>
          <a:p>
            <a:endParaRPr/>
          </a:p>
        </p:txBody>
      </p:sp>
      <p:sp>
        <p:nvSpPr>
          <p:cNvPr id="7" name="ZoneTexte 6"/>
          <p:cNvSpPr txBox="1"/>
          <p:nvPr/>
        </p:nvSpPr>
        <p:spPr>
          <a:xfrm>
            <a:off x="1763688" y="1268760"/>
            <a:ext cx="6840760" cy="646331"/>
          </a:xfrm>
          <a:prstGeom prst="rect">
            <a:avLst/>
          </a:prstGeom>
          <a:noFill/>
        </p:spPr>
        <p:txBody>
          <a:bodyPr wrap="square" rtlCol="0">
            <a:spAutoFit/>
          </a:bodyPr>
          <a:lstStyle/>
          <a:p>
            <a:r>
              <a:rPr lang="fr-FR" altLang="fr-FR" dirty="0"/>
              <a:t>Les BRS peuvent intervenir dans un même établissement avec les EMS chacun dans le cadre de leurs missions.</a:t>
            </a:r>
          </a:p>
        </p:txBody>
      </p:sp>
      <p:sp>
        <p:nvSpPr>
          <p:cNvPr id="10" name="object 8"/>
          <p:cNvSpPr/>
          <p:nvPr/>
        </p:nvSpPr>
        <p:spPr>
          <a:xfrm>
            <a:off x="1487994" y="2414040"/>
            <a:ext cx="3084006" cy="988694"/>
          </a:xfrm>
          <a:custGeom>
            <a:avLst/>
            <a:gdLst/>
            <a:ahLst/>
            <a:cxnLst/>
            <a:rect l="l" t="t" r="r" b="b"/>
            <a:pathLst>
              <a:path w="2482850" h="988695">
                <a:moveTo>
                  <a:pt x="0" y="988644"/>
                </a:moveTo>
                <a:lnTo>
                  <a:pt x="2482799" y="988644"/>
                </a:lnTo>
                <a:lnTo>
                  <a:pt x="2482799" y="0"/>
                </a:lnTo>
                <a:lnTo>
                  <a:pt x="0" y="0"/>
                </a:lnTo>
                <a:lnTo>
                  <a:pt x="0" y="988644"/>
                </a:lnTo>
                <a:close/>
              </a:path>
            </a:pathLst>
          </a:custGeom>
          <a:ln w="6350">
            <a:solidFill>
              <a:srgbClr val="E30613"/>
            </a:solidFill>
          </a:ln>
        </p:spPr>
        <p:txBody>
          <a:bodyPr wrap="square" lIns="0" tIns="0" rIns="0" bIns="0" rtlCol="0"/>
          <a:lstStyle/>
          <a:p>
            <a:endParaRPr/>
          </a:p>
        </p:txBody>
      </p:sp>
      <p:sp>
        <p:nvSpPr>
          <p:cNvPr id="11" name="object 10"/>
          <p:cNvSpPr/>
          <p:nvPr/>
        </p:nvSpPr>
        <p:spPr>
          <a:xfrm>
            <a:off x="1954795" y="3405047"/>
            <a:ext cx="4273389" cy="1318895"/>
          </a:xfrm>
          <a:custGeom>
            <a:avLst/>
            <a:gdLst/>
            <a:ahLst/>
            <a:cxnLst/>
            <a:rect l="l" t="t" r="r" b="b"/>
            <a:pathLst>
              <a:path w="3381375" h="1318895">
                <a:moveTo>
                  <a:pt x="0" y="1318844"/>
                </a:moveTo>
                <a:lnTo>
                  <a:pt x="3380828" y="1318844"/>
                </a:lnTo>
                <a:lnTo>
                  <a:pt x="3380828" y="0"/>
                </a:lnTo>
                <a:lnTo>
                  <a:pt x="0" y="0"/>
                </a:lnTo>
                <a:lnTo>
                  <a:pt x="0" y="1318844"/>
                </a:lnTo>
                <a:close/>
              </a:path>
            </a:pathLst>
          </a:custGeom>
          <a:ln w="6350">
            <a:solidFill>
              <a:srgbClr val="E30613"/>
            </a:solidFill>
          </a:ln>
        </p:spPr>
        <p:txBody>
          <a:bodyPr wrap="square" lIns="0" tIns="0" rIns="0" bIns="0" rtlCol="0"/>
          <a:lstStyle/>
          <a:p>
            <a:endParaRPr/>
          </a:p>
        </p:txBody>
      </p:sp>
      <p:sp>
        <p:nvSpPr>
          <p:cNvPr id="12" name="ZoneTexte 11"/>
          <p:cNvSpPr txBox="1"/>
          <p:nvPr/>
        </p:nvSpPr>
        <p:spPr>
          <a:xfrm>
            <a:off x="1763688" y="5157192"/>
            <a:ext cx="6840760" cy="923330"/>
          </a:xfrm>
          <a:prstGeom prst="rect">
            <a:avLst/>
          </a:prstGeom>
          <a:noFill/>
        </p:spPr>
        <p:txBody>
          <a:bodyPr wrap="square" rtlCol="0">
            <a:spAutoFit/>
          </a:bodyPr>
          <a:lstStyle/>
          <a:p>
            <a:pPr algn="just"/>
            <a:r>
              <a:rPr lang="fr-FR" altLang="fr-FR" dirty="0">
                <a:solidFill>
                  <a:srgbClr val="000000"/>
                </a:solidFill>
              </a:rPr>
              <a:t>Les BRS ne se substituent en aucun cas  aux forces de l’ordre. Le partenariat avec celles-ci s’inscrira dans un cadre institutionnel sous l’autorité du Conseil Régional. </a:t>
            </a:r>
          </a:p>
        </p:txBody>
      </p:sp>
      <p:sp>
        <p:nvSpPr>
          <p:cNvPr id="13" name="ZoneTexte 12"/>
          <p:cNvSpPr txBox="1"/>
          <p:nvPr/>
        </p:nvSpPr>
        <p:spPr>
          <a:xfrm>
            <a:off x="2230264" y="2564904"/>
            <a:ext cx="2232248" cy="646331"/>
          </a:xfrm>
          <a:prstGeom prst="rect">
            <a:avLst/>
          </a:prstGeom>
          <a:noFill/>
        </p:spPr>
        <p:txBody>
          <a:bodyPr wrap="square" rtlCol="0">
            <a:spAutoFit/>
          </a:bodyPr>
          <a:lstStyle/>
          <a:p>
            <a:r>
              <a:rPr lang="fr-FR" altLang="fr-FR" dirty="0"/>
              <a:t>BRS Sécurité des biens et médiation.</a:t>
            </a:r>
          </a:p>
        </p:txBody>
      </p:sp>
      <p:sp>
        <p:nvSpPr>
          <p:cNvPr id="14" name="Flèche droite 13"/>
          <p:cNvSpPr/>
          <p:nvPr/>
        </p:nvSpPr>
        <p:spPr>
          <a:xfrm>
            <a:off x="1763688" y="2827545"/>
            <a:ext cx="314176" cy="121047"/>
          </a:xfrm>
          <a:prstGeom prst="rightArrow">
            <a:avLst/>
          </a:prstGeom>
          <a:solidFill>
            <a:srgbClr val="E30902"/>
          </a:solidFill>
          <a:ln>
            <a:solidFill>
              <a:srgbClr val="E309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E30902"/>
              </a:solidFill>
            </a:endParaRPr>
          </a:p>
        </p:txBody>
      </p:sp>
      <p:sp>
        <p:nvSpPr>
          <p:cNvPr id="15" name="Flèche droite 14"/>
          <p:cNvSpPr/>
          <p:nvPr/>
        </p:nvSpPr>
        <p:spPr>
          <a:xfrm>
            <a:off x="2230264" y="4003970"/>
            <a:ext cx="314176" cy="121047"/>
          </a:xfrm>
          <a:prstGeom prst="rightArrow">
            <a:avLst/>
          </a:prstGeom>
          <a:solidFill>
            <a:srgbClr val="E30902"/>
          </a:solidFill>
          <a:ln>
            <a:solidFill>
              <a:srgbClr val="E309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E30902"/>
              </a:solidFill>
            </a:endParaRPr>
          </a:p>
        </p:txBody>
      </p:sp>
      <p:sp>
        <p:nvSpPr>
          <p:cNvPr id="16" name="ZoneTexte 15"/>
          <p:cNvSpPr txBox="1"/>
          <p:nvPr/>
        </p:nvSpPr>
        <p:spPr>
          <a:xfrm>
            <a:off x="2699792" y="3741328"/>
            <a:ext cx="3096344" cy="646331"/>
          </a:xfrm>
          <a:prstGeom prst="rect">
            <a:avLst/>
          </a:prstGeom>
          <a:noFill/>
        </p:spPr>
        <p:txBody>
          <a:bodyPr wrap="square" rtlCol="0">
            <a:spAutoFit/>
          </a:bodyPr>
          <a:lstStyle/>
          <a:p>
            <a:r>
              <a:rPr lang="fr-FR" altLang="fr-FR" dirty="0"/>
              <a:t>EMS Sécurité des personnes en lien avec l’action éducative</a:t>
            </a:r>
          </a:p>
        </p:txBody>
      </p:sp>
      <p:sp>
        <p:nvSpPr>
          <p:cNvPr id="17" name="object 6"/>
          <p:cNvSpPr/>
          <p:nvPr/>
        </p:nvSpPr>
        <p:spPr>
          <a:xfrm>
            <a:off x="417195" y="311181"/>
            <a:ext cx="7179141" cy="705485"/>
          </a:xfrm>
          <a:custGeom>
            <a:avLst/>
            <a:gdLst/>
            <a:ahLst/>
            <a:cxnLst/>
            <a:rect l="l" t="t" r="r" b="b"/>
            <a:pathLst>
              <a:path w="9972040" h="705485">
                <a:moveTo>
                  <a:pt x="0" y="705002"/>
                </a:moveTo>
                <a:lnTo>
                  <a:pt x="9972001" y="705002"/>
                </a:lnTo>
                <a:lnTo>
                  <a:pt x="9972001" y="0"/>
                </a:lnTo>
                <a:lnTo>
                  <a:pt x="0" y="0"/>
                </a:lnTo>
                <a:lnTo>
                  <a:pt x="0" y="705002"/>
                </a:lnTo>
                <a:close/>
              </a:path>
            </a:pathLst>
          </a:custGeom>
          <a:solidFill>
            <a:srgbClr val="FFFFFF"/>
          </a:solidFill>
        </p:spPr>
        <p:txBody>
          <a:bodyPr wrap="square" lIns="0" tIns="0" rIns="0" bIns="0" rtlCol="0"/>
          <a:lstStyle/>
          <a:p>
            <a:endParaRPr/>
          </a:p>
        </p:txBody>
      </p:sp>
      <p:sp>
        <p:nvSpPr>
          <p:cNvPr id="18" name="object 7"/>
          <p:cNvSpPr txBox="1">
            <a:spLocks/>
          </p:cNvSpPr>
          <p:nvPr/>
        </p:nvSpPr>
        <p:spPr>
          <a:xfrm>
            <a:off x="583815" y="433090"/>
            <a:ext cx="9638799" cy="461665"/>
          </a:xfrm>
          <a:prstGeom prst="rect">
            <a:avLst/>
          </a:prstGeom>
        </p:spPr>
        <p:txBody>
          <a:bodyPr vert="horz" wrap="square" lIns="0" tIns="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lgn="l"/>
            <a:r>
              <a:rPr lang="fr-FR" sz="3000" dirty="0">
                <a:solidFill>
                  <a:srgbClr val="E30902"/>
                </a:solidFill>
              </a:rPr>
              <a:t>Partenariat</a:t>
            </a:r>
          </a:p>
        </p:txBody>
      </p:sp>
      <p:pic>
        <p:nvPicPr>
          <p:cNvPr id="19" name="Picture 4" descr="Logo-couleu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5949280"/>
            <a:ext cx="2819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314794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1285</Words>
  <Application>Microsoft Office PowerPoint</Application>
  <PresentationFormat>Affichage à l'écran (4:3)</PresentationFormat>
  <Paragraphs>116</Paragraphs>
  <Slides>14</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Arial Narrow</vt:lpstr>
      <vt:lpstr>Calibri</vt:lpstr>
      <vt:lpstr>Wingdings</vt:lpstr>
      <vt:lpstr>Wingdings 2</vt:lpstr>
      <vt:lpstr>Thème Office</vt:lpstr>
      <vt:lpstr>BRIGADE REGIONALE DE SECURITE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Formation</vt:lpstr>
      <vt:lpstr>LIEUX DE RATTACHEMENT DES BRS</vt:lpstr>
      <vt:lpstr>Fonctionnement de la BRS</vt:lpstr>
      <vt:lpstr>FONCTIONNEMENT DE LA BRS</vt:lpstr>
      <vt:lpstr>FONCTIONNEMENT DE LA BRS</vt:lpstr>
    </vt:vector>
  </TitlesOfParts>
  <Company>CRIDF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BRIGADE REGIONALE DE SECURITE</dc:title>
  <dc:creator>MaMEBARKI</dc:creator>
  <cp:lastModifiedBy>NOURRY Celine</cp:lastModifiedBy>
  <cp:revision>31</cp:revision>
  <cp:lastPrinted>2019-06-17T13:40:22Z</cp:lastPrinted>
  <dcterms:created xsi:type="dcterms:W3CDTF">2019-04-05T08:09:39Z</dcterms:created>
  <dcterms:modified xsi:type="dcterms:W3CDTF">2021-10-04T12:09:26Z</dcterms:modified>
</cp:coreProperties>
</file>