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5" r:id="rId2"/>
    <p:sldId id="337" r:id="rId3"/>
    <p:sldId id="292" r:id="rId4"/>
    <p:sldId id="336" r:id="rId5"/>
    <p:sldId id="354" r:id="rId6"/>
    <p:sldId id="301" r:id="rId7"/>
    <p:sldId id="328" r:id="rId8"/>
    <p:sldId id="355" r:id="rId9"/>
    <p:sldId id="327" r:id="rId10"/>
    <p:sldId id="276" r:id="rId11"/>
    <p:sldId id="325" r:id="rId12"/>
    <p:sldId id="347" r:id="rId13"/>
    <p:sldId id="348" r:id="rId14"/>
    <p:sldId id="330" r:id="rId15"/>
    <p:sldId id="341" r:id="rId16"/>
    <p:sldId id="295" r:id="rId17"/>
    <p:sldId id="310" r:id="rId18"/>
    <p:sldId id="312" r:id="rId19"/>
    <p:sldId id="318" r:id="rId20"/>
    <p:sldId id="319" r:id="rId21"/>
    <p:sldId id="329" r:id="rId22"/>
    <p:sldId id="339" r:id="rId23"/>
    <p:sldId id="344" r:id="rId24"/>
    <p:sldId id="275" r:id="rId25"/>
    <p:sldId id="323" r:id="rId26"/>
    <p:sldId id="265" r:id="rId27"/>
    <p:sldId id="302" r:id="rId28"/>
    <p:sldId id="266" r:id="rId29"/>
    <p:sldId id="356" r:id="rId30"/>
    <p:sldId id="272" r:id="rId31"/>
    <p:sldId id="357" r:id="rId32"/>
    <p:sldId id="270" r:id="rId33"/>
    <p:sldId id="345" r:id="rId34"/>
    <p:sldId id="282" r:id="rId35"/>
    <p:sldId id="290" r:id="rId36"/>
    <p:sldId id="283" r:id="rId37"/>
    <p:sldId id="291" r:id="rId38"/>
    <p:sldId id="264" r:id="rId39"/>
    <p:sldId id="353" r:id="rId4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ZIN Dominique" initials="AD" lastIdx="1" clrIdx="0">
    <p:extLst>
      <p:ext uri="{19B8F6BF-5375-455C-9EA6-DF929625EA0E}">
        <p15:presenceInfo xmlns:p15="http://schemas.microsoft.com/office/powerpoint/2012/main" userId="S::dominique.alzin@iledefrance.fr::f2dac527-2e22-4dd7-8a95-06f9f90f8f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ABABA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316" autoAdjust="0"/>
  </p:normalViewPr>
  <p:slideViewPr>
    <p:cSldViewPr>
      <p:cViewPr varScale="1">
        <p:scale>
          <a:sx n="107" d="100"/>
          <a:sy n="107" d="100"/>
        </p:scale>
        <p:origin x="15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C812C-06F2-4B80-8F13-2E626742E68D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37090509-2337-4FD3-BBC3-BE390130B326}">
      <dgm:prSet phldrT="[Texte]" custT="1"/>
      <dgm:spPr/>
      <dgm:t>
        <a:bodyPr/>
        <a:lstStyle/>
        <a:p>
          <a:r>
            <a:rPr lang="fr-FR" altLang="fr-FR" sz="1600" b="1" dirty="0">
              <a:latin typeface="+mn-lt"/>
              <a:ea typeface="ＭＳ Ｐゴシック" panose="020B0600070205080204" pitchFamily="34" charset="-128"/>
              <a:cs typeface="ＭＳ Ｐゴシック" charset="0"/>
            </a:rPr>
            <a:t>Vote d’une dotation en commission permanente </a:t>
          </a:r>
          <a:endParaRPr lang="fr-FR" sz="1600" b="1" dirty="0"/>
        </a:p>
      </dgm:t>
    </dgm:pt>
    <dgm:pt modelId="{C82E0A0C-115D-409F-8B42-19DDB288CFBB}" type="parTrans" cxnId="{F15B5BD2-7CDB-4D1A-887E-3BB148DA25F9}">
      <dgm:prSet/>
      <dgm:spPr/>
      <dgm:t>
        <a:bodyPr/>
        <a:lstStyle/>
        <a:p>
          <a:endParaRPr lang="fr-FR" sz="2400" b="1"/>
        </a:p>
      </dgm:t>
    </dgm:pt>
    <dgm:pt modelId="{FECC926F-3D00-4A24-BBF2-A3FCE36D2729}" type="sibTrans" cxnId="{F15B5BD2-7CDB-4D1A-887E-3BB148DA25F9}">
      <dgm:prSet/>
      <dgm:spPr/>
      <dgm:t>
        <a:bodyPr/>
        <a:lstStyle/>
        <a:p>
          <a:endParaRPr lang="fr-FR" sz="2400" b="1"/>
        </a:p>
      </dgm:t>
    </dgm:pt>
    <dgm:pt modelId="{ABD2870D-C2EC-40D9-9057-4E221BA2EF83}">
      <dgm:prSet custT="1"/>
      <dgm:spPr/>
      <dgm:t>
        <a:bodyPr/>
        <a:lstStyle/>
        <a:p>
          <a:r>
            <a:rPr lang="fr-FR" altLang="fr-FR" sz="1600" b="1" dirty="0">
              <a:latin typeface="+mn-lt"/>
              <a:ea typeface="ＭＳ Ｐゴシック" panose="020B0600070205080204" pitchFamily="34" charset="-128"/>
              <a:cs typeface="ＭＳ Ｐゴシック" charset="0"/>
            </a:rPr>
            <a:t>Notification de dotation en équipement </a:t>
          </a:r>
        </a:p>
      </dgm:t>
    </dgm:pt>
    <dgm:pt modelId="{2DC2C185-4BC1-4AFC-882F-F99B7C1A4DD5}" type="parTrans" cxnId="{4472B1FE-DF59-46DE-BBF3-69D3A912F0F9}">
      <dgm:prSet/>
      <dgm:spPr/>
      <dgm:t>
        <a:bodyPr/>
        <a:lstStyle/>
        <a:p>
          <a:endParaRPr lang="fr-FR" sz="2400" b="1"/>
        </a:p>
      </dgm:t>
    </dgm:pt>
    <dgm:pt modelId="{46066979-6886-4DDF-B4D0-D6BF5E24808E}" type="sibTrans" cxnId="{4472B1FE-DF59-46DE-BBF3-69D3A912F0F9}">
      <dgm:prSet/>
      <dgm:spPr/>
      <dgm:t>
        <a:bodyPr/>
        <a:lstStyle/>
        <a:p>
          <a:endParaRPr lang="fr-FR" sz="2400" b="1"/>
        </a:p>
      </dgm:t>
    </dgm:pt>
    <dgm:pt modelId="{14DFDA00-DC3E-494E-BB43-58FC4DBE03D6}">
      <dgm:prSet custT="1"/>
      <dgm:spPr/>
      <dgm:t>
        <a:bodyPr/>
        <a:lstStyle/>
        <a:p>
          <a:r>
            <a:rPr lang="fr-FR" altLang="fr-FR" sz="18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Dotation financière ou dotation marché</a:t>
          </a:r>
          <a:endParaRPr lang="fr-FR" sz="1800" dirty="0">
            <a:solidFill>
              <a:srgbClr val="081556"/>
            </a:solidFill>
            <a:ea typeface="ＭＳ Ｐゴシック" panose="020B0600070205080204" pitchFamily="34" charset="-128"/>
            <a:cs typeface="ＭＳ Ｐゴシック" charset="0"/>
          </a:endParaRPr>
        </a:p>
      </dgm:t>
    </dgm:pt>
    <dgm:pt modelId="{E130E10F-D5AE-4748-B2BF-36A67ADC468B}" type="parTrans" cxnId="{B2B5530B-653B-4581-90A4-BA7EB3F1ACDF}">
      <dgm:prSet/>
      <dgm:spPr/>
      <dgm:t>
        <a:bodyPr/>
        <a:lstStyle/>
        <a:p>
          <a:endParaRPr lang="fr-FR"/>
        </a:p>
      </dgm:t>
    </dgm:pt>
    <dgm:pt modelId="{895A5EFE-583F-4E62-BADB-CD34F536B3B1}" type="sibTrans" cxnId="{B2B5530B-653B-4581-90A4-BA7EB3F1ACDF}">
      <dgm:prSet/>
      <dgm:spPr/>
      <dgm:t>
        <a:bodyPr/>
        <a:lstStyle/>
        <a:p>
          <a:endParaRPr lang="fr-FR"/>
        </a:p>
      </dgm:t>
    </dgm:pt>
    <dgm:pt modelId="{684B5F51-E2AD-44C7-8DBC-DA59F653E85F}">
      <dgm:prSet custT="1"/>
      <dgm:spPr/>
      <dgm:t>
        <a:bodyPr/>
        <a:lstStyle/>
        <a:p>
          <a:endParaRPr lang="fr-FR" sz="1600" dirty="0"/>
        </a:p>
      </dgm:t>
    </dgm:pt>
    <dgm:pt modelId="{1C39D562-4CAB-4B82-889D-D0ED666D8D0F}" type="parTrans" cxnId="{82D49279-70E9-4035-B0D3-06F147347EA7}">
      <dgm:prSet/>
      <dgm:spPr/>
      <dgm:t>
        <a:bodyPr/>
        <a:lstStyle/>
        <a:p>
          <a:endParaRPr lang="fr-FR"/>
        </a:p>
      </dgm:t>
    </dgm:pt>
    <dgm:pt modelId="{4B525492-1F7F-4581-8A21-881B3BFF2830}" type="sibTrans" cxnId="{82D49279-70E9-4035-B0D3-06F147347EA7}">
      <dgm:prSet/>
      <dgm:spPr/>
      <dgm:t>
        <a:bodyPr/>
        <a:lstStyle/>
        <a:p>
          <a:endParaRPr lang="fr-FR"/>
        </a:p>
      </dgm:t>
    </dgm:pt>
    <dgm:pt modelId="{13E37D3D-C7ED-433B-B5F4-4B05E9E050A3}">
      <dgm:prSet custT="1"/>
      <dgm:spPr/>
      <dgm:t>
        <a:bodyPr/>
        <a:lstStyle/>
        <a:p>
          <a:r>
            <a:rPr lang="fr-FR" altLang="fr-FR" sz="18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Envoyée par mail par le service Equipement dans les 1 à 2 mois suivant la CP</a:t>
          </a:r>
          <a:endParaRPr lang="fr-FR" sz="1800" dirty="0">
            <a:solidFill>
              <a:srgbClr val="081556"/>
            </a:solidFill>
            <a:ea typeface="ＭＳ Ｐゴシック" panose="020B0600070205080204" pitchFamily="34" charset="-128"/>
            <a:cs typeface="ＭＳ Ｐゴシック" charset="0"/>
          </a:endParaRPr>
        </a:p>
      </dgm:t>
    </dgm:pt>
    <dgm:pt modelId="{6D44621F-FC06-4AFB-A9B7-0D31535EA673}" type="parTrans" cxnId="{8EEA9920-E1FC-4530-8670-B7A244A58643}">
      <dgm:prSet/>
      <dgm:spPr/>
      <dgm:t>
        <a:bodyPr/>
        <a:lstStyle/>
        <a:p>
          <a:endParaRPr lang="fr-FR"/>
        </a:p>
      </dgm:t>
    </dgm:pt>
    <dgm:pt modelId="{35C57558-A2D8-4020-92FD-9B6112752CEA}" type="sibTrans" cxnId="{8EEA9920-E1FC-4530-8670-B7A244A58643}">
      <dgm:prSet/>
      <dgm:spPr/>
      <dgm:t>
        <a:bodyPr/>
        <a:lstStyle/>
        <a:p>
          <a:endParaRPr lang="fr-FR"/>
        </a:p>
      </dgm:t>
    </dgm:pt>
    <dgm:pt modelId="{0F0E4CBF-145E-4757-AC5F-9578D2110117}">
      <dgm:prSet custT="1"/>
      <dgm:spPr/>
      <dgm:t>
        <a:bodyPr/>
        <a:lstStyle/>
        <a:p>
          <a:r>
            <a:rPr lang="fr-FR" altLang="fr-FR" sz="18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Fait office de notification comptable</a:t>
          </a:r>
          <a:endParaRPr lang="fr-FR" sz="1800" dirty="0">
            <a:solidFill>
              <a:srgbClr val="081556"/>
            </a:solidFill>
            <a:ea typeface="ＭＳ Ｐゴシック" panose="020B0600070205080204" pitchFamily="34" charset="-128"/>
            <a:cs typeface="ＭＳ Ｐゴシック" charset="0"/>
          </a:endParaRPr>
        </a:p>
      </dgm:t>
    </dgm:pt>
    <dgm:pt modelId="{C6DAE163-5DB9-4A28-9F9E-F52C95C05D46}" type="parTrans" cxnId="{B7E7F991-F5CF-4246-8E70-355C71A4F005}">
      <dgm:prSet/>
      <dgm:spPr/>
      <dgm:t>
        <a:bodyPr/>
        <a:lstStyle/>
        <a:p>
          <a:endParaRPr lang="fr-FR"/>
        </a:p>
      </dgm:t>
    </dgm:pt>
    <dgm:pt modelId="{F8C3C1E3-2F76-4940-AE7D-38BA7B10FE08}" type="sibTrans" cxnId="{B7E7F991-F5CF-4246-8E70-355C71A4F005}">
      <dgm:prSet/>
      <dgm:spPr/>
      <dgm:t>
        <a:bodyPr/>
        <a:lstStyle/>
        <a:p>
          <a:endParaRPr lang="fr-FR"/>
        </a:p>
      </dgm:t>
    </dgm:pt>
    <dgm:pt modelId="{B29B5624-E33F-46DF-A048-E1F4010F4BBE}">
      <dgm:prSet custT="1"/>
      <dgm:spPr/>
      <dgm:t>
        <a:bodyPr/>
        <a:lstStyle/>
        <a:p>
          <a:endParaRPr lang="fr-FR" sz="1100" dirty="0"/>
        </a:p>
      </dgm:t>
    </dgm:pt>
    <dgm:pt modelId="{78F0B711-543C-4CFF-82BC-E3B06874ABCD}" type="parTrans" cxnId="{C87D1EDD-AE63-4B70-B812-C418978D4AB1}">
      <dgm:prSet/>
      <dgm:spPr/>
      <dgm:t>
        <a:bodyPr/>
        <a:lstStyle/>
        <a:p>
          <a:endParaRPr lang="fr-FR"/>
        </a:p>
      </dgm:t>
    </dgm:pt>
    <dgm:pt modelId="{C2810C6D-DE5E-48CD-871D-E7635FBBE1C0}" type="sibTrans" cxnId="{C87D1EDD-AE63-4B70-B812-C418978D4AB1}">
      <dgm:prSet/>
      <dgm:spPr/>
      <dgm:t>
        <a:bodyPr/>
        <a:lstStyle/>
        <a:p>
          <a:endParaRPr lang="fr-FR"/>
        </a:p>
      </dgm:t>
    </dgm:pt>
    <dgm:pt modelId="{B111E4D5-C4B8-4BE7-81EC-A65F0A3095A8}">
      <dgm:prSet custT="1"/>
      <dgm:spPr/>
      <dgm:t>
        <a:bodyPr/>
        <a:lstStyle/>
        <a:p>
          <a:r>
            <a:rPr lang="fr-FR" altLang="fr-FR" sz="18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Les financements alloués sont déterminés sur la base des devis transmis lors des campagnes de saisie  (lorsqu’il s’agit d’équipements hors marchés public régionaux</a:t>
          </a:r>
          <a:r>
            <a:rPr lang="fr-FR" altLang="fr-FR" sz="16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)</a:t>
          </a:r>
        </a:p>
      </dgm:t>
    </dgm:pt>
    <dgm:pt modelId="{C9B6ABBE-2A89-4644-A262-8804CE84CC95}" type="parTrans" cxnId="{B111835F-CD66-42F0-8C00-DA491278DB38}">
      <dgm:prSet/>
      <dgm:spPr/>
      <dgm:t>
        <a:bodyPr/>
        <a:lstStyle/>
        <a:p>
          <a:endParaRPr lang="fr-FR"/>
        </a:p>
      </dgm:t>
    </dgm:pt>
    <dgm:pt modelId="{C4DF11B3-5251-46D1-A690-45A3ABEEA31F}" type="sibTrans" cxnId="{B111835F-CD66-42F0-8C00-DA491278DB38}">
      <dgm:prSet/>
      <dgm:spPr/>
      <dgm:t>
        <a:bodyPr/>
        <a:lstStyle/>
        <a:p>
          <a:endParaRPr lang="fr-FR"/>
        </a:p>
      </dgm:t>
    </dgm:pt>
    <dgm:pt modelId="{E7FC1964-CA60-4127-8E9A-201D3ED5E0F0}" type="pres">
      <dgm:prSet presAssocID="{51DC812C-06F2-4B80-8F13-2E626742E68D}" presName="linearFlow" presStyleCnt="0">
        <dgm:presLayoutVars>
          <dgm:dir/>
          <dgm:animLvl val="lvl"/>
          <dgm:resizeHandles val="exact"/>
        </dgm:presLayoutVars>
      </dgm:prSet>
      <dgm:spPr/>
    </dgm:pt>
    <dgm:pt modelId="{401A5DA1-C96C-4F6F-A69B-2D8530BEDB99}" type="pres">
      <dgm:prSet presAssocID="{37090509-2337-4FD3-BBC3-BE390130B326}" presName="composite" presStyleCnt="0"/>
      <dgm:spPr/>
    </dgm:pt>
    <dgm:pt modelId="{BDB1F866-08C8-411C-9F36-3FC7114A1EC0}" type="pres">
      <dgm:prSet presAssocID="{37090509-2337-4FD3-BBC3-BE390130B32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1E2966D-2A24-4290-9618-727AE1B1499D}" type="pres">
      <dgm:prSet presAssocID="{37090509-2337-4FD3-BBC3-BE390130B326}" presName="descendantText" presStyleLbl="alignAcc1" presStyleIdx="0" presStyleCnt="2">
        <dgm:presLayoutVars>
          <dgm:bulletEnabled val="1"/>
        </dgm:presLayoutVars>
      </dgm:prSet>
      <dgm:spPr/>
    </dgm:pt>
    <dgm:pt modelId="{432D9D42-8922-4C8C-8888-784197BF07D9}" type="pres">
      <dgm:prSet presAssocID="{FECC926F-3D00-4A24-BBF2-A3FCE36D2729}" presName="sp" presStyleCnt="0"/>
      <dgm:spPr/>
    </dgm:pt>
    <dgm:pt modelId="{0A76A489-684A-4AA5-9ADC-95198235D266}" type="pres">
      <dgm:prSet presAssocID="{ABD2870D-C2EC-40D9-9057-4E221BA2EF83}" presName="composite" presStyleCnt="0"/>
      <dgm:spPr/>
    </dgm:pt>
    <dgm:pt modelId="{21C90268-34CB-41F9-8320-E0D94D0D0DAD}" type="pres">
      <dgm:prSet presAssocID="{ABD2870D-C2EC-40D9-9057-4E221BA2EF8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B8E0A74-D738-4E25-98AD-18011A05AC8F}" type="pres">
      <dgm:prSet presAssocID="{ABD2870D-C2EC-40D9-9057-4E221BA2EF8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2B5530B-653B-4581-90A4-BA7EB3F1ACDF}" srcId="{ABD2870D-C2EC-40D9-9057-4E221BA2EF83}" destId="{14DFDA00-DC3E-494E-BB43-58FC4DBE03D6}" srcOrd="0" destOrd="0" parTransId="{E130E10F-D5AE-4748-B2BF-36A67ADC468B}" sibTransId="{895A5EFE-583F-4E62-BADB-CD34F536B3B1}"/>
    <dgm:cxn modelId="{8EEA9920-E1FC-4530-8670-B7A244A58643}" srcId="{ABD2870D-C2EC-40D9-9057-4E221BA2EF83}" destId="{13E37D3D-C7ED-433B-B5F4-4B05E9E050A3}" srcOrd="1" destOrd="0" parTransId="{6D44621F-FC06-4AFB-A9B7-0D31535EA673}" sibTransId="{35C57558-A2D8-4020-92FD-9B6112752CEA}"/>
    <dgm:cxn modelId="{9D5F2222-0B50-466E-89DB-01383602CE8F}" type="presOf" srcId="{51DC812C-06F2-4B80-8F13-2E626742E68D}" destId="{E7FC1964-CA60-4127-8E9A-201D3ED5E0F0}" srcOrd="0" destOrd="0" presId="urn:microsoft.com/office/officeart/2005/8/layout/chevron2"/>
    <dgm:cxn modelId="{B111835F-CD66-42F0-8C00-DA491278DB38}" srcId="{37090509-2337-4FD3-BBC3-BE390130B326}" destId="{B111E4D5-C4B8-4BE7-81EC-A65F0A3095A8}" srcOrd="1" destOrd="0" parTransId="{C9B6ABBE-2A89-4644-A262-8804CE84CC95}" sibTransId="{C4DF11B3-5251-46D1-A690-45A3ABEEA31F}"/>
    <dgm:cxn modelId="{82D49279-70E9-4035-B0D3-06F147347EA7}" srcId="{ABD2870D-C2EC-40D9-9057-4E221BA2EF83}" destId="{684B5F51-E2AD-44C7-8DBC-DA59F653E85F}" srcOrd="3" destOrd="0" parTransId="{1C39D562-4CAB-4B82-889D-D0ED666D8D0F}" sibTransId="{4B525492-1F7F-4581-8A21-881B3BFF2830}"/>
    <dgm:cxn modelId="{45E1BC7C-67B4-4745-80A1-BC679DFC3640}" type="presOf" srcId="{B111E4D5-C4B8-4BE7-81EC-A65F0A3095A8}" destId="{E1E2966D-2A24-4290-9618-727AE1B1499D}" srcOrd="0" destOrd="1" presId="urn:microsoft.com/office/officeart/2005/8/layout/chevron2"/>
    <dgm:cxn modelId="{B0930E89-7AFA-422D-90EB-33846CDE0FB5}" type="presOf" srcId="{14DFDA00-DC3E-494E-BB43-58FC4DBE03D6}" destId="{5B8E0A74-D738-4E25-98AD-18011A05AC8F}" srcOrd="0" destOrd="0" presId="urn:microsoft.com/office/officeart/2005/8/layout/chevron2"/>
    <dgm:cxn modelId="{B7E7F991-F5CF-4246-8E70-355C71A4F005}" srcId="{ABD2870D-C2EC-40D9-9057-4E221BA2EF83}" destId="{0F0E4CBF-145E-4757-AC5F-9578D2110117}" srcOrd="2" destOrd="0" parTransId="{C6DAE163-5DB9-4A28-9F9E-F52C95C05D46}" sibTransId="{F8C3C1E3-2F76-4940-AE7D-38BA7B10FE08}"/>
    <dgm:cxn modelId="{3156C59A-3C00-4706-A1F9-116E1A45AFC7}" type="presOf" srcId="{37090509-2337-4FD3-BBC3-BE390130B326}" destId="{BDB1F866-08C8-411C-9F36-3FC7114A1EC0}" srcOrd="0" destOrd="0" presId="urn:microsoft.com/office/officeart/2005/8/layout/chevron2"/>
    <dgm:cxn modelId="{CAE1ADA2-1C90-469F-8174-D2DAF7E9B1F5}" type="presOf" srcId="{684B5F51-E2AD-44C7-8DBC-DA59F653E85F}" destId="{5B8E0A74-D738-4E25-98AD-18011A05AC8F}" srcOrd="0" destOrd="3" presId="urn:microsoft.com/office/officeart/2005/8/layout/chevron2"/>
    <dgm:cxn modelId="{9127EAAF-C6B9-49C7-B92B-3A0D4A7516EC}" type="presOf" srcId="{13E37D3D-C7ED-433B-B5F4-4B05E9E050A3}" destId="{5B8E0A74-D738-4E25-98AD-18011A05AC8F}" srcOrd="0" destOrd="1" presId="urn:microsoft.com/office/officeart/2005/8/layout/chevron2"/>
    <dgm:cxn modelId="{A26E99B3-0D98-41B5-912F-6AFAFD74E7A4}" type="presOf" srcId="{0F0E4CBF-145E-4757-AC5F-9578D2110117}" destId="{5B8E0A74-D738-4E25-98AD-18011A05AC8F}" srcOrd="0" destOrd="2" presId="urn:microsoft.com/office/officeart/2005/8/layout/chevron2"/>
    <dgm:cxn modelId="{F15B5BD2-7CDB-4D1A-887E-3BB148DA25F9}" srcId="{51DC812C-06F2-4B80-8F13-2E626742E68D}" destId="{37090509-2337-4FD3-BBC3-BE390130B326}" srcOrd="0" destOrd="0" parTransId="{C82E0A0C-115D-409F-8B42-19DDB288CFBB}" sibTransId="{FECC926F-3D00-4A24-BBF2-A3FCE36D2729}"/>
    <dgm:cxn modelId="{FFA25CDC-EEFD-4D90-9240-1B02935E455C}" type="presOf" srcId="{ABD2870D-C2EC-40D9-9057-4E221BA2EF83}" destId="{21C90268-34CB-41F9-8320-E0D94D0D0DAD}" srcOrd="0" destOrd="0" presId="urn:microsoft.com/office/officeart/2005/8/layout/chevron2"/>
    <dgm:cxn modelId="{C87D1EDD-AE63-4B70-B812-C418978D4AB1}" srcId="{37090509-2337-4FD3-BBC3-BE390130B326}" destId="{B29B5624-E33F-46DF-A048-E1F4010F4BBE}" srcOrd="0" destOrd="0" parTransId="{78F0B711-543C-4CFF-82BC-E3B06874ABCD}" sibTransId="{C2810C6D-DE5E-48CD-871D-E7635FBBE1C0}"/>
    <dgm:cxn modelId="{DC3299E5-C9F0-4A8B-9048-354554B36B61}" type="presOf" srcId="{B29B5624-E33F-46DF-A048-E1F4010F4BBE}" destId="{E1E2966D-2A24-4290-9618-727AE1B1499D}" srcOrd="0" destOrd="0" presId="urn:microsoft.com/office/officeart/2005/8/layout/chevron2"/>
    <dgm:cxn modelId="{4472B1FE-DF59-46DE-BBF3-69D3A912F0F9}" srcId="{51DC812C-06F2-4B80-8F13-2E626742E68D}" destId="{ABD2870D-C2EC-40D9-9057-4E221BA2EF83}" srcOrd="1" destOrd="0" parTransId="{2DC2C185-4BC1-4AFC-882F-F99B7C1A4DD5}" sibTransId="{46066979-6886-4DDF-B4D0-D6BF5E24808E}"/>
    <dgm:cxn modelId="{589E25FE-2FB2-47EE-B7E3-278AB2E68AF2}" type="presParOf" srcId="{E7FC1964-CA60-4127-8E9A-201D3ED5E0F0}" destId="{401A5DA1-C96C-4F6F-A69B-2D8530BEDB99}" srcOrd="0" destOrd="0" presId="urn:microsoft.com/office/officeart/2005/8/layout/chevron2"/>
    <dgm:cxn modelId="{8D8381C4-FF45-409B-A487-630973A8064A}" type="presParOf" srcId="{401A5DA1-C96C-4F6F-A69B-2D8530BEDB99}" destId="{BDB1F866-08C8-411C-9F36-3FC7114A1EC0}" srcOrd="0" destOrd="0" presId="urn:microsoft.com/office/officeart/2005/8/layout/chevron2"/>
    <dgm:cxn modelId="{D4C103E4-001B-4CC9-BED9-EEB14652545C}" type="presParOf" srcId="{401A5DA1-C96C-4F6F-A69B-2D8530BEDB99}" destId="{E1E2966D-2A24-4290-9618-727AE1B1499D}" srcOrd="1" destOrd="0" presId="urn:microsoft.com/office/officeart/2005/8/layout/chevron2"/>
    <dgm:cxn modelId="{82F82A0D-0197-4155-9B31-1D3A095EEB6F}" type="presParOf" srcId="{E7FC1964-CA60-4127-8E9A-201D3ED5E0F0}" destId="{432D9D42-8922-4C8C-8888-784197BF07D9}" srcOrd="1" destOrd="0" presId="urn:microsoft.com/office/officeart/2005/8/layout/chevron2"/>
    <dgm:cxn modelId="{F035A7DC-9F2E-4E37-A609-2035E4BAE36F}" type="presParOf" srcId="{E7FC1964-CA60-4127-8E9A-201D3ED5E0F0}" destId="{0A76A489-684A-4AA5-9ADC-95198235D266}" srcOrd="2" destOrd="0" presId="urn:microsoft.com/office/officeart/2005/8/layout/chevron2"/>
    <dgm:cxn modelId="{A3C478DC-8E96-45EA-B35B-C836FC9F034E}" type="presParOf" srcId="{0A76A489-684A-4AA5-9ADC-95198235D266}" destId="{21C90268-34CB-41F9-8320-E0D94D0D0DAD}" srcOrd="0" destOrd="0" presId="urn:microsoft.com/office/officeart/2005/8/layout/chevron2"/>
    <dgm:cxn modelId="{5AC300D3-2153-49A6-9011-74440053D02D}" type="presParOf" srcId="{0A76A489-684A-4AA5-9ADC-95198235D266}" destId="{5B8E0A74-D738-4E25-98AD-18011A05AC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E93B2-5CA0-49C4-BA62-52E6FD62D5C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D562CE-73CB-47E5-989E-D206BB5D4159}" type="pres">
      <dgm:prSet presAssocID="{BEDE93B2-5CA0-49C4-BA62-52E6FD62D5C2}" presName="cycle" presStyleCnt="0">
        <dgm:presLayoutVars>
          <dgm:dir/>
          <dgm:resizeHandles val="exact"/>
        </dgm:presLayoutVars>
      </dgm:prSet>
      <dgm:spPr/>
    </dgm:pt>
  </dgm:ptLst>
  <dgm:cxnLst>
    <dgm:cxn modelId="{F9AC2849-2D84-4667-B760-81629DBF04AE}" type="presOf" srcId="{BEDE93B2-5CA0-49C4-BA62-52E6FD62D5C2}" destId="{A7D562CE-73CB-47E5-989E-D206BB5D4159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99AC8-1ACA-4888-B9A1-A6FFB1BA115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E3C8A9-B044-4D16-AA70-588C29E22FD8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altLang="fr-FR" sz="1800" b="1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Dotation validée  : la Région prévient le prestataire</a:t>
          </a:r>
          <a:endParaRPr lang="fr-FR" sz="1800" b="1" dirty="0">
            <a:solidFill>
              <a:schemeClr val="bg1"/>
            </a:solidFill>
            <a:latin typeface="+mn-lt"/>
            <a:ea typeface="ＭＳ Ｐゴシック" charset="0"/>
            <a:cs typeface="+mn-cs"/>
          </a:endParaRPr>
        </a:p>
      </dgm:t>
    </dgm:pt>
    <dgm:pt modelId="{2D0C72F3-CC87-49E0-9223-8269A6E47DFA}" type="parTrans" cxnId="{E6054405-239F-415F-A08B-5AB699F5839B}">
      <dgm:prSet/>
      <dgm:spPr/>
      <dgm:t>
        <a:bodyPr/>
        <a:lstStyle/>
        <a:p>
          <a:endParaRPr lang="fr-FR" sz="1800"/>
        </a:p>
      </dgm:t>
    </dgm:pt>
    <dgm:pt modelId="{E7CF7FAB-7E7B-482E-A9F5-AA05A3CF352C}" type="sibTrans" cxnId="{E6054405-239F-415F-A08B-5AB699F5839B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fr-FR" sz="1800"/>
        </a:p>
      </dgm:t>
    </dgm:pt>
    <dgm:pt modelId="{7B7F7DA4-EDFA-4CA2-82B2-39BFE9705850}">
      <dgm:prSet custT="1"/>
      <dgm:spPr>
        <a:solidFill>
          <a:schemeClr val="accent2"/>
        </a:solidFill>
      </dgm:spPr>
      <dgm:t>
        <a:bodyPr/>
        <a:lstStyle/>
        <a:p>
          <a:r>
            <a:rPr lang="fr-FR" altLang="fr-FR" sz="1800" b="1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Le prestataire contacte le lycée pour réalisation devis</a:t>
          </a:r>
        </a:p>
      </dgm:t>
    </dgm:pt>
    <dgm:pt modelId="{E6F62DE4-6A6F-46C1-B08E-1D7066F6FA51}" type="parTrans" cxnId="{CE3977A1-1AAA-4F72-A40E-95F079CA5DEF}">
      <dgm:prSet/>
      <dgm:spPr/>
      <dgm:t>
        <a:bodyPr/>
        <a:lstStyle/>
        <a:p>
          <a:endParaRPr lang="fr-FR" sz="1800"/>
        </a:p>
      </dgm:t>
    </dgm:pt>
    <dgm:pt modelId="{AFDFA7B9-234D-4BC4-94B0-69F3649F35A0}" type="sibTrans" cxnId="{CE3977A1-1AAA-4F72-A40E-95F079CA5DEF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fr-FR" sz="1800"/>
        </a:p>
      </dgm:t>
    </dgm:pt>
    <dgm:pt modelId="{A55F5259-7F86-4E86-BEA9-DB38181D530D}">
      <dgm:prSet custT="1"/>
      <dgm:spPr>
        <a:solidFill>
          <a:schemeClr val="accent2"/>
        </a:solidFill>
      </dgm:spPr>
      <dgm:t>
        <a:bodyPr/>
        <a:lstStyle/>
        <a:p>
          <a:r>
            <a:rPr lang="fr-FR" altLang="fr-FR" sz="1800" b="1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Le lycée renvoie le devis validé par le chef d’établissement  au prestataire</a:t>
          </a:r>
        </a:p>
      </dgm:t>
    </dgm:pt>
    <dgm:pt modelId="{B1BEDBB3-EB78-46D3-9207-9DCD8F0FCD87}" type="parTrans" cxnId="{58B688E3-9717-4E1C-B343-D14AFFC7A8AA}">
      <dgm:prSet/>
      <dgm:spPr/>
      <dgm:t>
        <a:bodyPr/>
        <a:lstStyle/>
        <a:p>
          <a:endParaRPr lang="fr-FR" sz="1800"/>
        </a:p>
      </dgm:t>
    </dgm:pt>
    <dgm:pt modelId="{77C14E86-C75E-453E-B56F-8CCB64AB5B34}" type="sibTrans" cxnId="{58B688E3-9717-4E1C-B343-D14AFFC7A8AA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fr-FR" sz="1800"/>
        </a:p>
      </dgm:t>
    </dgm:pt>
    <dgm:pt modelId="{337E68CD-6D53-446C-A77F-0E033BC3BB51}">
      <dgm:prSet custT="1"/>
      <dgm:spPr>
        <a:solidFill>
          <a:schemeClr val="accent2"/>
        </a:solidFill>
      </dgm:spPr>
      <dgm:t>
        <a:bodyPr/>
        <a:lstStyle/>
        <a:p>
          <a:r>
            <a:rPr lang="fr-FR" altLang="fr-FR" sz="1800" b="1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La région contrôle, valide et émet un bon de commande </a:t>
          </a:r>
        </a:p>
      </dgm:t>
    </dgm:pt>
    <dgm:pt modelId="{C0609DA8-5228-4F23-AD67-062A112827A2}" type="parTrans" cxnId="{E6D5FEF3-2321-43DC-8451-3F2FF6FEFD2A}">
      <dgm:prSet/>
      <dgm:spPr/>
      <dgm:t>
        <a:bodyPr/>
        <a:lstStyle/>
        <a:p>
          <a:endParaRPr lang="fr-FR" sz="1800"/>
        </a:p>
      </dgm:t>
    </dgm:pt>
    <dgm:pt modelId="{385120B8-4410-4655-B2BE-A8C425DED1FD}" type="sibTrans" cxnId="{E6D5FEF3-2321-43DC-8451-3F2FF6FEFD2A}">
      <dgm:prSet/>
      <dgm:spPr/>
      <dgm:t>
        <a:bodyPr/>
        <a:lstStyle/>
        <a:p>
          <a:endParaRPr lang="fr-FR" sz="1800"/>
        </a:p>
      </dgm:t>
    </dgm:pt>
    <dgm:pt modelId="{8C733DED-C9AC-4AFA-A486-556F44ED4ECC}">
      <dgm:prSet custT="1"/>
      <dgm:spPr>
        <a:solidFill>
          <a:schemeClr val="accent2"/>
        </a:solidFill>
      </dgm:spPr>
      <dgm:t>
        <a:bodyPr/>
        <a:lstStyle/>
        <a:p>
          <a:r>
            <a:rPr lang="fr-FR" altLang="fr-FR" sz="1800" b="1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Le prestataire transmet à la région le devis validé</a:t>
          </a:r>
        </a:p>
      </dgm:t>
    </dgm:pt>
    <dgm:pt modelId="{53D753BF-2127-4A05-9F83-BD66A2BFFD2D}" type="parTrans" cxnId="{01BDBBCF-2BD5-4AD9-B9FB-F2F12DE6CCB2}">
      <dgm:prSet/>
      <dgm:spPr/>
      <dgm:t>
        <a:bodyPr/>
        <a:lstStyle/>
        <a:p>
          <a:endParaRPr lang="fr-FR"/>
        </a:p>
      </dgm:t>
    </dgm:pt>
    <dgm:pt modelId="{E83D6885-212C-4A87-94FB-307AE489FBC1}" type="sibTrans" cxnId="{01BDBBCF-2BD5-4AD9-B9FB-F2F12DE6CCB2}">
      <dgm:prSet/>
      <dgm:spPr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7953E7AF-EEA8-402A-8E17-D5EA6BD09279}" type="pres">
      <dgm:prSet presAssocID="{94099AC8-1ACA-4888-B9A1-A6FFB1BA1152}" presName="Name0" presStyleCnt="0">
        <dgm:presLayoutVars>
          <dgm:dir/>
          <dgm:resizeHandles val="exact"/>
        </dgm:presLayoutVars>
      </dgm:prSet>
      <dgm:spPr/>
    </dgm:pt>
    <dgm:pt modelId="{09365536-FC4D-4892-82B3-76BB17ADA46A}" type="pres">
      <dgm:prSet presAssocID="{D5E3C8A9-B044-4D16-AA70-588C29E22FD8}" presName="node" presStyleLbl="node1" presStyleIdx="0" presStyleCnt="5">
        <dgm:presLayoutVars>
          <dgm:bulletEnabled val="1"/>
        </dgm:presLayoutVars>
      </dgm:prSet>
      <dgm:spPr/>
    </dgm:pt>
    <dgm:pt modelId="{0C55703D-2742-4E16-8F97-3D6AB7AC6457}" type="pres">
      <dgm:prSet presAssocID="{E7CF7FAB-7E7B-482E-A9F5-AA05A3CF352C}" presName="sibTrans" presStyleLbl="sibTrans1D1" presStyleIdx="0" presStyleCnt="4"/>
      <dgm:spPr/>
    </dgm:pt>
    <dgm:pt modelId="{EFEA60A1-F4F9-434E-84F6-5FC70011030E}" type="pres">
      <dgm:prSet presAssocID="{E7CF7FAB-7E7B-482E-A9F5-AA05A3CF352C}" presName="connectorText" presStyleLbl="sibTrans1D1" presStyleIdx="0" presStyleCnt="4"/>
      <dgm:spPr/>
    </dgm:pt>
    <dgm:pt modelId="{D7FCD946-C8A8-4B4E-A254-1C5CBA6FDC60}" type="pres">
      <dgm:prSet presAssocID="{7B7F7DA4-EDFA-4CA2-82B2-39BFE9705850}" presName="node" presStyleLbl="node1" presStyleIdx="1" presStyleCnt="5">
        <dgm:presLayoutVars>
          <dgm:bulletEnabled val="1"/>
        </dgm:presLayoutVars>
      </dgm:prSet>
      <dgm:spPr/>
    </dgm:pt>
    <dgm:pt modelId="{C9C034B1-35AB-4D1A-930E-4A938529E879}" type="pres">
      <dgm:prSet presAssocID="{AFDFA7B9-234D-4BC4-94B0-69F3649F35A0}" presName="sibTrans" presStyleLbl="sibTrans1D1" presStyleIdx="1" presStyleCnt="4"/>
      <dgm:spPr/>
    </dgm:pt>
    <dgm:pt modelId="{88C9772B-6FF2-47FE-A9A3-8700EB3CDF6C}" type="pres">
      <dgm:prSet presAssocID="{AFDFA7B9-234D-4BC4-94B0-69F3649F35A0}" presName="connectorText" presStyleLbl="sibTrans1D1" presStyleIdx="1" presStyleCnt="4"/>
      <dgm:spPr/>
    </dgm:pt>
    <dgm:pt modelId="{C8E0B345-0A0B-4E61-A4F0-D0FB0CD5DEDA}" type="pres">
      <dgm:prSet presAssocID="{A55F5259-7F86-4E86-BEA9-DB38181D530D}" presName="node" presStyleLbl="node1" presStyleIdx="2" presStyleCnt="5">
        <dgm:presLayoutVars>
          <dgm:bulletEnabled val="1"/>
        </dgm:presLayoutVars>
      </dgm:prSet>
      <dgm:spPr/>
    </dgm:pt>
    <dgm:pt modelId="{88AD7C09-B298-4947-9D56-88BAF15DCD1F}" type="pres">
      <dgm:prSet presAssocID="{77C14E86-C75E-453E-B56F-8CCB64AB5B34}" presName="sibTrans" presStyleLbl="sibTrans1D1" presStyleIdx="2" presStyleCnt="4"/>
      <dgm:spPr/>
    </dgm:pt>
    <dgm:pt modelId="{F0F2D76C-F960-4D16-9D1D-A2F3B33E17BA}" type="pres">
      <dgm:prSet presAssocID="{77C14E86-C75E-453E-B56F-8CCB64AB5B34}" presName="connectorText" presStyleLbl="sibTrans1D1" presStyleIdx="2" presStyleCnt="4"/>
      <dgm:spPr/>
    </dgm:pt>
    <dgm:pt modelId="{D596009D-D23B-4B1A-8B29-1B646384EB76}" type="pres">
      <dgm:prSet presAssocID="{8C733DED-C9AC-4AFA-A486-556F44ED4ECC}" presName="node" presStyleLbl="node1" presStyleIdx="3" presStyleCnt="5">
        <dgm:presLayoutVars>
          <dgm:bulletEnabled val="1"/>
        </dgm:presLayoutVars>
      </dgm:prSet>
      <dgm:spPr/>
    </dgm:pt>
    <dgm:pt modelId="{CD631678-0707-499D-8081-605076920921}" type="pres">
      <dgm:prSet presAssocID="{E83D6885-212C-4A87-94FB-307AE489FBC1}" presName="sibTrans" presStyleLbl="sibTrans1D1" presStyleIdx="3" presStyleCnt="4"/>
      <dgm:spPr/>
    </dgm:pt>
    <dgm:pt modelId="{93555C1C-24F1-40ED-B8DC-4F8B436DF793}" type="pres">
      <dgm:prSet presAssocID="{E83D6885-212C-4A87-94FB-307AE489FBC1}" presName="connectorText" presStyleLbl="sibTrans1D1" presStyleIdx="3" presStyleCnt="4"/>
      <dgm:spPr/>
    </dgm:pt>
    <dgm:pt modelId="{8AC24791-E5C9-48AF-A29D-B4A8185C8446}" type="pres">
      <dgm:prSet presAssocID="{337E68CD-6D53-446C-A77F-0E033BC3BB51}" presName="node" presStyleLbl="node1" presStyleIdx="4" presStyleCnt="5">
        <dgm:presLayoutVars>
          <dgm:bulletEnabled val="1"/>
        </dgm:presLayoutVars>
      </dgm:prSet>
      <dgm:spPr/>
    </dgm:pt>
  </dgm:ptLst>
  <dgm:cxnLst>
    <dgm:cxn modelId="{E6054405-239F-415F-A08B-5AB699F5839B}" srcId="{94099AC8-1ACA-4888-B9A1-A6FFB1BA1152}" destId="{D5E3C8A9-B044-4D16-AA70-588C29E22FD8}" srcOrd="0" destOrd="0" parTransId="{2D0C72F3-CC87-49E0-9223-8269A6E47DFA}" sibTransId="{E7CF7FAB-7E7B-482E-A9F5-AA05A3CF352C}"/>
    <dgm:cxn modelId="{D35FF713-8646-4CEC-9B4B-8EA34117B02D}" type="presOf" srcId="{77C14E86-C75E-453E-B56F-8CCB64AB5B34}" destId="{88AD7C09-B298-4947-9D56-88BAF15DCD1F}" srcOrd="0" destOrd="0" presId="urn:microsoft.com/office/officeart/2005/8/layout/bProcess3"/>
    <dgm:cxn modelId="{AD5FF924-A901-4E75-BAAC-B89841BE95B0}" type="presOf" srcId="{AFDFA7B9-234D-4BC4-94B0-69F3649F35A0}" destId="{88C9772B-6FF2-47FE-A9A3-8700EB3CDF6C}" srcOrd="1" destOrd="0" presId="urn:microsoft.com/office/officeart/2005/8/layout/bProcess3"/>
    <dgm:cxn modelId="{9B77F02D-722A-4F50-BA01-22706DDFBA27}" type="presOf" srcId="{77C14E86-C75E-453E-B56F-8CCB64AB5B34}" destId="{F0F2D76C-F960-4D16-9D1D-A2F3B33E17BA}" srcOrd="1" destOrd="0" presId="urn:microsoft.com/office/officeart/2005/8/layout/bProcess3"/>
    <dgm:cxn modelId="{F994B22F-63C2-47AD-A473-53F0DC90E4A9}" type="presOf" srcId="{AFDFA7B9-234D-4BC4-94B0-69F3649F35A0}" destId="{C9C034B1-35AB-4D1A-930E-4A938529E879}" srcOrd="0" destOrd="0" presId="urn:microsoft.com/office/officeart/2005/8/layout/bProcess3"/>
    <dgm:cxn modelId="{7AD34961-0175-4F09-A81D-B55AD9AF34EE}" type="presOf" srcId="{E83D6885-212C-4A87-94FB-307AE489FBC1}" destId="{CD631678-0707-499D-8081-605076920921}" srcOrd="0" destOrd="0" presId="urn:microsoft.com/office/officeart/2005/8/layout/bProcess3"/>
    <dgm:cxn modelId="{19758551-5B05-4E46-ABFF-EAD478DA16D6}" type="presOf" srcId="{A55F5259-7F86-4E86-BEA9-DB38181D530D}" destId="{C8E0B345-0A0B-4E61-A4F0-D0FB0CD5DEDA}" srcOrd="0" destOrd="0" presId="urn:microsoft.com/office/officeart/2005/8/layout/bProcess3"/>
    <dgm:cxn modelId="{2A9E7056-C17F-496F-8F09-763315CD6772}" type="presOf" srcId="{E7CF7FAB-7E7B-482E-A9F5-AA05A3CF352C}" destId="{0C55703D-2742-4E16-8F97-3D6AB7AC6457}" srcOrd="0" destOrd="0" presId="urn:microsoft.com/office/officeart/2005/8/layout/bProcess3"/>
    <dgm:cxn modelId="{2898D085-9F9E-4863-820A-F2BAFA9C14E4}" type="presOf" srcId="{7B7F7DA4-EDFA-4CA2-82B2-39BFE9705850}" destId="{D7FCD946-C8A8-4B4E-A254-1C5CBA6FDC60}" srcOrd="0" destOrd="0" presId="urn:microsoft.com/office/officeart/2005/8/layout/bProcess3"/>
    <dgm:cxn modelId="{2471668B-589C-402A-BD61-FDD17BF7E872}" type="presOf" srcId="{E83D6885-212C-4A87-94FB-307AE489FBC1}" destId="{93555C1C-24F1-40ED-B8DC-4F8B436DF793}" srcOrd="1" destOrd="0" presId="urn:microsoft.com/office/officeart/2005/8/layout/bProcess3"/>
    <dgm:cxn modelId="{CE3977A1-1AAA-4F72-A40E-95F079CA5DEF}" srcId="{94099AC8-1ACA-4888-B9A1-A6FFB1BA1152}" destId="{7B7F7DA4-EDFA-4CA2-82B2-39BFE9705850}" srcOrd="1" destOrd="0" parTransId="{E6F62DE4-6A6F-46C1-B08E-1D7066F6FA51}" sibTransId="{AFDFA7B9-234D-4BC4-94B0-69F3649F35A0}"/>
    <dgm:cxn modelId="{6FC93CA7-903C-418B-984B-6035737E2F0A}" type="presOf" srcId="{8C733DED-C9AC-4AFA-A486-556F44ED4ECC}" destId="{D596009D-D23B-4B1A-8B29-1B646384EB76}" srcOrd="0" destOrd="0" presId="urn:microsoft.com/office/officeart/2005/8/layout/bProcess3"/>
    <dgm:cxn modelId="{2A94EDBF-E6E6-47EC-9094-560BC3A59EC8}" type="presOf" srcId="{E7CF7FAB-7E7B-482E-A9F5-AA05A3CF352C}" destId="{EFEA60A1-F4F9-434E-84F6-5FC70011030E}" srcOrd="1" destOrd="0" presId="urn:microsoft.com/office/officeart/2005/8/layout/bProcess3"/>
    <dgm:cxn modelId="{173517CF-CE3A-4445-BDD5-AEF0E5D6B115}" type="presOf" srcId="{94099AC8-1ACA-4888-B9A1-A6FFB1BA1152}" destId="{7953E7AF-EEA8-402A-8E17-D5EA6BD09279}" srcOrd="0" destOrd="0" presId="urn:microsoft.com/office/officeart/2005/8/layout/bProcess3"/>
    <dgm:cxn modelId="{01BDBBCF-2BD5-4AD9-B9FB-F2F12DE6CCB2}" srcId="{94099AC8-1ACA-4888-B9A1-A6FFB1BA1152}" destId="{8C733DED-C9AC-4AFA-A486-556F44ED4ECC}" srcOrd="3" destOrd="0" parTransId="{53D753BF-2127-4A05-9F83-BD66A2BFFD2D}" sibTransId="{E83D6885-212C-4A87-94FB-307AE489FBC1}"/>
    <dgm:cxn modelId="{58B688E3-9717-4E1C-B343-D14AFFC7A8AA}" srcId="{94099AC8-1ACA-4888-B9A1-A6FFB1BA1152}" destId="{A55F5259-7F86-4E86-BEA9-DB38181D530D}" srcOrd="2" destOrd="0" parTransId="{B1BEDBB3-EB78-46D3-9207-9DCD8F0FCD87}" sibTransId="{77C14E86-C75E-453E-B56F-8CCB64AB5B34}"/>
    <dgm:cxn modelId="{32B27DE9-F42C-4642-BC6E-A4766744B372}" type="presOf" srcId="{337E68CD-6D53-446C-A77F-0E033BC3BB51}" destId="{8AC24791-E5C9-48AF-A29D-B4A8185C8446}" srcOrd="0" destOrd="0" presId="urn:microsoft.com/office/officeart/2005/8/layout/bProcess3"/>
    <dgm:cxn modelId="{A7BF64F2-8277-40E7-96F0-76CC169D7182}" type="presOf" srcId="{D5E3C8A9-B044-4D16-AA70-588C29E22FD8}" destId="{09365536-FC4D-4892-82B3-76BB17ADA46A}" srcOrd="0" destOrd="0" presId="urn:microsoft.com/office/officeart/2005/8/layout/bProcess3"/>
    <dgm:cxn modelId="{E6D5FEF3-2321-43DC-8451-3F2FF6FEFD2A}" srcId="{94099AC8-1ACA-4888-B9A1-A6FFB1BA1152}" destId="{337E68CD-6D53-446C-A77F-0E033BC3BB51}" srcOrd="4" destOrd="0" parTransId="{C0609DA8-5228-4F23-AD67-062A112827A2}" sibTransId="{385120B8-4410-4655-B2BE-A8C425DED1FD}"/>
    <dgm:cxn modelId="{1163ED78-D627-4DDF-A8B2-E8E6D2A0C114}" type="presParOf" srcId="{7953E7AF-EEA8-402A-8E17-D5EA6BD09279}" destId="{09365536-FC4D-4892-82B3-76BB17ADA46A}" srcOrd="0" destOrd="0" presId="urn:microsoft.com/office/officeart/2005/8/layout/bProcess3"/>
    <dgm:cxn modelId="{AA046D88-869A-45A2-87DA-7D8392029DD3}" type="presParOf" srcId="{7953E7AF-EEA8-402A-8E17-D5EA6BD09279}" destId="{0C55703D-2742-4E16-8F97-3D6AB7AC6457}" srcOrd="1" destOrd="0" presId="urn:microsoft.com/office/officeart/2005/8/layout/bProcess3"/>
    <dgm:cxn modelId="{3FAB030D-2B9D-48AC-B66E-E16B7F12279E}" type="presParOf" srcId="{0C55703D-2742-4E16-8F97-3D6AB7AC6457}" destId="{EFEA60A1-F4F9-434E-84F6-5FC70011030E}" srcOrd="0" destOrd="0" presId="urn:microsoft.com/office/officeart/2005/8/layout/bProcess3"/>
    <dgm:cxn modelId="{B92B3066-FC2F-463E-A496-86576A5D70D9}" type="presParOf" srcId="{7953E7AF-EEA8-402A-8E17-D5EA6BD09279}" destId="{D7FCD946-C8A8-4B4E-A254-1C5CBA6FDC60}" srcOrd="2" destOrd="0" presId="urn:microsoft.com/office/officeart/2005/8/layout/bProcess3"/>
    <dgm:cxn modelId="{A5D6EB2A-5155-437D-944C-93A536D76A26}" type="presParOf" srcId="{7953E7AF-EEA8-402A-8E17-D5EA6BD09279}" destId="{C9C034B1-35AB-4D1A-930E-4A938529E879}" srcOrd="3" destOrd="0" presId="urn:microsoft.com/office/officeart/2005/8/layout/bProcess3"/>
    <dgm:cxn modelId="{F58186BD-682A-4A20-83D0-B305D87C50A2}" type="presParOf" srcId="{C9C034B1-35AB-4D1A-930E-4A938529E879}" destId="{88C9772B-6FF2-47FE-A9A3-8700EB3CDF6C}" srcOrd="0" destOrd="0" presId="urn:microsoft.com/office/officeart/2005/8/layout/bProcess3"/>
    <dgm:cxn modelId="{9B074A13-BFC0-4B01-B7CE-67A9A49BA126}" type="presParOf" srcId="{7953E7AF-EEA8-402A-8E17-D5EA6BD09279}" destId="{C8E0B345-0A0B-4E61-A4F0-D0FB0CD5DEDA}" srcOrd="4" destOrd="0" presId="urn:microsoft.com/office/officeart/2005/8/layout/bProcess3"/>
    <dgm:cxn modelId="{B6536DFF-60A9-46EA-BF9D-EA8A1E48EBF3}" type="presParOf" srcId="{7953E7AF-EEA8-402A-8E17-D5EA6BD09279}" destId="{88AD7C09-B298-4947-9D56-88BAF15DCD1F}" srcOrd="5" destOrd="0" presId="urn:microsoft.com/office/officeart/2005/8/layout/bProcess3"/>
    <dgm:cxn modelId="{F8DBDA79-2E92-46B7-A17E-A60A5619ADAF}" type="presParOf" srcId="{88AD7C09-B298-4947-9D56-88BAF15DCD1F}" destId="{F0F2D76C-F960-4D16-9D1D-A2F3B33E17BA}" srcOrd="0" destOrd="0" presId="urn:microsoft.com/office/officeart/2005/8/layout/bProcess3"/>
    <dgm:cxn modelId="{CC995691-14B0-4E49-BE1A-D69D4D9D2440}" type="presParOf" srcId="{7953E7AF-EEA8-402A-8E17-D5EA6BD09279}" destId="{D596009D-D23B-4B1A-8B29-1B646384EB76}" srcOrd="6" destOrd="0" presId="urn:microsoft.com/office/officeart/2005/8/layout/bProcess3"/>
    <dgm:cxn modelId="{0D9A3AFA-CA6E-44DA-9445-05919016776A}" type="presParOf" srcId="{7953E7AF-EEA8-402A-8E17-D5EA6BD09279}" destId="{CD631678-0707-499D-8081-605076920921}" srcOrd="7" destOrd="0" presId="urn:microsoft.com/office/officeart/2005/8/layout/bProcess3"/>
    <dgm:cxn modelId="{58072669-A7C2-4F67-818F-E0BE3F3DB745}" type="presParOf" srcId="{CD631678-0707-499D-8081-605076920921}" destId="{93555C1C-24F1-40ED-B8DC-4F8B436DF793}" srcOrd="0" destOrd="0" presId="urn:microsoft.com/office/officeart/2005/8/layout/bProcess3"/>
    <dgm:cxn modelId="{83EE7BAA-3A75-4A3C-877A-EBF91864029B}" type="presParOf" srcId="{7953E7AF-EEA8-402A-8E17-D5EA6BD09279}" destId="{8AC24791-E5C9-48AF-A29D-B4A8185C844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1F866-08C8-411C-9F36-3FC7114A1EC0}">
      <dsp:nvSpPr>
        <dsp:cNvPr id="0" name=""/>
        <dsp:cNvSpPr/>
      </dsp:nvSpPr>
      <dsp:spPr>
        <a:xfrm rot="5400000">
          <a:off x="-369361" y="372941"/>
          <a:ext cx="2462409" cy="17236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600" b="1" kern="1200" dirty="0">
              <a:latin typeface="+mn-lt"/>
              <a:ea typeface="ＭＳ Ｐゴシック" panose="020B0600070205080204" pitchFamily="34" charset="-128"/>
              <a:cs typeface="ＭＳ Ｐゴシック" charset="0"/>
            </a:rPr>
            <a:t>Vote d’une dotation en commission permanente </a:t>
          </a:r>
          <a:endParaRPr lang="fr-FR" sz="1600" b="1" kern="1200" dirty="0"/>
        </a:p>
      </dsp:txBody>
      <dsp:txXfrm rot="-5400000">
        <a:off x="1" y="865422"/>
        <a:ext cx="1723686" cy="738723"/>
      </dsp:txXfrm>
    </dsp:sp>
    <dsp:sp modelId="{E1E2966D-2A24-4290-9618-727AE1B1499D}">
      <dsp:nvSpPr>
        <dsp:cNvPr id="0" name=""/>
        <dsp:cNvSpPr/>
      </dsp:nvSpPr>
      <dsp:spPr>
        <a:xfrm rot="5400000">
          <a:off x="3871139" y="-2143872"/>
          <a:ext cx="1601408" cy="5896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800" kern="12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Les financements alloués sont déterminés sur la base des devis transmis lors des campagnes de saisie  (lorsqu’il s’agit d’équipements hors marchés public régionaux</a:t>
          </a:r>
          <a:r>
            <a:rPr lang="fr-FR" altLang="fr-FR" sz="1600" kern="12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)</a:t>
          </a:r>
        </a:p>
      </dsp:txBody>
      <dsp:txXfrm rot="-5400000">
        <a:off x="1723687" y="81754"/>
        <a:ext cx="5818139" cy="1445060"/>
      </dsp:txXfrm>
    </dsp:sp>
    <dsp:sp modelId="{21C90268-34CB-41F9-8320-E0D94D0D0DAD}">
      <dsp:nvSpPr>
        <dsp:cNvPr id="0" name=""/>
        <dsp:cNvSpPr/>
      </dsp:nvSpPr>
      <dsp:spPr>
        <a:xfrm rot="5400000">
          <a:off x="-369361" y="2551571"/>
          <a:ext cx="2462409" cy="17236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600" b="1" kern="1200" dirty="0">
              <a:latin typeface="+mn-lt"/>
              <a:ea typeface="ＭＳ Ｐゴシック" panose="020B0600070205080204" pitchFamily="34" charset="-128"/>
              <a:cs typeface="ＭＳ Ｐゴシック" charset="0"/>
            </a:rPr>
            <a:t>Notification de dotation en équipement </a:t>
          </a:r>
        </a:p>
      </dsp:txBody>
      <dsp:txXfrm rot="-5400000">
        <a:off x="1" y="3044052"/>
        <a:ext cx="1723686" cy="738723"/>
      </dsp:txXfrm>
    </dsp:sp>
    <dsp:sp modelId="{5B8E0A74-D738-4E25-98AD-18011A05AC8F}">
      <dsp:nvSpPr>
        <dsp:cNvPr id="0" name=""/>
        <dsp:cNvSpPr/>
      </dsp:nvSpPr>
      <dsp:spPr>
        <a:xfrm rot="5400000">
          <a:off x="3871560" y="34336"/>
          <a:ext cx="1600566" cy="5896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800" kern="12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Dotation financière ou dotation marché</a:t>
          </a:r>
          <a:endParaRPr lang="fr-FR" sz="1800" kern="1200" dirty="0">
            <a:solidFill>
              <a:srgbClr val="081556"/>
            </a:solidFill>
            <a:ea typeface="ＭＳ Ｐゴシック" panose="020B0600070205080204" pitchFamily="34" charset="-128"/>
            <a:cs typeface="ＭＳ Ｐゴシック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800" kern="12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Envoyée par mail par le service Equipement dans les 1 à 2 mois suivant la CP</a:t>
          </a:r>
          <a:endParaRPr lang="fr-FR" sz="1800" kern="1200" dirty="0">
            <a:solidFill>
              <a:srgbClr val="081556"/>
            </a:solidFill>
            <a:ea typeface="ＭＳ Ｐゴシック" panose="020B0600070205080204" pitchFamily="34" charset="-128"/>
            <a:cs typeface="ＭＳ Ｐゴシック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800" kern="12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rPr>
            <a:t>Fait office de notification comptable</a:t>
          </a:r>
          <a:endParaRPr lang="fr-FR" sz="1800" kern="1200" dirty="0">
            <a:solidFill>
              <a:srgbClr val="081556"/>
            </a:solidFill>
            <a:ea typeface="ＭＳ Ｐゴシック" panose="020B0600070205080204" pitchFamily="34" charset="-128"/>
            <a:cs typeface="ＭＳ Ｐゴシック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</dsp:txBody>
      <dsp:txXfrm rot="-5400000">
        <a:off x="1723687" y="2260343"/>
        <a:ext cx="5818180" cy="1444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5703D-2742-4E16-8F97-3D6AB7AC6457}">
      <dsp:nvSpPr>
        <dsp:cNvPr id="0" name=""/>
        <dsp:cNvSpPr/>
      </dsp:nvSpPr>
      <dsp:spPr>
        <a:xfrm>
          <a:off x="2403115" y="1551362"/>
          <a:ext cx="520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4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649414" y="1594326"/>
        <a:ext cx="27536" cy="5512"/>
      </dsp:txXfrm>
    </dsp:sp>
    <dsp:sp modelId="{09365536-FC4D-4892-82B3-76BB17ADA46A}">
      <dsp:nvSpPr>
        <dsp:cNvPr id="0" name=""/>
        <dsp:cNvSpPr/>
      </dsp:nvSpPr>
      <dsp:spPr>
        <a:xfrm>
          <a:off x="10416" y="878733"/>
          <a:ext cx="2394499" cy="14366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Dotation validée  : la Région prévient le prestataire</a:t>
          </a:r>
          <a:endParaRPr lang="fr-FR" sz="1800" b="1" kern="1200" dirty="0">
            <a:solidFill>
              <a:schemeClr val="bg1"/>
            </a:solidFill>
            <a:latin typeface="+mn-lt"/>
            <a:ea typeface="ＭＳ Ｐゴシック" charset="0"/>
            <a:cs typeface="+mn-cs"/>
          </a:endParaRPr>
        </a:p>
      </dsp:txBody>
      <dsp:txXfrm>
        <a:off x="10416" y="878733"/>
        <a:ext cx="2394499" cy="1436699"/>
      </dsp:txXfrm>
    </dsp:sp>
    <dsp:sp modelId="{C9C034B1-35AB-4D1A-930E-4A938529E879}">
      <dsp:nvSpPr>
        <dsp:cNvPr id="0" name=""/>
        <dsp:cNvSpPr/>
      </dsp:nvSpPr>
      <dsp:spPr>
        <a:xfrm>
          <a:off x="5348349" y="1551362"/>
          <a:ext cx="520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4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5594648" y="1594326"/>
        <a:ext cx="27536" cy="5512"/>
      </dsp:txXfrm>
    </dsp:sp>
    <dsp:sp modelId="{D7FCD946-C8A8-4B4E-A254-1C5CBA6FDC60}">
      <dsp:nvSpPr>
        <dsp:cNvPr id="0" name=""/>
        <dsp:cNvSpPr/>
      </dsp:nvSpPr>
      <dsp:spPr>
        <a:xfrm>
          <a:off x="2955650" y="878733"/>
          <a:ext cx="2394499" cy="14366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Le prestataire contacte le lycée pour réalisation devis</a:t>
          </a:r>
        </a:p>
      </dsp:txBody>
      <dsp:txXfrm>
        <a:off x="2955650" y="878733"/>
        <a:ext cx="2394499" cy="1436699"/>
      </dsp:txXfrm>
    </dsp:sp>
    <dsp:sp modelId="{88AD7C09-B298-4947-9D56-88BAF15DCD1F}">
      <dsp:nvSpPr>
        <dsp:cNvPr id="0" name=""/>
        <dsp:cNvSpPr/>
      </dsp:nvSpPr>
      <dsp:spPr>
        <a:xfrm>
          <a:off x="1207666" y="2313632"/>
          <a:ext cx="5890467" cy="520134"/>
        </a:xfrm>
        <a:custGeom>
          <a:avLst/>
          <a:gdLst/>
          <a:ahLst/>
          <a:cxnLst/>
          <a:rect l="0" t="0" r="0" b="0"/>
          <a:pathLst>
            <a:path>
              <a:moveTo>
                <a:pt x="5890467" y="0"/>
              </a:moveTo>
              <a:lnTo>
                <a:pt x="5890467" y="277167"/>
              </a:lnTo>
              <a:lnTo>
                <a:pt x="0" y="277167"/>
              </a:lnTo>
              <a:lnTo>
                <a:pt x="0" y="520134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4004996" y="2570943"/>
        <a:ext cx="295807" cy="5512"/>
      </dsp:txXfrm>
    </dsp:sp>
    <dsp:sp modelId="{C8E0B345-0A0B-4E61-A4F0-D0FB0CD5DEDA}">
      <dsp:nvSpPr>
        <dsp:cNvPr id="0" name=""/>
        <dsp:cNvSpPr/>
      </dsp:nvSpPr>
      <dsp:spPr>
        <a:xfrm>
          <a:off x="5900884" y="878733"/>
          <a:ext cx="2394499" cy="14366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Le lycée renvoie le devis validé par le chef d’établissement  au prestataire</a:t>
          </a:r>
        </a:p>
      </dsp:txBody>
      <dsp:txXfrm>
        <a:off x="5900884" y="878733"/>
        <a:ext cx="2394499" cy="1436699"/>
      </dsp:txXfrm>
    </dsp:sp>
    <dsp:sp modelId="{CD631678-0707-499D-8081-605076920921}">
      <dsp:nvSpPr>
        <dsp:cNvPr id="0" name=""/>
        <dsp:cNvSpPr/>
      </dsp:nvSpPr>
      <dsp:spPr>
        <a:xfrm>
          <a:off x="2403115" y="3538797"/>
          <a:ext cx="520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134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649414" y="3581760"/>
        <a:ext cx="27536" cy="5512"/>
      </dsp:txXfrm>
    </dsp:sp>
    <dsp:sp modelId="{D596009D-D23B-4B1A-8B29-1B646384EB76}">
      <dsp:nvSpPr>
        <dsp:cNvPr id="0" name=""/>
        <dsp:cNvSpPr/>
      </dsp:nvSpPr>
      <dsp:spPr>
        <a:xfrm>
          <a:off x="10416" y="2866167"/>
          <a:ext cx="2394499" cy="14366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Le prestataire transmet à la région le devis validé</a:t>
          </a:r>
        </a:p>
      </dsp:txBody>
      <dsp:txXfrm>
        <a:off x="10416" y="2866167"/>
        <a:ext cx="2394499" cy="1436699"/>
      </dsp:txXfrm>
    </dsp:sp>
    <dsp:sp modelId="{8AC24791-E5C9-48AF-A29D-B4A8185C8446}">
      <dsp:nvSpPr>
        <dsp:cNvPr id="0" name=""/>
        <dsp:cNvSpPr/>
      </dsp:nvSpPr>
      <dsp:spPr>
        <a:xfrm>
          <a:off x="2955650" y="2866167"/>
          <a:ext cx="2394499" cy="14366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chemeClr val="bg1"/>
              </a:solidFill>
              <a:latin typeface="+mn-lt"/>
              <a:ea typeface="ＭＳ Ｐゴシック" charset="0"/>
              <a:cs typeface="+mn-cs"/>
            </a:rPr>
            <a:t>La région contrôle, valide et émet un bon de commande </a:t>
          </a:r>
        </a:p>
      </dsp:txBody>
      <dsp:txXfrm>
        <a:off x="2955650" y="2866167"/>
        <a:ext cx="2394499" cy="143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F8CB8EE-2DDE-4C9D-9BF7-FF4CCE64F9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3665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3FE406-C0EA-4DFD-9542-ACEFD9309E9A}" type="slidenum">
              <a:rPr lang="fr-FR" altLang="fr-FR" smtClean="0">
                <a:cs typeface="Arial" charset="0"/>
              </a:rPr>
              <a:pPr/>
              <a:t>1</a:t>
            </a:fld>
            <a:endParaRPr lang="fr-FR" altLang="fr-FR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3FE406-C0EA-4DFD-9542-ACEFD9309E9A}" type="slidenum">
              <a:rPr lang="fr-FR" altLang="fr-FR" smtClean="0">
                <a:cs typeface="Arial" charset="0"/>
              </a:rPr>
              <a:pPr/>
              <a:t>11</a:t>
            </a:fld>
            <a:endParaRPr lang="fr-FR" altLang="fr-FR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3FE406-C0EA-4DFD-9542-ACEFD9309E9A}" type="slidenum">
              <a:rPr lang="fr-FR" altLang="fr-FR" smtClean="0">
                <a:cs typeface="Arial" charset="0"/>
              </a:rPr>
              <a:pPr/>
              <a:t>13</a:t>
            </a:fld>
            <a:endParaRPr lang="fr-FR" altLang="fr-FR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109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F98C03-7C5C-4578-82B5-5AA14CF83AD0}" type="slidenum">
              <a:rPr lang="fr-FR" altLang="fr-FR" smtClean="0">
                <a:cs typeface="Arial" charset="0"/>
              </a:rPr>
              <a:pPr/>
              <a:t>14</a:t>
            </a:fld>
            <a:endParaRPr lang="fr-FR" altLang="fr-FR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F98C03-7C5C-4578-82B5-5AA14CF83AD0}" type="slidenum">
              <a:rPr lang="fr-FR" altLang="fr-FR" smtClean="0">
                <a:cs typeface="Arial" charset="0"/>
              </a:rPr>
              <a:pPr/>
              <a:t>15</a:t>
            </a:fld>
            <a:endParaRPr lang="fr-FR" altLang="fr-FR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BC30F1-97D9-406A-A123-4EF3637F6526}" type="slidenum">
              <a:rPr lang="fr-FR" altLang="fr-FR" smtClean="0">
                <a:cs typeface="Arial" charset="0"/>
              </a:rPr>
              <a:pPr/>
              <a:t>16</a:t>
            </a:fld>
            <a:endParaRPr lang="fr-FR" altLang="fr-FR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19BA66-C73C-4F02-B308-1AE0F337C654}" type="slidenum">
              <a:rPr lang="fr-FR" altLang="fr-FR" smtClean="0">
                <a:cs typeface="Arial" charset="0"/>
              </a:rPr>
              <a:pPr/>
              <a:t>17</a:t>
            </a:fld>
            <a:endParaRPr lang="fr-FR" altLang="fr-FR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19BA66-C73C-4F02-B308-1AE0F337C654}" type="slidenum">
              <a:rPr lang="fr-FR" altLang="fr-FR" smtClean="0">
                <a:cs typeface="Arial" charset="0"/>
              </a:rPr>
              <a:pPr/>
              <a:t>18</a:t>
            </a:fld>
            <a:endParaRPr lang="fr-FR" altLang="fr-FR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B7D2A-5014-44DC-B3F2-5A539AE8131E}" type="slidenum">
              <a:rPr lang="fr-FR" altLang="fr-FR" smtClean="0">
                <a:cs typeface="Arial" charset="0"/>
              </a:rPr>
              <a:pPr/>
              <a:t>20</a:t>
            </a:fld>
            <a:endParaRPr lang="fr-FR" altLang="fr-FR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B7D2A-5014-44DC-B3F2-5A539AE8131E}" type="slidenum">
              <a:rPr lang="fr-FR" altLang="fr-FR" smtClean="0">
                <a:cs typeface="Arial" charset="0"/>
              </a:rPr>
              <a:pPr/>
              <a:t>21</a:t>
            </a:fld>
            <a:endParaRPr lang="fr-FR" altLang="fr-FR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B7D2A-5014-44DC-B3F2-5A539AE8131E}" type="slidenum">
              <a:rPr lang="fr-FR" altLang="fr-FR" smtClean="0">
                <a:cs typeface="Arial" charset="0"/>
              </a:rPr>
              <a:pPr/>
              <a:t>22</a:t>
            </a:fld>
            <a:endParaRPr lang="fr-FR" altLang="fr-FR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3FE406-C0EA-4DFD-9542-ACEFD9309E9A}" type="slidenum">
              <a:rPr lang="fr-FR" altLang="fr-FR" smtClean="0">
                <a:cs typeface="Arial" charset="0"/>
              </a:rPr>
              <a:pPr/>
              <a:t>2</a:t>
            </a:fld>
            <a:endParaRPr lang="fr-FR" altLang="fr-FR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B7D2A-5014-44DC-B3F2-5A539AE8131E}" type="slidenum">
              <a:rPr lang="fr-FR" altLang="fr-FR" smtClean="0">
                <a:cs typeface="Arial" charset="0"/>
              </a:rPr>
              <a:pPr/>
              <a:t>23</a:t>
            </a:fld>
            <a:endParaRPr lang="fr-FR" altLang="fr-FR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4558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089051-324A-4A53-A205-E81F6E978952}" type="slidenum">
              <a:rPr lang="fr-FR" altLang="fr-FR" smtClean="0">
                <a:cs typeface="Arial" charset="0"/>
              </a:rPr>
              <a:pPr/>
              <a:t>24</a:t>
            </a:fld>
            <a:endParaRPr lang="fr-FR" altLang="fr-FR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B7D2A-5014-44DC-B3F2-5A539AE8131E}" type="slidenum">
              <a:rPr lang="fr-FR" altLang="fr-FR" smtClean="0">
                <a:cs typeface="Arial" charset="0"/>
              </a:rPr>
              <a:pPr/>
              <a:t>25</a:t>
            </a:fld>
            <a:endParaRPr lang="fr-FR" altLang="fr-FR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089051-324A-4A53-A205-E81F6E978952}" type="slidenum">
              <a:rPr lang="fr-FR" altLang="fr-FR" smtClean="0">
                <a:cs typeface="Arial" charset="0"/>
              </a:rPr>
              <a:pPr/>
              <a:t>33</a:t>
            </a:fld>
            <a:endParaRPr lang="fr-FR" altLang="fr-FR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43362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D7153B-2B73-4DB2-9572-C779252C3BC3}" type="slidenum">
              <a:rPr lang="fr-FR" altLang="fr-FR" smtClean="0">
                <a:cs typeface="Arial" charset="0"/>
              </a:rPr>
              <a:pPr/>
              <a:t>35</a:t>
            </a:fld>
            <a:endParaRPr lang="fr-FR" altLang="fr-FR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1238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CB8EE-2DDE-4C9D-9BF7-FF4CCE64F9D7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2872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DD3B25-38CD-4811-B1D7-AC28352EBE03}" type="slidenum">
              <a:rPr lang="fr-FR" altLang="fr-FR" smtClean="0">
                <a:cs typeface="Arial" charset="0"/>
              </a:rPr>
              <a:pPr/>
              <a:t>38</a:t>
            </a:fld>
            <a:endParaRPr lang="fr-FR" altLang="fr-FR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9826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DD3B25-38CD-4811-B1D7-AC28352EBE03}" type="slidenum">
              <a:rPr lang="fr-FR" altLang="fr-FR" smtClean="0">
                <a:cs typeface="Arial" charset="0"/>
              </a:rPr>
              <a:pPr/>
              <a:t>39</a:t>
            </a:fld>
            <a:endParaRPr lang="fr-FR" altLang="fr-FR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706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B1904-89FD-4535-B46C-0A52C7FF1E80}" type="slidenum">
              <a:rPr lang="fr-FR" altLang="fr-FR" smtClean="0">
                <a:cs typeface="Arial" charset="0"/>
              </a:rPr>
              <a:pPr/>
              <a:t>3</a:t>
            </a:fld>
            <a:endParaRPr lang="fr-FR" altLang="fr-FR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B1904-89FD-4535-B46C-0A52C7FF1E80}" type="slidenum">
              <a:rPr lang="fr-FR" altLang="fr-FR" smtClean="0">
                <a:cs typeface="Arial" charset="0"/>
              </a:rPr>
              <a:pPr/>
              <a:t>4</a:t>
            </a:fld>
            <a:endParaRPr lang="fr-FR" altLang="fr-FR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B1904-89FD-4535-B46C-0A52C7FF1E80}" type="slidenum">
              <a:rPr lang="fr-FR" altLang="fr-FR" smtClean="0">
                <a:cs typeface="Arial" charset="0"/>
              </a:rPr>
              <a:pPr/>
              <a:t>5</a:t>
            </a:fld>
            <a:endParaRPr lang="fr-FR" altLang="fr-FR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240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785159-97C3-4FB6-BA19-E8A9D0FCD6B1}" type="slidenum">
              <a:rPr lang="fr-FR" altLang="fr-FR" smtClean="0">
                <a:cs typeface="Arial" charset="0"/>
              </a:rPr>
              <a:pPr/>
              <a:t>6</a:t>
            </a:fld>
            <a:endParaRPr lang="fr-FR" alt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785159-97C3-4FB6-BA19-E8A9D0FCD6B1}" type="slidenum">
              <a:rPr lang="fr-FR" altLang="fr-FR" smtClean="0">
                <a:cs typeface="Arial" charset="0"/>
              </a:rPr>
              <a:pPr/>
              <a:t>7</a:t>
            </a:fld>
            <a:endParaRPr lang="fr-FR" alt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785159-97C3-4FB6-BA19-E8A9D0FCD6B1}" type="slidenum">
              <a:rPr lang="fr-FR" altLang="fr-FR" smtClean="0">
                <a:cs typeface="Arial" charset="0"/>
              </a:rPr>
              <a:pPr/>
              <a:t>8</a:t>
            </a:fld>
            <a:endParaRPr lang="fr-FR" alt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905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3FE406-C0EA-4DFD-9542-ACEFD9309E9A}" type="slidenum">
              <a:rPr lang="fr-FR" altLang="fr-FR" smtClean="0">
                <a:cs typeface="Arial" charset="0"/>
              </a:rPr>
              <a:pPr/>
              <a:t>9</a:t>
            </a:fld>
            <a:endParaRPr lang="fr-FR" altLang="fr-FR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7111-0383-4BEE-994E-37A36B7708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CA6C-7257-4AF8-BFF6-FB9AB7BD22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C0BC3-9B6A-4C59-8D97-56C1720B2E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D39B-36F0-4D9F-8077-5844F21B75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8E4B9-375F-437C-8FA8-5A1528F270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8193-91BD-4362-9EC4-9E27367447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8BC6-4B5A-46E0-BF17-7D9E84B604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8AF5-6C9C-4E5A-B0E9-93DF6484A6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9F08-46D6-405D-B884-680D9C772B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77001-A1AA-435B-9045-023CBC703E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61AB-F2B4-4146-86D9-8BF41E2CD1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B8821-0BF7-472A-BAD3-7F0DE3B8B5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74F6-B745-49A7-8251-5D48B25444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6A4EB2E-2930-40E2-A73B-5361D8DA37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https://monlycee.net/" TargetMode="Externa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di.lycees@il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ecupequipement@iledefrance.f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hyperlink" Target="https://lycees.iledefrance.fr/equipement-numeriqu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lycees.iledefrance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657850" y="1695450"/>
            <a:ext cx="447675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7" name="Rectangle 21"/>
          <p:cNvSpPr>
            <a:spLocks noChangeArrowheads="1"/>
          </p:cNvSpPr>
          <p:nvPr/>
        </p:nvSpPr>
        <p:spPr bwMode="auto">
          <a:xfrm>
            <a:off x="10410825" y="5657850"/>
            <a:ext cx="0" cy="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438537" cy="512022"/>
          </a:xfrm>
          <a:prstGeom prst="rect">
            <a:avLst/>
          </a:prstGeom>
        </p:spPr>
      </p:pic>
      <p:sp>
        <p:nvSpPr>
          <p:cNvPr id="12" name="Titre 4"/>
          <p:cNvSpPr txBox="1">
            <a:spLocks/>
          </p:cNvSpPr>
          <p:nvPr/>
        </p:nvSpPr>
        <p:spPr bwMode="auto">
          <a:xfrm>
            <a:off x="196753" y="2133599"/>
            <a:ext cx="8480783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  <a:lvl2pPr defTabSz="457200" eaLnBrk="0" hangingPunct="0">
              <a:defRPr sz="2200">
                <a:solidFill>
                  <a:srgbClr val="081556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defTabSz="457200" eaLnBrk="0" hangingPunct="0">
              <a:defRPr sz="2200">
                <a:solidFill>
                  <a:srgbClr val="081556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defTabSz="457200" eaLnBrk="0" hangingPunct="0">
              <a:defRPr sz="2200">
                <a:solidFill>
                  <a:srgbClr val="081556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defTabSz="457200" eaLnBrk="0" hangingPunct="0">
              <a:defRPr sz="2200">
                <a:solidFill>
                  <a:srgbClr val="081556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</a:rPr>
              <a:t>Le Pôle Lycées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altLang="fr-FR" sz="2800" dirty="0">
                <a:solidFill>
                  <a:schemeClr val="bg1"/>
                </a:solidFill>
              </a:rPr>
              <a:t>Direction de la Réussite des Elèves</a:t>
            </a:r>
          </a:p>
          <a:p>
            <a:endParaRPr lang="fr-FR" altLang="fr-FR" sz="2800" dirty="0">
              <a:solidFill>
                <a:schemeClr val="bg1"/>
              </a:solidFill>
            </a:endParaRPr>
          </a:p>
          <a:p>
            <a:pPr lvl="2" algn="ctr">
              <a:spcAft>
                <a:spcPts val="1200"/>
              </a:spcAft>
            </a:pPr>
            <a:r>
              <a:rPr lang="fr-FR" sz="2400" dirty="0">
                <a:solidFill>
                  <a:schemeClr val="bg1"/>
                </a:solidFill>
              </a:rPr>
              <a:t>LE SERVICE EQUIPEMENT </a:t>
            </a:r>
          </a:p>
        </p:txBody>
      </p:sp>
      <p:sp>
        <p:nvSpPr>
          <p:cNvPr id="13" name="Sous-titre 5"/>
          <p:cNvSpPr txBox="1">
            <a:spLocks/>
          </p:cNvSpPr>
          <p:nvPr/>
        </p:nvSpPr>
        <p:spPr>
          <a:xfrm>
            <a:off x="1355677" y="1223532"/>
            <a:ext cx="6432646" cy="528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72000" tIns="0" rIns="72000" bIns="36000" numCol="1" anchor="b" anchorCtr="1" compatLnSpc="1">
            <a:prstTxWarp prst="textNoShape">
              <a:avLst/>
            </a:prstTxWarp>
            <a:spAutoFit/>
          </a:bodyPr>
          <a:lstStyle>
            <a:lvl1pPr marL="0" indent="0" algn="ctr" defTabSz="457200">
              <a:buClr>
                <a:schemeClr val="accent1"/>
              </a:buClr>
              <a:buFont typeface="Wingdings" pitchFamily="2" charset="2"/>
              <a:buNone/>
              <a:defRPr sz="2200" b="1" i="1">
                <a:solidFill>
                  <a:schemeClr val="bg1"/>
                </a:solidFill>
                <a:latin typeface="Times" pitchFamily="18" charset="0"/>
                <a:ea typeface="ＭＳ Ｐゴシック" pitchFamily="34" charset="-128"/>
                <a:cs typeface="ＭＳ Ｐゴシック" charset="0"/>
              </a:defRPr>
            </a:lvl1pPr>
            <a:lvl2pPr indent="0" algn="ctr" defTabSz="45720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indent="0" algn="ctr" defTabSz="457200">
              <a:spcBef>
                <a:spcPts val="475"/>
              </a:spcBef>
              <a:buClr>
                <a:schemeClr val="accent1"/>
              </a:buClr>
              <a:buFont typeface="Lucida Grande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indent="0" algn="ctr" defTabSz="457200">
              <a:spcBef>
                <a:spcPts val="475"/>
              </a:spcBef>
              <a:buClr>
                <a:schemeClr val="accent2"/>
              </a:buClr>
              <a:buFont typeface="Courier New" pitchFamily="49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indent="0" algn="ctr" defTabSz="457200">
              <a:spcBef>
                <a:spcPts val="475"/>
              </a:spcBef>
              <a:buClr>
                <a:schemeClr val="accent1"/>
              </a:buClr>
              <a:buFont typeface="Arial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fr-FR" altLang="fr-FR" sz="3200" i="0" dirty="0">
                <a:latin typeface="+mj-lt"/>
              </a:rPr>
              <a:t>Présentation</a:t>
            </a:r>
            <a:r>
              <a:rPr lang="fr-FR" altLang="fr-FR" sz="3200" dirty="0"/>
              <a:t> </a:t>
            </a:r>
            <a:r>
              <a:rPr lang="fr-FR" altLang="fr-FR" sz="3200" i="0" dirty="0">
                <a:latin typeface="+mj-lt"/>
              </a:rPr>
              <a:t>néo-DDFPT</a:t>
            </a:r>
          </a:p>
        </p:txBody>
      </p:sp>
      <p:sp>
        <p:nvSpPr>
          <p:cNvPr id="15" name="Espace réservé de la date 6"/>
          <p:cNvSpPr txBox="1">
            <a:spLocks/>
          </p:cNvSpPr>
          <p:nvPr/>
        </p:nvSpPr>
        <p:spPr bwMode="auto">
          <a:xfrm>
            <a:off x="304800" y="6299200"/>
            <a:ext cx="3581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chemeClr val="bg1"/>
                </a:solidFill>
                <a:latin typeface="+mn-lt"/>
                <a:cs typeface="ＭＳ Ｐゴシック" charset="0"/>
              </a:rPr>
              <a:t>Mardi 3 décembre 2024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681883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dirty="0"/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76200"/>
            <a:ext cx="1438537" cy="5120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28463" y="791029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 b="1">
                <a:solidFill>
                  <a:srgbClr val="081556"/>
                </a:solidFill>
                <a:latin typeface="+mn-lt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dirty="0"/>
              <a:t>4 campagnes récurrentes par an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258362"/>
            <a:ext cx="602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LES DEMANDES D’EQUIPEMENT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" y="1509194"/>
            <a:ext cx="8153400" cy="438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Les campagnes s’adressant à des lycées ciblés :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La campagne « 1E1R »  dite « Construction Rénovation » recense les besoins en  premier équipement (1E) pour les lycées neufs et les lycées ayant bénéficié de travaux de rénovation (1R) 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La campagne « MR » pour « Mesures de Rentrée » est ouverte aux lycées ouvrant une formation ou en montée pédagogique, pour lesquels les élus régionaux ont émis un avis favorable « avec équipement » 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La campagne MLDS est ouverte pour les lycées accueillant des formations spécifiques de Lutte contre le Décrochage Scolaire</a:t>
            </a:r>
          </a:p>
          <a:p>
            <a:pPr lvl="1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defRPr/>
            </a:pPr>
            <a:endParaRPr lang="fr-FR" dirty="0"/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La campagne générale « Complément / Renouvellement » 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Elle s’adresse à tous les lycées publics franciliens (469 lycées)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Elle recense les besoins en équipements priorisés par les lycées 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5 priorités pour l’équipement pédagogique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5 priorités pour l’équipement fonctionnel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6167718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657850" y="1695450"/>
            <a:ext cx="447675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7" name="Rectangle 21"/>
          <p:cNvSpPr>
            <a:spLocks noChangeArrowheads="1"/>
          </p:cNvSpPr>
          <p:nvPr/>
        </p:nvSpPr>
        <p:spPr bwMode="auto">
          <a:xfrm>
            <a:off x="10410825" y="5657850"/>
            <a:ext cx="0" cy="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438537" cy="5120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697" y="1307426"/>
            <a:ext cx="8221703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Les campagnes liées aux évolutions de diplômes ou réforme de filière dites « PR » pour «Politiques Régionales» : 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Elles s’adressent à des lycées ciblés 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Les interlocuteurs  des lycées concernés : l’inspecteur de la filière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Une méthode de travail concertée : groupe de travail  entre le  service équipement et les inspecteurs des filières concernées des 3 académies, sous la responsabilité des DAFPIC-DRAFPIC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Exemple de campagnes PR en 2024 :</a:t>
            </a:r>
            <a:r>
              <a:rPr lang="fr-FR" altLang="fr-FR" sz="1600" dirty="0"/>
              <a:t> </a:t>
            </a:r>
            <a:endParaRPr lang="fr-FR" altLang="fr-FR" sz="1400" dirty="0">
              <a:solidFill>
                <a:srgbClr val="081556"/>
              </a:solidFill>
              <a:ea typeface="ＭＳ Ｐゴシック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rgbClr val="081556"/>
                </a:solidFill>
                <a:ea typeface="ＭＳ Ｐゴシック" charset="0"/>
              </a:rPr>
              <a:t>Filière électricité et électronique : Bac Pro CIEL		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rgbClr val="081556"/>
                </a:solidFill>
                <a:ea typeface="ＭＳ Ｐゴシック" charset="0"/>
              </a:rPr>
              <a:t>Filière imprimerie : Bac Pro RPIP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rgbClr val="081556"/>
                </a:solidFill>
                <a:ea typeface="ＭＳ Ｐゴシック" charset="0"/>
              </a:rPr>
              <a:t>Filière productique : Bac Pro MP3D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rgbClr val="081556"/>
                </a:solidFill>
                <a:ea typeface="ＭＳ Ｐゴシック" charset="0"/>
              </a:rPr>
              <a:t>Filière sanitaire et social : CAP 2AGA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altLang="fr-F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878790"/>
            <a:ext cx="44948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sz="2200" b="1" dirty="0">
                <a:solidFill>
                  <a:srgbClr val="081556"/>
                </a:solidFill>
                <a:latin typeface="+mn-lt"/>
                <a:ea typeface="ＭＳ Ｐゴシック" pitchFamily="34" charset="-128"/>
                <a:cs typeface="Arial Black" pitchFamily="34" charset="0"/>
              </a:rPr>
              <a:t>Les campagnes ponctuelles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179" y="4969307"/>
            <a:ext cx="8385543" cy="120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La région lance parfois des campagnes spécifiques s’adressant à tous les lycées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Exemple en 2020 : recensement des besoins des lycées en DAE (Défibrillateurs Automatisés Externes)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90600" y="258362"/>
            <a:ext cx="602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LES DEMANDES D’EQUIPEMENT</a:t>
            </a:r>
          </a:p>
        </p:txBody>
      </p:sp>
    </p:spTree>
    <p:extLst>
      <p:ext uri="{BB962C8B-B14F-4D97-AF65-F5344CB8AC3E}">
        <p14:creationId xmlns:p14="http://schemas.microsoft.com/office/powerpoint/2010/main" val="4093568277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616794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76200"/>
            <a:ext cx="1438537" cy="512022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6D397F-3CF1-47B5-9E50-6726821D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931" y="6301286"/>
            <a:ext cx="685800" cy="47625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  <a:cs typeface="Arial" charset="0"/>
              </a:rPr>
              <a:t>12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F719DCA2-BEC3-4E13-A591-465B0D6F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4224"/>
            <a:ext cx="701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sz="2000" dirty="0"/>
              <a:t>LES POLITIQUES REGIONALES D’EQUIPEMENT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CA741-B41E-4346-8090-D84ECDC3023C}"/>
              </a:ext>
            </a:extLst>
          </p:cNvPr>
          <p:cNvSpPr/>
          <p:nvPr/>
        </p:nvSpPr>
        <p:spPr>
          <a:xfrm>
            <a:off x="1362490" y="1057990"/>
            <a:ext cx="4191000" cy="45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Réunion DAFPIC / Equipement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FD50F3-B6ED-41D6-8C39-ABD6830977B7}"/>
              </a:ext>
            </a:extLst>
          </p:cNvPr>
          <p:cNvSpPr txBox="1"/>
          <p:nvPr/>
        </p:nvSpPr>
        <p:spPr>
          <a:xfrm>
            <a:off x="1375453" y="2373865"/>
            <a:ext cx="4114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Groupe de travail :</a:t>
            </a:r>
          </a:p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Inspecteur / Equipement</a:t>
            </a:r>
            <a:endParaRPr lang="fr-FR" dirty="0"/>
          </a:p>
        </p:txBody>
      </p:sp>
      <p:sp>
        <p:nvSpPr>
          <p:cNvPr id="5" name="Losange 4">
            <a:extLst>
              <a:ext uri="{FF2B5EF4-FFF2-40B4-BE49-F238E27FC236}">
                <a16:creationId xmlns:a16="http://schemas.microsoft.com/office/drawing/2014/main" id="{F6C2B9D0-3B76-4233-AAC8-26C81505A723}"/>
              </a:ext>
            </a:extLst>
          </p:cNvPr>
          <p:cNvSpPr/>
          <p:nvPr/>
        </p:nvSpPr>
        <p:spPr>
          <a:xfrm>
            <a:off x="1752608" y="4438411"/>
            <a:ext cx="3428975" cy="137159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Expression de besoin Lycees</a:t>
            </a:r>
          </a:p>
          <a:p>
            <a:pPr algn="ctr"/>
            <a:r>
              <a:rPr lang="fr-FR" i="1" dirty="0">
                <a:ln w="0"/>
                <a:solidFill>
                  <a:schemeClr val="tx1"/>
                </a:solidFill>
              </a:rPr>
              <a:t>Campagne </a:t>
            </a:r>
            <a:r>
              <a:rPr lang="fr-FR" i="1" dirty="0" err="1">
                <a:ln w="0"/>
                <a:solidFill>
                  <a:schemeClr val="tx1"/>
                </a:solidFill>
              </a:rPr>
              <a:t>Lystore</a:t>
            </a:r>
            <a:endParaRPr lang="fr-FR" i="1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6C498C3-58C3-4264-8767-070973E863F8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3432853" y="1515164"/>
            <a:ext cx="25137" cy="85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F6E4658-80F6-4B6D-9DD0-995AE22244D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432853" y="3020196"/>
            <a:ext cx="34243" cy="1418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30AD6186-3E6C-49CB-BC50-F80EDAE0CB2C}"/>
              </a:ext>
            </a:extLst>
          </p:cNvPr>
          <p:cNvCxnSpPr>
            <a:cxnSpLocks/>
            <a:stCxn id="5" idx="1"/>
            <a:endCxn id="4" idx="1"/>
          </p:cNvCxnSpPr>
          <p:nvPr/>
        </p:nvCxnSpPr>
        <p:spPr>
          <a:xfrm rot="10800000">
            <a:off x="1375454" y="2697032"/>
            <a:ext cx="377155" cy="2427179"/>
          </a:xfrm>
          <a:prstGeom prst="bentConnector3">
            <a:avLst>
              <a:gd name="adj1" fmla="val 16061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6F7F5272-D061-48F0-9B86-D95D1491382E}"/>
              </a:ext>
            </a:extLst>
          </p:cNvPr>
          <p:cNvSpPr/>
          <p:nvPr/>
        </p:nvSpPr>
        <p:spPr>
          <a:xfrm>
            <a:off x="6742262" y="2972759"/>
            <a:ext cx="2052569" cy="1219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Proposition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(Mars - Juin)</a:t>
            </a:r>
            <a:endParaRPr lang="fr-FR" dirty="0"/>
          </a:p>
        </p:txBody>
      </p: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90B5EE14-6BC8-424F-A4AA-5269DE766810}"/>
              </a:ext>
            </a:extLst>
          </p:cNvPr>
          <p:cNvCxnSpPr>
            <a:cxnSpLocks/>
            <a:stCxn id="4" idx="3"/>
            <a:endCxn id="24" idx="2"/>
          </p:cNvCxnSpPr>
          <p:nvPr/>
        </p:nvCxnSpPr>
        <p:spPr>
          <a:xfrm>
            <a:off x="5490253" y="2697031"/>
            <a:ext cx="1252009" cy="8853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FE014261-B0FA-4AE5-BCE3-917E5B8FF330}"/>
              </a:ext>
            </a:extLst>
          </p:cNvPr>
          <p:cNvCxnSpPr>
            <a:cxnSpLocks/>
            <a:stCxn id="24" idx="4"/>
            <a:endCxn id="42" idx="0"/>
          </p:cNvCxnSpPr>
          <p:nvPr/>
        </p:nvCxnSpPr>
        <p:spPr>
          <a:xfrm rot="16200000" flipH="1">
            <a:off x="7403878" y="4556620"/>
            <a:ext cx="729341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F925027-45AF-4860-BD81-39D93DFCEDDD}"/>
              </a:ext>
            </a:extLst>
          </p:cNvPr>
          <p:cNvSpPr/>
          <p:nvPr/>
        </p:nvSpPr>
        <p:spPr>
          <a:xfrm>
            <a:off x="6742268" y="4921293"/>
            <a:ext cx="2052563" cy="5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Dotations</a:t>
            </a:r>
            <a:r>
              <a:rPr lang="fr-FR" dirty="0"/>
              <a:t>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Lycées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E604B0-D00E-473B-9851-C25275BF1A31}"/>
              </a:ext>
            </a:extLst>
          </p:cNvPr>
          <p:cNvSpPr/>
          <p:nvPr/>
        </p:nvSpPr>
        <p:spPr>
          <a:xfrm>
            <a:off x="1869868" y="1688068"/>
            <a:ext cx="2930703" cy="363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1 - Choix des Diplômes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C87A4C-444A-452D-9F28-F6F5E1FA9146}"/>
              </a:ext>
            </a:extLst>
          </p:cNvPr>
          <p:cNvSpPr/>
          <p:nvPr/>
        </p:nvSpPr>
        <p:spPr>
          <a:xfrm>
            <a:off x="2448829" y="3275841"/>
            <a:ext cx="2018322" cy="907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2 - Définition d’un guide d’équipement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BA75FB-87FB-423E-A105-7CA86331CFFF}"/>
              </a:ext>
            </a:extLst>
          </p:cNvPr>
          <p:cNvSpPr/>
          <p:nvPr/>
        </p:nvSpPr>
        <p:spPr>
          <a:xfrm>
            <a:off x="140572" y="3578096"/>
            <a:ext cx="1946953" cy="3025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3 - Arbitrage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CED40-6967-4416-B1BE-CF9D2977C549}"/>
              </a:ext>
            </a:extLst>
          </p:cNvPr>
          <p:cNvSpPr/>
          <p:nvPr/>
        </p:nvSpPr>
        <p:spPr>
          <a:xfrm>
            <a:off x="5773029" y="2955744"/>
            <a:ext cx="633787" cy="396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AE171C-0BF2-A7C0-269B-190D4AE68737}"/>
              </a:ext>
            </a:extLst>
          </p:cNvPr>
          <p:cNvSpPr txBox="1"/>
          <p:nvPr/>
        </p:nvSpPr>
        <p:spPr>
          <a:xfrm>
            <a:off x="6159432" y="1084917"/>
            <a:ext cx="231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2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Le process</a:t>
            </a:r>
          </a:p>
        </p:txBody>
      </p:sp>
    </p:spTree>
    <p:extLst>
      <p:ext uri="{BB962C8B-B14F-4D97-AF65-F5344CB8AC3E}">
        <p14:creationId xmlns:p14="http://schemas.microsoft.com/office/powerpoint/2010/main" val="416630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657850" y="1695450"/>
            <a:ext cx="447675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7" name="Rectangle 21"/>
          <p:cNvSpPr>
            <a:spLocks noChangeArrowheads="1"/>
          </p:cNvSpPr>
          <p:nvPr/>
        </p:nvSpPr>
        <p:spPr bwMode="auto">
          <a:xfrm>
            <a:off x="10410825" y="5657850"/>
            <a:ext cx="0" cy="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438537" cy="512022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85831" y="1124012"/>
            <a:ext cx="8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Une méthode de travail approfondie sur des filières d’intérêt matériel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087CA0-9598-440E-AFB8-80589EA1883E}"/>
              </a:ext>
            </a:extLst>
          </p:cNvPr>
          <p:cNvSpPr txBox="1"/>
          <p:nvPr/>
        </p:nvSpPr>
        <p:spPr>
          <a:xfrm>
            <a:off x="551678" y="355831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Objectif : renforcer la connaissance, le suivi et la gestion des parcs matériels coûteux.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4892F5B-C590-4845-67AC-D3AF8F5A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31" y="208534"/>
            <a:ext cx="701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sz="2000" dirty="0"/>
              <a:t>LES POLITIQUES REGIONALES D’EQUIPEMENT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54B95D-BE12-865F-8ED6-DFF1AC9E386E}"/>
              </a:ext>
            </a:extLst>
          </p:cNvPr>
          <p:cNvSpPr txBox="1"/>
          <p:nvPr/>
        </p:nvSpPr>
        <p:spPr>
          <a:xfrm>
            <a:off x="538231" y="1547055"/>
            <a:ext cx="7843769" cy="189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Une approche filière renforcée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Un périmètre essentiellement industriel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Une expression de besoins des lycées sur un cycle (~3 ans maxi)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Des mises en œuvre pluriannuelles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Des groupes de travail pérennes composés de DDFPT et corps d’inspection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Utilisation d’un outil Région (GEDIF)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919E39-8BEF-74A2-6DB1-72A974714212}"/>
              </a:ext>
            </a:extLst>
          </p:cNvPr>
          <p:cNvSpPr txBox="1"/>
          <p:nvPr/>
        </p:nvSpPr>
        <p:spPr>
          <a:xfrm>
            <a:off x="614057" y="4204644"/>
            <a:ext cx="7915886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Un accompagnement renforcé des établissements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Des projets d’établissements et de la visibilité pour les équipes enseignantes et de direction,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Des échanges et un partenariat accru,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Une approche régionale des parcs matériels.</a:t>
            </a:r>
          </a:p>
        </p:txBody>
      </p:sp>
    </p:spTree>
    <p:extLst>
      <p:ext uri="{BB962C8B-B14F-4D97-AF65-F5344CB8AC3E}">
        <p14:creationId xmlns:p14="http://schemas.microsoft.com/office/powerpoint/2010/main" val="1477028219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0" y="6368812"/>
            <a:ext cx="9162393" cy="489188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8534400" y="6368812"/>
            <a:ext cx="609600" cy="4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41"/>
            <a:ext cx="1438537" cy="512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130187"/>
            <a:ext cx="563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altLang="fr-FR" sz="22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LES MESURES DE RENTREE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475" y="841658"/>
            <a:ext cx="8763000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Suite à la remontée des projets d’évolution par les opérateurs de formation, les services régionaux et l’Etat, en fonction de leurs compétences respectives instruisent ces demandes selon trois grandes priorités </a:t>
            </a:r>
            <a:r>
              <a:rPr lang="fr-FR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: 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Renforcer l’attractivité de la voie professionnelle 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Sécuriser les parcours et permettre l’élévation des niveaux de qualification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81556"/>
                </a:solidFill>
                <a:ea typeface="ＭＳ Ｐゴシック" charset="0"/>
              </a:rPr>
              <a:t>Structurer une offre au service du développement du territoire en s’appuyant notamment sur les campus des métiers et des qualifications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818" y="3465453"/>
            <a:ext cx="8763000" cy="274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Recommandations lors de la remontée des informations dans l’application SOFA (Suivi de l'Offre de Formation Académique):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Validation de la case « besoin en équipements ».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Lors des saisies : inclure l’ensemble des besoins, y compris les besoins en équipement fonctionnel (type mobilier) et numérique.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Préciser les besoins en travaux liés à une demande (extraction de vapeurs, câblage informatique…)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Le processus est le même pour l’ouverture des formations (les premières années) et les montées pédagogiques.</a:t>
            </a:r>
          </a:p>
        </p:txBody>
      </p:sp>
    </p:spTree>
    <p:extLst>
      <p:ext uri="{BB962C8B-B14F-4D97-AF65-F5344CB8AC3E}">
        <p14:creationId xmlns:p14="http://schemas.microsoft.com/office/powerpoint/2010/main" val="621370937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-14514" y="6174739"/>
            <a:ext cx="9158514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15 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41"/>
            <a:ext cx="1438537" cy="5120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4" y="1905000"/>
            <a:ext cx="9006346" cy="29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130187"/>
            <a:ext cx="563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altLang="fr-FR" sz="22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LES MESURES DE RENTREE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87793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 eaLnBrk="0" hangingPunct="0"/>
            <a:r>
              <a:rPr lang="fr-FR" altLang="fr-FR" sz="2200" b="1" dirty="0">
                <a:solidFill>
                  <a:srgbClr val="081556"/>
                </a:solidFill>
                <a:ea typeface="ＭＳ Ｐゴシック" pitchFamily="34" charset="-128"/>
                <a:cs typeface="Arial Black" pitchFamily="34" charset="0"/>
              </a:rPr>
              <a:t>Le process des mesures de rentrée (Calendrier théorique)</a:t>
            </a:r>
          </a:p>
        </p:txBody>
      </p:sp>
    </p:spTree>
    <p:extLst>
      <p:ext uri="{BB962C8B-B14F-4D97-AF65-F5344CB8AC3E}">
        <p14:creationId xmlns:p14="http://schemas.microsoft.com/office/powerpoint/2010/main" val="1724522842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438537" cy="51202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0018" y="157335"/>
            <a:ext cx="67665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LA SAISIE DANS LYSTORE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18" y="765175"/>
            <a:ext cx="8214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Les saisies sont faites par les personnels de direction en utilisant l’application </a:t>
            </a:r>
            <a:r>
              <a:rPr lang="fr-FR" altLang="fr-FR" sz="2000" dirty="0" err="1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LyStore</a:t>
            </a: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  sur le site Lycées : </a:t>
            </a: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  <a:hlinkClick r:id="rId5"/>
              </a:rPr>
              <a:t>https://monlycee.net/</a:t>
            </a:r>
            <a:endParaRPr lang="fr-FR" altLang="fr-FR" sz="2000" dirty="0">
              <a:solidFill>
                <a:srgbClr val="081556"/>
              </a:solidFill>
              <a:latin typeface="+mn-lt"/>
              <a:ea typeface="ＭＳ Ｐゴシック" panose="020B0600070205080204" pitchFamily="34" charset="-128"/>
              <a:cs typeface="ＭＳ Ｐゴシック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A20F41-DCC8-4F0A-AE69-EB7D60743C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00" t="10510" r="23333"/>
          <a:stretch/>
        </p:blipFill>
        <p:spPr>
          <a:xfrm>
            <a:off x="4648200" y="1739762"/>
            <a:ext cx="4411915" cy="3948222"/>
          </a:xfrm>
          <a:prstGeom prst="rect">
            <a:avLst/>
          </a:prstGeom>
        </p:spPr>
      </p:pic>
      <p:pic>
        <p:nvPicPr>
          <p:cNvPr id="6" name="Image 5" descr="Une image contenant texte, ordinateur, capture d’écran, Site web&#10;&#10;Description générée automatiquement">
            <a:extLst>
              <a:ext uri="{FF2B5EF4-FFF2-40B4-BE49-F238E27FC236}">
                <a16:creationId xmlns:a16="http://schemas.microsoft.com/office/drawing/2014/main" id="{9B54E6A4-BA73-25A5-03E9-679EC800B2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0" y="1739762"/>
            <a:ext cx="4411915" cy="397802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339975" y="2997200"/>
            <a:ext cx="4410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altLang="fr-FR" sz="2000" b="1" dirty="0">
                <a:ea typeface="ＭＳ Ｐゴシック" pitchFamily="34" charset="-128"/>
              </a:rPr>
              <a:t> </a:t>
            </a:r>
            <a:endParaRPr lang="fr-FR" altLang="fr-FR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1455" y="1658388"/>
            <a:ext cx="5080000" cy="39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8033" y="1773364"/>
            <a:ext cx="5080004" cy="37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32" y="228600"/>
            <a:ext cx="1438537" cy="51202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1750" y="309735"/>
            <a:ext cx="67665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LA SAISIE DANS LYSTORE</a:t>
            </a:r>
          </a:p>
        </p:txBody>
      </p:sp>
    </p:spTree>
    <p:extLst>
      <p:ext uri="{BB962C8B-B14F-4D97-AF65-F5344CB8AC3E}">
        <p14:creationId xmlns:p14="http://schemas.microsoft.com/office/powerpoint/2010/main" val="2913924840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339975" y="2997200"/>
            <a:ext cx="4410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altLang="fr-FR" sz="2000" b="1" dirty="0">
                <a:ea typeface="ＭＳ Ｐゴシック" pitchFamily="34" charset="-128"/>
              </a:rPr>
              <a:t> </a:t>
            </a:r>
            <a:endParaRPr lang="fr-FR" altLang="fr-FR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695" y="961078"/>
            <a:ext cx="3986563" cy="44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7225" y="853577"/>
            <a:ext cx="2714628" cy="359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50359" y="3086443"/>
            <a:ext cx="1908360" cy="396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59" y="228600"/>
            <a:ext cx="1438537" cy="51202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0018" y="157335"/>
            <a:ext cx="67665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LA SAISIE DANS LYSTORE</a:t>
            </a:r>
          </a:p>
        </p:txBody>
      </p:sp>
    </p:spTree>
    <p:extLst>
      <p:ext uri="{BB962C8B-B14F-4D97-AF65-F5344CB8AC3E}">
        <p14:creationId xmlns:p14="http://schemas.microsoft.com/office/powerpoint/2010/main" val="938170242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Line 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-33472" y="6172200"/>
            <a:ext cx="9177471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549451" y="1553426"/>
            <a:ext cx="8128086" cy="37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Pour simplifier l’instruction de vos demandes, bien faire les saisies dans les campagnes correspondants à la mesure.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Renseigner la case </a:t>
            </a:r>
            <a:r>
              <a:rPr lang="fr-FR" altLang="fr-FR" sz="2000" i="1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« commentaires » </a:t>
            </a: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avec des précisions utiles (</a:t>
            </a:r>
            <a:r>
              <a:rPr lang="fr-FR" altLang="fr-FR" sz="2000" i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Exemples : selon devis N°…., matériel destiné à remplacer le [….] H.S., machine à installer dans l’atelier [….]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Choisir  les libellés les plus précis possibles (et si  utilisation libellés de type </a:t>
            </a:r>
            <a:r>
              <a:rPr lang="fr-FR" altLang="fr-FR" sz="2000" i="1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« divers équipements »</a:t>
            </a: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 , indiquer les précisions dans « commentaires »).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Préciser la filière ou le diplôme concerné.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Joindre les devis et toutes pièces jointes utiles à la compréhension et l’analyse de votre demande.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438537" cy="5120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0974" y="940713"/>
            <a:ext cx="76268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 b="1">
                <a:solidFill>
                  <a:srgbClr val="081556"/>
                </a:solidFill>
                <a:latin typeface="+mn-lt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dirty="0"/>
              <a:t>Quelques recommandations pour saisir dans LYSTORE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0018" y="157335"/>
            <a:ext cx="67665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LA SAISIE DANS LYSTORE</a:t>
            </a:r>
          </a:p>
        </p:txBody>
      </p:sp>
    </p:spTree>
    <p:extLst>
      <p:ext uri="{BB962C8B-B14F-4D97-AF65-F5344CB8AC3E}">
        <p14:creationId xmlns:p14="http://schemas.microsoft.com/office/powerpoint/2010/main" val="105747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9525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657850" y="1695450"/>
            <a:ext cx="447675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7" name="Rectangle 21"/>
          <p:cNvSpPr>
            <a:spLocks noChangeArrowheads="1"/>
          </p:cNvSpPr>
          <p:nvPr/>
        </p:nvSpPr>
        <p:spPr bwMode="auto">
          <a:xfrm>
            <a:off x="10410825" y="5657850"/>
            <a:ext cx="0" cy="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438537" cy="512022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04799" y="202740"/>
            <a:ext cx="66976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altLang="fr-FR" sz="28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SOMMAIRE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1600200"/>
            <a:ext cx="6828245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L’ORGANIGRAMME DU PÔLE LYCEES 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 SITE LYCEES 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 SERVICE EQUIPEMENT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LES DEMANDES D’EQUIPEMENT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LE PROCESS DES POLITIQUES REGIONALES</a:t>
            </a:r>
            <a:endParaRPr lang="fr-FR" altLang="fr-FR" sz="2000" dirty="0">
              <a:solidFill>
                <a:srgbClr val="081556"/>
              </a:solidFill>
              <a:latin typeface="Arial Black" pitchFamily="34" charset="0"/>
              <a:ea typeface="ＭＳ Ｐゴシック" pitchFamily="34" charset="-128"/>
              <a:cs typeface="Arial Black" pitchFamily="34" charset="0"/>
            </a:endParaRP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LES MESURES DE RENTREE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LA SAISIE DANS LYSTORE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L’INSTRUCTION DES DEMANDES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LA MAINTENANCE DES EQUIPEMENTS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 CYCLE DE VIE DES EQUIPEMENTS 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L’EQUIPEMENT NUMERIQUE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4297594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35914" y="1021551"/>
            <a:ext cx="8672171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Les dotations pour les équipements sont examinées et votées par la Commission Permanente (CP) composée de la Présidente, des 15 membres de l’exécutif ainsi que de 53 autres conseillers régionaux.</a:t>
            </a:r>
          </a:p>
          <a:p>
            <a:pPr marL="0" lvl="1" algn="just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endParaRPr lang="fr-FR" altLang="fr-FR" sz="2000" dirty="0">
              <a:solidFill>
                <a:srgbClr val="081556"/>
              </a:solidFill>
              <a:latin typeface="+mn-lt"/>
              <a:ea typeface="ＭＳ Ｐゴシック" panose="020B0600070205080204" pitchFamily="34" charset="-128"/>
              <a:cs typeface="ＭＳ Ｐゴシック" charset="0"/>
            </a:endParaRP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Les rapports doivent être livrés 2 mois avant la date de CP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438537" cy="51202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286" y="161392"/>
            <a:ext cx="7252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L’INSTRUCTION DES DEMANDES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17" y="2865765"/>
            <a:ext cx="4873967" cy="166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145" y="4559978"/>
            <a:ext cx="8672171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Calendrier prévisionnel 2024 des séances de la Commission Permanente :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		- Vendredi 24 janvier 2025					- Jeudi 25 septembre 2025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		- Jeudi 27 mars 2025						- Vendredi 21 novembre 2025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altLang="fr-FR" sz="16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		- Jeudi 19 juin 2025			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433" y="3078232"/>
            <a:ext cx="3139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Environ de 5 à 6 CP par an</a:t>
            </a:r>
          </a:p>
        </p:txBody>
      </p:sp>
    </p:spTree>
    <p:extLst>
      <p:ext uri="{BB962C8B-B14F-4D97-AF65-F5344CB8AC3E}">
        <p14:creationId xmlns:p14="http://schemas.microsoft.com/office/powerpoint/2010/main" val="342787839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438537" cy="512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" y="857141"/>
            <a:ext cx="7936691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endParaRPr lang="fr-FR" altLang="fr-FR" sz="20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endParaRP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L’instruction des demandes d’équipement  peut être échelonnée sur plusieurs commissions permanentes.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endParaRPr lang="fr-FR" altLang="fr-FR" sz="20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endParaRP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Pour les demandes d’équipements qui nécessitent des travaux (en lien avec le bâti, les fluides) =&gt; nécessité d’organiser une coordination entre la direction du lycée et les services suivants: 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Service Equipements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Service Programmation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Direction du Patrimoine et de la Maintenance</a:t>
            </a:r>
          </a:p>
          <a:p>
            <a:pPr marL="742950" lvl="1" indent="-285750" algn="just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Les fournisseurs concernés si besoin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endParaRPr lang="fr-FR" altLang="fr-FR" sz="2000" dirty="0">
              <a:solidFill>
                <a:srgbClr val="081556"/>
              </a:solidFill>
              <a:ea typeface="ＭＳ Ｐゴシック" panose="020B0600070205080204" pitchFamily="34" charset="-128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4286" y="161392"/>
            <a:ext cx="7252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L’INSTRUCTION DES DEMANDES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15" y="4887787"/>
            <a:ext cx="10334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8978" y="5404519"/>
            <a:ext cx="658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defRPr/>
            </a:pPr>
            <a:r>
              <a:rPr lang="fr-FR" altLang="fr-FR" sz="2000" i="1" dirty="0">
                <a:solidFill>
                  <a:srgbClr val="081556"/>
                </a:solidFill>
                <a:ea typeface="ＭＳ Ｐゴシック" charset="0"/>
              </a:rPr>
              <a:t>Réunion à la demande de l’une des parties</a:t>
            </a:r>
          </a:p>
        </p:txBody>
      </p:sp>
    </p:spTree>
    <p:extLst>
      <p:ext uri="{BB962C8B-B14F-4D97-AF65-F5344CB8AC3E}">
        <p14:creationId xmlns:p14="http://schemas.microsoft.com/office/powerpoint/2010/main" val="426305813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438537" cy="51202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286" y="161392"/>
            <a:ext cx="7252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L’INSTRUCTION DES DEMANDES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914400"/>
            <a:ext cx="723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081556"/>
                </a:solidFill>
                <a:ea typeface="ＭＳ Ｐゴシック" pitchFamily="34" charset="-128"/>
                <a:cs typeface="Arial Black" pitchFamily="34" charset="0"/>
              </a:rPr>
              <a:t>Traitement d’une demande d’équipement validée</a:t>
            </a:r>
            <a:endParaRPr lang="fr-FR" sz="24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390655385"/>
              </p:ext>
            </p:extLst>
          </p:nvPr>
        </p:nvGraphicFramePr>
        <p:xfrm>
          <a:off x="914400" y="15240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3983418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4439" y="6201973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438537" cy="51202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286" y="161392"/>
            <a:ext cx="7252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L’INSTRUCTION DES DEMANDES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1770" y="72095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457200" eaLnBrk="0" hangingPunct="0"/>
            <a:r>
              <a:rPr lang="fr-FR" altLang="fr-FR" sz="2200" b="1" dirty="0">
                <a:solidFill>
                  <a:srgbClr val="081556"/>
                </a:solidFill>
                <a:latin typeface="+mn-lt"/>
                <a:ea typeface="ＭＳ Ｐゴシック" pitchFamily="34" charset="-128"/>
                <a:cs typeface="Arial Black" pitchFamily="34" charset="0"/>
              </a:rPr>
              <a:t>La région procède à des achats directs via ses accords-cadres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7" y="5153470"/>
            <a:ext cx="10334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3882" y="5560575"/>
            <a:ext cx="793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accent2"/>
              </a:buClr>
              <a:buSzPct val="110000"/>
              <a:defRPr/>
            </a:pPr>
            <a:r>
              <a:rPr lang="fr-FR" altLang="fr-FR" i="1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8 semaines maximum de délais de livraison en fonction de l’accord-cadre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24CDDB-EE49-4F99-9477-15F3A1FC3935}"/>
              </a:ext>
            </a:extLst>
          </p:cNvPr>
          <p:cNvSpPr/>
          <p:nvPr/>
        </p:nvSpPr>
        <p:spPr>
          <a:xfrm>
            <a:off x="271256" y="3922241"/>
            <a:ext cx="1918721" cy="124554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7808A91-9CF3-4E16-80BC-5DFC40839955}"/>
              </a:ext>
            </a:extLst>
          </p:cNvPr>
          <p:cNvGrpSpPr/>
          <p:nvPr/>
        </p:nvGrpSpPr>
        <p:grpSpPr>
          <a:xfrm>
            <a:off x="256290" y="1307723"/>
            <a:ext cx="1948344" cy="1157721"/>
            <a:chOff x="174535" y="70428"/>
            <a:chExt cx="1948344" cy="11577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2F36A9-5DC0-452F-8BE5-05CF2B683ECD}"/>
                </a:ext>
              </a:extLst>
            </p:cNvPr>
            <p:cNvSpPr/>
            <p:nvPr/>
          </p:nvSpPr>
          <p:spPr>
            <a:xfrm>
              <a:off x="174535" y="70428"/>
              <a:ext cx="1902919" cy="113612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C6F19E3-A4DE-4F9A-9D4B-DE0351275BD2}"/>
                </a:ext>
              </a:extLst>
            </p:cNvPr>
            <p:cNvSpPr txBox="1"/>
            <p:nvPr/>
          </p:nvSpPr>
          <p:spPr>
            <a:xfrm>
              <a:off x="219960" y="83120"/>
              <a:ext cx="1902919" cy="11450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Mobilier d'internat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i="1" dirty="0"/>
                <a:t>Avril 2021</a:t>
              </a:r>
              <a:r>
                <a:rPr lang="fr-FR" sz="1400" b="1" i="1" kern="1200" dirty="0"/>
                <a:t> à </a:t>
              </a:r>
              <a:r>
                <a:rPr lang="fr-FR" sz="1400" b="1" i="1" dirty="0"/>
                <a:t>mars</a:t>
              </a:r>
              <a:r>
                <a:rPr lang="fr-FR" sz="1400" b="1" i="1" kern="1200" dirty="0"/>
                <a:t> 2025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C07E5C9-1E1D-4C6E-BA87-6972FB1B1857}"/>
              </a:ext>
            </a:extLst>
          </p:cNvPr>
          <p:cNvGrpSpPr/>
          <p:nvPr/>
        </p:nvGrpSpPr>
        <p:grpSpPr>
          <a:xfrm>
            <a:off x="2454519" y="1274659"/>
            <a:ext cx="1971393" cy="1176754"/>
            <a:chOff x="2229578" y="0"/>
            <a:chExt cx="1971393" cy="11767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DFC539-7474-4FB2-B8D9-B17CD38433C5}"/>
                </a:ext>
              </a:extLst>
            </p:cNvPr>
            <p:cNvSpPr/>
            <p:nvPr/>
          </p:nvSpPr>
          <p:spPr>
            <a:xfrm>
              <a:off x="2252317" y="0"/>
              <a:ext cx="1948654" cy="116919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20C7364-3ABE-449A-9851-DB209093CC5E}"/>
                </a:ext>
              </a:extLst>
            </p:cNvPr>
            <p:cNvSpPr txBox="1"/>
            <p:nvPr/>
          </p:nvSpPr>
          <p:spPr>
            <a:xfrm>
              <a:off x="2229578" y="98624"/>
              <a:ext cx="1902919" cy="1078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Mobilier de CDI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i="1" dirty="0"/>
                <a:t>Septembre 2022</a:t>
              </a:r>
              <a:r>
                <a:rPr lang="fr-FR" sz="1400" b="1" i="1" kern="1200" dirty="0"/>
                <a:t> à août 2026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FC78A46-AACE-4E3B-B7C8-6E42A0926108}"/>
              </a:ext>
            </a:extLst>
          </p:cNvPr>
          <p:cNvGrpSpPr/>
          <p:nvPr/>
        </p:nvGrpSpPr>
        <p:grpSpPr>
          <a:xfrm>
            <a:off x="4743961" y="1274659"/>
            <a:ext cx="1948654" cy="1169192"/>
            <a:chOff x="4366588" y="0"/>
            <a:chExt cx="1948654" cy="1169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6D5002-E9BA-4911-8934-A7883728FEF6}"/>
                </a:ext>
              </a:extLst>
            </p:cNvPr>
            <p:cNvSpPr/>
            <p:nvPr/>
          </p:nvSpPr>
          <p:spPr>
            <a:xfrm>
              <a:off x="4366588" y="0"/>
              <a:ext cx="1948654" cy="116919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BFCB432-2F83-4E81-9A34-E88907720825}"/>
                </a:ext>
              </a:extLst>
            </p:cNvPr>
            <p:cNvSpPr txBox="1"/>
            <p:nvPr/>
          </p:nvSpPr>
          <p:spPr>
            <a:xfrm>
              <a:off x="4366588" y="0"/>
              <a:ext cx="1948654" cy="11691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/>
                <a:t>T</a:t>
              </a:r>
              <a:r>
                <a:rPr lang="fr-FR" sz="1400" b="1" kern="1200" dirty="0"/>
                <a:t>ableaux scolaires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i="1" dirty="0"/>
                <a:t>Décembre 2023 à décembre 2027</a:t>
              </a:r>
              <a:endParaRPr lang="fr-FR" sz="1400" b="1" i="1" kern="1200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B983C01-4AA3-4021-B132-ED2F078CEFE2}"/>
              </a:ext>
            </a:extLst>
          </p:cNvPr>
          <p:cNvGrpSpPr/>
          <p:nvPr/>
        </p:nvGrpSpPr>
        <p:grpSpPr>
          <a:xfrm>
            <a:off x="6908633" y="1273406"/>
            <a:ext cx="1948654" cy="1169192"/>
            <a:chOff x="6467238" y="0"/>
            <a:chExt cx="1948654" cy="1169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230AD4-1677-4968-8313-77CDF5E93BAE}"/>
                </a:ext>
              </a:extLst>
            </p:cNvPr>
            <p:cNvSpPr/>
            <p:nvPr/>
          </p:nvSpPr>
          <p:spPr>
            <a:xfrm>
              <a:off x="6467238" y="0"/>
              <a:ext cx="1948654" cy="116919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8104FF5-B922-456C-ACE8-0A6FFEB49465}"/>
                </a:ext>
              </a:extLst>
            </p:cNvPr>
            <p:cNvSpPr txBox="1"/>
            <p:nvPr/>
          </p:nvSpPr>
          <p:spPr>
            <a:xfrm>
              <a:off x="6467238" y="0"/>
              <a:ext cx="1948654" cy="11691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/>
                <a:t>P</a:t>
              </a:r>
              <a:r>
                <a:rPr lang="fr-FR" sz="1400" b="1" kern="1200" dirty="0"/>
                <a:t>lateaux de self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i="1" dirty="0"/>
                <a:t>En cours de renouvellement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C76922C-5871-48FA-87A4-F7E597248DE3}"/>
              </a:ext>
            </a:extLst>
          </p:cNvPr>
          <p:cNvGrpSpPr/>
          <p:nvPr/>
        </p:nvGrpSpPr>
        <p:grpSpPr>
          <a:xfrm>
            <a:off x="1320139" y="2584650"/>
            <a:ext cx="1956461" cy="1169192"/>
            <a:chOff x="192843" y="1508859"/>
            <a:chExt cx="1956461" cy="1169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6D4512-3B76-451F-9DED-1E64A7893B30}"/>
                </a:ext>
              </a:extLst>
            </p:cNvPr>
            <p:cNvSpPr/>
            <p:nvPr/>
          </p:nvSpPr>
          <p:spPr>
            <a:xfrm>
              <a:off x="192843" y="1508859"/>
              <a:ext cx="1948654" cy="116919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AD46C76-5D33-4F7C-81FA-EAE9A71D9564}"/>
                </a:ext>
              </a:extLst>
            </p:cNvPr>
            <p:cNvSpPr txBox="1"/>
            <p:nvPr/>
          </p:nvSpPr>
          <p:spPr>
            <a:xfrm>
              <a:off x="200650" y="1611796"/>
              <a:ext cx="1948654" cy="9839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Mobilier de restauration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i="1" dirty="0"/>
                <a:t>En cours de renouvellement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b="1" i="1" kern="1200" dirty="0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87B8771C-BF05-417E-B725-C49D4E82B648}"/>
              </a:ext>
            </a:extLst>
          </p:cNvPr>
          <p:cNvGrpSpPr/>
          <p:nvPr/>
        </p:nvGrpSpPr>
        <p:grpSpPr>
          <a:xfrm>
            <a:off x="3597673" y="2603017"/>
            <a:ext cx="1948654" cy="1169192"/>
            <a:chOff x="2248556" y="1529333"/>
            <a:chExt cx="1948654" cy="1169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86C00F-E959-487E-8FF9-BC387F8F838B}"/>
                </a:ext>
              </a:extLst>
            </p:cNvPr>
            <p:cNvSpPr/>
            <p:nvPr/>
          </p:nvSpPr>
          <p:spPr>
            <a:xfrm>
              <a:off x="2248556" y="1529333"/>
              <a:ext cx="1948654" cy="116919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4C71E33-D131-4DA4-B6AA-E7973980021D}"/>
                </a:ext>
              </a:extLst>
            </p:cNvPr>
            <p:cNvSpPr txBox="1"/>
            <p:nvPr/>
          </p:nvSpPr>
          <p:spPr>
            <a:xfrm>
              <a:off x="2248556" y="1529333"/>
              <a:ext cx="1948654" cy="11691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/>
                <a:t>P</a:t>
              </a:r>
              <a:r>
                <a:rPr lang="fr-FR" sz="1400" b="1" kern="1200" dirty="0"/>
                <a:t>hotocopieurs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  </a:t>
              </a:r>
              <a:r>
                <a:rPr lang="fr-FR" sz="1400" b="1" i="1" kern="1200" dirty="0"/>
                <a:t>Septembre 2020 à février 2025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4CA1D8F-103B-44DD-8304-3E9A86D7DCBA}"/>
              </a:ext>
            </a:extLst>
          </p:cNvPr>
          <p:cNvGrpSpPr/>
          <p:nvPr/>
        </p:nvGrpSpPr>
        <p:grpSpPr>
          <a:xfrm>
            <a:off x="5867400" y="2622757"/>
            <a:ext cx="1928087" cy="1162346"/>
            <a:chOff x="6480703" y="1453692"/>
            <a:chExt cx="1948654" cy="12994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350ECA-576D-4D8C-9947-FAA9D742F7A2}"/>
                </a:ext>
              </a:extLst>
            </p:cNvPr>
            <p:cNvSpPr/>
            <p:nvPr/>
          </p:nvSpPr>
          <p:spPr>
            <a:xfrm>
              <a:off x="6480703" y="1453692"/>
              <a:ext cx="1948654" cy="129949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5FB26EA-BCD5-426D-85A4-4E983413DFA7}"/>
                </a:ext>
              </a:extLst>
            </p:cNvPr>
            <p:cNvSpPr txBox="1"/>
            <p:nvPr/>
          </p:nvSpPr>
          <p:spPr>
            <a:xfrm>
              <a:off x="6480703" y="1496111"/>
              <a:ext cx="1948654" cy="11650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SIPPEREC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/>
                <a:t>Véhicules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932EE934-BD5F-4BAA-A35A-E304DAF0BF13}"/>
              </a:ext>
            </a:extLst>
          </p:cNvPr>
          <p:cNvGrpSpPr/>
          <p:nvPr/>
        </p:nvGrpSpPr>
        <p:grpSpPr>
          <a:xfrm>
            <a:off x="2518922" y="3922241"/>
            <a:ext cx="1931389" cy="1342596"/>
            <a:chOff x="1999418" y="2909043"/>
            <a:chExt cx="1948654" cy="1570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D4F65A-3E7F-40AD-A06A-55BFCA07BF53}"/>
                </a:ext>
              </a:extLst>
            </p:cNvPr>
            <p:cNvSpPr/>
            <p:nvPr/>
          </p:nvSpPr>
          <p:spPr>
            <a:xfrm>
              <a:off x="1999418" y="2909043"/>
              <a:ext cx="1948654" cy="143922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FBD411D-A8E3-4CBC-8880-67A0161DD9E4}"/>
                </a:ext>
              </a:extLst>
            </p:cNvPr>
            <p:cNvSpPr txBox="1"/>
            <p:nvPr/>
          </p:nvSpPr>
          <p:spPr>
            <a:xfrm>
              <a:off x="2102924" y="3040175"/>
              <a:ext cx="1774636" cy="14392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Mobilier d'atelier et de laboratoire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 </a:t>
              </a:r>
              <a:r>
                <a:rPr lang="fr-FR" sz="1400" b="1" i="1" dirty="0"/>
                <a:t>Août 2021</a:t>
              </a:r>
              <a:r>
                <a:rPr lang="fr-FR" sz="1400" b="1" i="1" kern="1200" dirty="0"/>
                <a:t> à </a:t>
              </a:r>
              <a:r>
                <a:rPr lang="fr-FR" sz="1400" b="1" i="1" dirty="0"/>
                <a:t>août</a:t>
              </a:r>
              <a:r>
                <a:rPr lang="fr-FR" sz="1400" b="1" i="1" kern="1200" dirty="0"/>
                <a:t> 2025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24C8055-E48D-4B92-BB96-32ED70E1FA25}"/>
              </a:ext>
            </a:extLst>
          </p:cNvPr>
          <p:cNvGrpSpPr/>
          <p:nvPr/>
        </p:nvGrpSpPr>
        <p:grpSpPr>
          <a:xfrm>
            <a:off x="6908632" y="3969445"/>
            <a:ext cx="1983720" cy="1280093"/>
            <a:chOff x="3087436" y="2879340"/>
            <a:chExt cx="1948655" cy="15776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CCD2D31-F94B-4F2A-BB15-283CE5656A94}"/>
                </a:ext>
              </a:extLst>
            </p:cNvPr>
            <p:cNvSpPr/>
            <p:nvPr/>
          </p:nvSpPr>
          <p:spPr>
            <a:xfrm>
              <a:off x="3087437" y="2879340"/>
              <a:ext cx="1948654" cy="143922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E088E82A-9463-47AD-8F78-7D770C49D12B}"/>
                </a:ext>
              </a:extLst>
            </p:cNvPr>
            <p:cNvSpPr txBox="1"/>
            <p:nvPr/>
          </p:nvSpPr>
          <p:spPr>
            <a:xfrm>
              <a:off x="3087436" y="2928729"/>
              <a:ext cx="1948654" cy="15282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Mobilier de bureau et </a:t>
              </a:r>
              <a:r>
                <a:rPr lang="fr-FR" sz="1400" b="1" dirty="0"/>
                <a:t>lieux de vie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 </a:t>
              </a:r>
              <a:r>
                <a:rPr lang="fr-FR" sz="1400" b="1" i="1" kern="1200" dirty="0"/>
                <a:t>Mai</a:t>
              </a:r>
              <a:r>
                <a:rPr lang="fr-FR" sz="1400" b="1" i="1" dirty="0"/>
                <a:t> 2021</a:t>
              </a:r>
              <a:r>
                <a:rPr lang="fr-FR" sz="1400" b="1" i="1" kern="1200" dirty="0"/>
                <a:t> à mai 2025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4CD1096-823D-126A-E8CB-12AD163DB196}"/>
              </a:ext>
            </a:extLst>
          </p:cNvPr>
          <p:cNvSpPr txBox="1"/>
          <p:nvPr/>
        </p:nvSpPr>
        <p:spPr>
          <a:xfrm>
            <a:off x="272215" y="3971435"/>
            <a:ext cx="1932419" cy="115177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/>
              <a:t>Mobilier scolaire &amp; informatique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/>
              <a:t> </a:t>
            </a:r>
            <a:r>
              <a:rPr lang="fr-FR" sz="1400" b="1" i="1" dirty="0"/>
              <a:t>Avril 2023</a:t>
            </a:r>
            <a:r>
              <a:rPr lang="fr-FR" sz="1400" b="1" i="1" kern="1200" dirty="0"/>
              <a:t> à </a:t>
            </a:r>
            <a:r>
              <a:rPr lang="fr-FR" sz="1400" b="1" i="1" dirty="0"/>
              <a:t>août</a:t>
            </a:r>
            <a:r>
              <a:rPr lang="fr-FR" sz="1400" b="1" i="1" kern="1200" dirty="0"/>
              <a:t> 2027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D8787-B372-7B22-A081-E132A18DEA3D}"/>
              </a:ext>
            </a:extLst>
          </p:cNvPr>
          <p:cNvSpPr/>
          <p:nvPr/>
        </p:nvSpPr>
        <p:spPr>
          <a:xfrm>
            <a:off x="4745748" y="3940621"/>
            <a:ext cx="1931389" cy="119372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65ED1E-79A6-7865-BD66-518C4BD25D06}"/>
              </a:ext>
            </a:extLst>
          </p:cNvPr>
          <p:cNvSpPr txBox="1"/>
          <p:nvPr/>
        </p:nvSpPr>
        <p:spPr>
          <a:xfrm>
            <a:off x="4737115" y="3972461"/>
            <a:ext cx="1948654" cy="104210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/>
              <a:t>Matériel d’entretien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dirty="0"/>
              <a:t>Janvier 2023 à janvier 2027</a:t>
            </a:r>
          </a:p>
        </p:txBody>
      </p:sp>
    </p:spTree>
    <p:extLst>
      <p:ext uri="{BB962C8B-B14F-4D97-AF65-F5344CB8AC3E}">
        <p14:creationId xmlns:p14="http://schemas.microsoft.com/office/powerpoint/2010/main" val="749596793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dirty="0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438537" cy="512022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74744214"/>
              </p:ext>
            </p:extLst>
          </p:nvPr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631538511"/>
              </p:ext>
            </p:extLst>
          </p:nvPr>
        </p:nvGraphicFramePr>
        <p:xfrm>
          <a:off x="381000" y="990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6943" y="376835"/>
            <a:ext cx="7252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L’INSTRUCTION DES DEMANDES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2219" y="11430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081556"/>
                </a:solidFill>
                <a:ea typeface="ＭＳ Ｐゴシック" pitchFamily="34" charset="-128"/>
                <a:cs typeface="Arial Black" pitchFamily="34" charset="0"/>
              </a:rPr>
              <a:t>La procédure marché </a:t>
            </a:r>
            <a:endParaRPr lang="fr-FR" sz="2400" b="1" dirty="0">
              <a:solidFill>
                <a:srgbClr val="081556"/>
              </a:solidFill>
              <a:ea typeface="ＭＳ Ｐゴシック" pitchFamily="34" charset="-128"/>
              <a:cs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2368" y="1008743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defRPr/>
            </a:pPr>
            <a:r>
              <a:rPr lang="fr-FR" altLang="fr-FR" sz="1600" b="1" i="1" dirty="0">
                <a:solidFill>
                  <a:srgbClr val="FF0000"/>
                </a:solidFill>
                <a:ea typeface="ＭＳ Ｐゴシック" charset="0"/>
              </a:rPr>
              <a:t>Attention : renvoyer les devis rapidement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848134" y="4191000"/>
            <a:ext cx="2777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defRPr/>
            </a:pPr>
            <a:r>
              <a:rPr lang="fr-FR" altLang="fr-FR" sz="1600" b="1" i="1" dirty="0">
                <a:solidFill>
                  <a:srgbClr val="FF0000"/>
                </a:solidFill>
                <a:ea typeface="ＭＳ Ｐゴシック" charset="0"/>
              </a:rPr>
              <a:t>La réception du BDC fait courir les délais contractuels de livraison</a:t>
            </a:r>
            <a:endParaRPr lang="fr-FR" sz="1600" b="1" i="1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2219" y="5478824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accent2"/>
              </a:buClr>
              <a:buSzPct val="110000"/>
            </a:pPr>
            <a:r>
              <a:rPr lang="fr-FR" altLang="fr-FR" sz="2000" i="1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La date de livraison fait l’objet d’une concertation entre le lycée et le prestataire (et peut être définie dès la phase devis)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" y="5464968"/>
            <a:ext cx="10334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4572" y="1493498"/>
            <a:ext cx="8079828" cy="30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2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 sz="200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2pPr>
          </a:lstStyle>
          <a:p>
            <a:pPr lvl="1" algn="just"/>
            <a:r>
              <a:rPr lang="fr-FR" altLang="fr-FR" dirty="0"/>
              <a:t>Lorsque la région ne dispose pas d’accord cadre pour répondre à une demande d’équipement validée, elle attribue une dotation financière.</a:t>
            </a:r>
          </a:p>
          <a:p>
            <a:pPr lvl="1" algn="just"/>
            <a:r>
              <a:rPr lang="fr-FR" altLang="fr-FR" dirty="0">
                <a:ea typeface="ＭＳ Ｐゴシック" charset="0"/>
              </a:rPr>
              <a:t>Le montant des dotations financières </a:t>
            </a:r>
            <a:r>
              <a:rPr lang="fr-FR" altLang="fr-FR" dirty="0"/>
              <a:t>est déterminé sur la base des devis transmis lors des campagnes de saisie. </a:t>
            </a:r>
            <a:endParaRPr lang="fr-FR" dirty="0"/>
          </a:p>
          <a:p>
            <a:pPr lvl="1" algn="just"/>
            <a:r>
              <a:rPr lang="fr-FR" altLang="fr-FR" dirty="0"/>
              <a:t>Le mandatement de la dotation financière est effectué dans un délai de 4 à 6 semaines environ après le vote de la CP</a:t>
            </a:r>
          </a:p>
          <a:p>
            <a:pPr lvl="1" algn="just"/>
            <a:r>
              <a:rPr lang="fr-FR" altLang="fr-FR" dirty="0"/>
              <a:t>Quel que soit le mode d’acquisition le matériel acquis reste propriété de la Région Ile de France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438537" cy="512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901" y="845998"/>
            <a:ext cx="7793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081556"/>
                </a:solidFill>
                <a:ea typeface="ＭＳ Ｐゴシック" pitchFamily="34" charset="-128"/>
                <a:cs typeface="Arial Black" pitchFamily="34" charset="0"/>
              </a:rPr>
              <a:t>Traitement d’une dotation financière d’équipement </a:t>
            </a:r>
            <a:endParaRPr lang="fr-FR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2" y="5044764"/>
            <a:ext cx="10334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523832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chemeClr val="accent2"/>
              </a:buClr>
              <a:buSzPct val="110000"/>
            </a:pPr>
            <a:r>
              <a:rPr lang="fr-FR" altLang="fr-FR" i="1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En cas de problème de mandatement : contacter la Direction de la Comptabilité à l’adresse suivante : </a:t>
            </a:r>
            <a:r>
              <a:rPr lang="fr-FR" altLang="fr-FR" i="1" u="sng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di.lycees@ile</a:t>
            </a:r>
            <a:r>
              <a:rPr lang="fr-FR" altLang="fr-FR" i="1" u="sng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defrance.fr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729" y="232235"/>
            <a:ext cx="7252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L’INSTRUCTION DES DEMANDES</a:t>
            </a:r>
          </a:p>
        </p:txBody>
      </p:sp>
    </p:spTree>
    <p:extLst>
      <p:ext uri="{BB962C8B-B14F-4D97-AF65-F5344CB8AC3E}">
        <p14:creationId xmlns:p14="http://schemas.microsoft.com/office/powerpoint/2010/main" val="230437741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4"/>
          <p:cNvSpPr txBox="1">
            <a:spLocks noChangeArrowheads="1"/>
          </p:cNvSpPr>
          <p:nvPr/>
        </p:nvSpPr>
        <p:spPr bwMode="auto">
          <a:xfrm>
            <a:off x="784412" y="2595674"/>
            <a:ext cx="8001000" cy="18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Maintenir la disponibilité et la valeur des   équipements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 Satisfaire aux obligations réglementaires du code du travail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 Sensibiliser les lycéens à la maintenance des équipements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Soutenir les équipes pédagogiques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altLang="fr-FR" sz="2000" dirty="0">
              <a:latin typeface="Times New Roman" pitchFamily="18" charset="0"/>
            </a:endParaRPr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55301" name="Line 9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302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dirty="0"/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0"/>
            <a:ext cx="1438537" cy="512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92AB73-3FE0-4C95-88C7-FE3B3E2CBBCF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004F7F-1D2E-C0D2-69C4-8FA48053655D}"/>
              </a:ext>
            </a:extLst>
          </p:cNvPr>
          <p:cNvSpPr txBox="1"/>
          <p:nvPr/>
        </p:nvSpPr>
        <p:spPr>
          <a:xfrm>
            <a:off x="582706" y="1987322"/>
            <a:ext cx="807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Les objectifs de politique de maintenance des équipements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C04398-F336-6669-8EFD-2A19B6A7C06C}"/>
              </a:ext>
            </a:extLst>
          </p:cNvPr>
          <p:cNvSpPr txBox="1"/>
          <p:nvPr/>
        </p:nvSpPr>
        <p:spPr>
          <a:xfrm>
            <a:off x="555812" y="1071194"/>
            <a:ext cx="8054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fr-FR" sz="2000" b="1" dirty="0">
                <a:solidFill>
                  <a:srgbClr val="081556"/>
                </a:solidFill>
                <a:ea typeface="ＭＳ Ｐゴシック" pitchFamily="34" charset="-128"/>
              </a:rPr>
              <a:t>La Région a mis en place une politique conventionnelle de maintenance des équipements </a:t>
            </a:r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pédagogiques depuis 2004</a:t>
            </a:r>
            <a:endParaRPr lang="fr-FR" sz="2000" b="1" dirty="0">
              <a:solidFill>
                <a:srgbClr val="08155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841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56325" name="Line 9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26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6327" name="Rectangle 11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7" y="0"/>
            <a:ext cx="1438537" cy="512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27E411-339C-556A-2BCA-65F5B3B402CC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63AE29-5504-D0D5-8B4D-5A3F685E5D59}"/>
              </a:ext>
            </a:extLst>
          </p:cNvPr>
          <p:cNvSpPr txBox="1"/>
          <p:nvPr/>
        </p:nvSpPr>
        <p:spPr>
          <a:xfrm>
            <a:off x="528651" y="1541020"/>
            <a:ext cx="8086698" cy="308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lnSpc>
                <a:spcPct val="115000"/>
              </a:lnSpc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Concerne les équipements pédagogiques techniques : machines, appareils, outils, engins, matériels et installations (cf. article L. 4311-2 alinéa 1 du code du travail)</a:t>
            </a:r>
          </a:p>
          <a:p>
            <a:pPr marL="342900" lvl="1" indent="-342900" algn="just" defTabSz="457200" eaLnBrk="0" hangingPunct="0">
              <a:lnSpc>
                <a:spcPct val="115000"/>
              </a:lnSpc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Cible les lycées technologiques et professionnels </a:t>
            </a:r>
          </a:p>
          <a:p>
            <a:pPr marL="342900" lvl="1" indent="-342900" algn="just" defTabSz="457200" eaLnBrk="0" hangingPunct="0">
              <a:lnSpc>
                <a:spcPct val="115000"/>
              </a:lnSpc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Prévoit l’aide financière de la Région pour les frais de maintenance curative </a:t>
            </a:r>
          </a:p>
          <a:p>
            <a:pPr marL="342900" lvl="1" indent="-342900" algn="just" defTabSz="457200" eaLnBrk="0" hangingPunct="0">
              <a:lnSpc>
                <a:spcPct val="115000"/>
              </a:lnSpc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Conditions requises : </a:t>
            </a: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mise en place d’une procédure de maintenance préventive régulière et planifiée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BC129B-C56F-6D5E-D070-63AE3F01711F}"/>
              </a:ext>
            </a:extLst>
          </p:cNvPr>
          <p:cNvSpPr txBox="1"/>
          <p:nvPr/>
        </p:nvSpPr>
        <p:spPr>
          <a:xfrm>
            <a:off x="657344" y="934288"/>
            <a:ext cx="7342096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81556"/>
                </a:solidFill>
                <a:ea typeface="ＭＳ Ｐゴシック" pitchFamily="34" charset="-128"/>
              </a:rPr>
              <a:t>La convention de maintenance des équipements </a:t>
            </a:r>
          </a:p>
        </p:txBody>
      </p:sp>
    </p:spTree>
    <p:extLst>
      <p:ext uri="{BB962C8B-B14F-4D97-AF65-F5344CB8AC3E}">
        <p14:creationId xmlns:p14="http://schemas.microsoft.com/office/powerpoint/2010/main" val="2311868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8382000" y="64611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3</a:t>
            </a: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282388" y="1026838"/>
            <a:ext cx="853440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lnSpc>
                <a:spcPct val="115000"/>
              </a:lnSpc>
              <a:spcAft>
                <a:spcPts val="1000"/>
              </a:spcAft>
              <a:defRPr sz="2400" b="1">
                <a:solidFill>
                  <a:srgbClr val="081556"/>
                </a:solidFill>
                <a:ea typeface="ＭＳ Ｐゴシック" pitchFamily="34" charset="-128"/>
              </a:defRPr>
            </a:lvl1pPr>
          </a:lstStyle>
          <a:p>
            <a:r>
              <a:rPr lang="fr-FR" altLang="fr-FR" dirty="0"/>
              <a:t>La convention définit les obligations des signataires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75469" y="1778699"/>
            <a:ext cx="7993062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Le Lycée s’engage à :</a:t>
            </a:r>
          </a:p>
          <a:p>
            <a:pPr algn="just" eaLnBrk="0" hangingPunct="0">
              <a:lnSpc>
                <a:spcPct val="70000"/>
              </a:lnSpc>
            </a:pPr>
            <a:endParaRPr lang="fr-FR" altLang="fr-FR" sz="2000" b="1" dirty="0">
              <a:solidFill>
                <a:schemeClr val="accent2"/>
              </a:solidFill>
            </a:endParaRPr>
          </a:p>
          <a:p>
            <a:pPr marL="342900" lvl="1" indent="-342900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Réaliser un inventaire des équipements à maintenir en condition opérationnelle sous un format informatique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Organiser la maintenance préventive (procédures, organisation, réalisation)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Consigner l’ensemble des opérations de maintenance et de réparation pour chaque équipement (historique, fiche de suivi)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593398" y="4260855"/>
            <a:ext cx="7740650" cy="151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altLang="fr-FR" dirty="0">
              <a:latin typeface="Times New Roman" pitchFamily="18" charset="0"/>
            </a:endParaRPr>
          </a:p>
          <a:p>
            <a:pPr algn="just" eaLnBrk="0" hangingPunct="0">
              <a:lnSpc>
                <a:spcPct val="70000"/>
              </a:lnSpc>
            </a:pPr>
            <a:r>
              <a:rPr lang="fr-FR" altLang="fr-FR" sz="2000" b="1" dirty="0">
                <a:solidFill>
                  <a:schemeClr val="accent2"/>
                </a:solidFill>
              </a:rPr>
              <a:t>L</a:t>
            </a:r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a Région s’engage à :</a:t>
            </a:r>
          </a:p>
          <a:p>
            <a:pPr algn="just" eaLnBrk="0" hangingPunct="0">
              <a:lnSpc>
                <a:spcPct val="70000"/>
              </a:lnSpc>
            </a:pPr>
            <a:endParaRPr lang="fr-FR" altLang="fr-FR" sz="2000" b="1" dirty="0">
              <a:solidFill>
                <a:schemeClr val="accent2"/>
              </a:solidFill>
            </a:endParaRPr>
          </a:p>
          <a:p>
            <a:pPr marL="342900" lvl="1" indent="-342900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Rembourser les frais engagés pour les réparations des équipements figurant dans l’inventaire et ayant fait l’objet d’une maintenance préventive organisée.</a:t>
            </a:r>
          </a:p>
        </p:txBody>
      </p:sp>
      <p:sp>
        <p:nvSpPr>
          <p:cNvPr id="57351" name="Line 10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0"/>
            <a:ext cx="1438537" cy="512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5F5AB-2039-D82E-2311-44B725AC209E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</p:spTree>
    <p:extLst>
      <p:ext uri="{BB962C8B-B14F-4D97-AF65-F5344CB8AC3E}">
        <p14:creationId xmlns:p14="http://schemas.microsoft.com/office/powerpoint/2010/main" val="1732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8382000" y="64611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3</a:t>
            </a: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282388" y="1026838"/>
            <a:ext cx="853440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lnSpc>
                <a:spcPct val="115000"/>
              </a:lnSpc>
              <a:spcAft>
                <a:spcPts val="1000"/>
              </a:spcAft>
              <a:defRPr sz="2400" b="1">
                <a:solidFill>
                  <a:srgbClr val="081556"/>
                </a:solidFill>
                <a:ea typeface="ＭＳ Ｐゴシック" pitchFamily="34" charset="-128"/>
              </a:defRPr>
            </a:lvl1pPr>
          </a:lstStyle>
          <a:p>
            <a:r>
              <a:rPr lang="fr-FR" altLang="fr-FR" dirty="0"/>
              <a:t>La convention définit les obligations des signataires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75469" y="1778699"/>
            <a:ext cx="7993062" cy="20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Le Lycée s’engage à :</a:t>
            </a:r>
          </a:p>
          <a:p>
            <a:pPr marL="342900" lvl="1" indent="-342900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Faire l’état des lieux des équipements concernés </a:t>
            </a:r>
          </a:p>
          <a:p>
            <a:pPr marL="342900" lvl="1" indent="-342900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Financer les interventions de maintenance préventive </a:t>
            </a:r>
          </a:p>
          <a:p>
            <a:pPr marL="342900" lvl="1" indent="-342900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Demander l’accord préalable de la région lorsque les coûts d’intervention se situent au-dessus du seuil de 10% de la valeur de renouvellement à neuf du matériel.</a:t>
            </a:r>
          </a:p>
          <a:p>
            <a:pPr marL="342900" lvl="1" indent="-342900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Consigner dans un tableau de suivi les actions de maintenance réalisées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457200" y="3962400"/>
            <a:ext cx="7740650" cy="151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altLang="fr-FR" dirty="0">
              <a:latin typeface="Times New Roman" pitchFamily="18" charset="0"/>
            </a:endParaRPr>
          </a:p>
          <a:p>
            <a:pPr algn="just" eaLnBrk="0" hangingPunct="0">
              <a:lnSpc>
                <a:spcPct val="70000"/>
              </a:lnSpc>
            </a:pPr>
            <a:r>
              <a:rPr lang="fr-FR" altLang="fr-FR" sz="2000" b="1" dirty="0">
                <a:solidFill>
                  <a:schemeClr val="accent2"/>
                </a:solidFill>
              </a:rPr>
              <a:t>L</a:t>
            </a:r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a Région s’engage à :</a:t>
            </a:r>
          </a:p>
          <a:p>
            <a:pPr algn="just" eaLnBrk="0" hangingPunct="0">
              <a:lnSpc>
                <a:spcPct val="70000"/>
              </a:lnSpc>
            </a:pPr>
            <a:endParaRPr lang="fr-FR" altLang="fr-FR" sz="2000" b="1" dirty="0">
              <a:solidFill>
                <a:schemeClr val="accent2"/>
              </a:solidFill>
            </a:endParaRPr>
          </a:p>
          <a:p>
            <a:pPr marL="342900" lvl="1" indent="-342900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Rembourser les frais engagés pour les réparations des équipements figurant dans l’inventaire et ayant fait l’objet d’une maintenance préventive organisée.</a:t>
            </a:r>
          </a:p>
        </p:txBody>
      </p:sp>
      <p:sp>
        <p:nvSpPr>
          <p:cNvPr id="57351" name="Line 10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0"/>
            <a:ext cx="1438537" cy="512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5F5AB-2039-D82E-2311-44B725AC209E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</p:spTree>
    <p:extLst>
      <p:ext uri="{BB962C8B-B14F-4D97-AF65-F5344CB8AC3E}">
        <p14:creationId xmlns:p14="http://schemas.microsoft.com/office/powerpoint/2010/main" val="148844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04799" y="202740"/>
            <a:ext cx="66976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altLang="fr-FR" sz="22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L’ORGANIGRAMME DU PÔLE LYCEES 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78" y="2360359"/>
            <a:ext cx="2209800" cy="10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438537" cy="512022"/>
          </a:xfrm>
          <a:prstGeom prst="rect">
            <a:avLst/>
          </a:prstGeom>
        </p:spPr>
      </p:pic>
      <p:pic>
        <p:nvPicPr>
          <p:cNvPr id="5" name="Image 4" descr="Une image contenant texte, capture d’écran, conception, Site web&#10;&#10;Description générée automatiquement">
            <a:extLst>
              <a:ext uri="{FF2B5EF4-FFF2-40B4-BE49-F238E27FC236}">
                <a16:creationId xmlns:a16="http://schemas.microsoft.com/office/drawing/2014/main" id="{007ADBCA-7B8A-94F3-E6A4-8448F155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048381"/>
            <a:ext cx="7781925" cy="509587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"/>
          <p:cNvSpPr txBox="1">
            <a:spLocks noChangeArrowheads="1"/>
          </p:cNvSpPr>
          <p:nvPr/>
        </p:nvSpPr>
        <p:spPr bwMode="auto">
          <a:xfrm>
            <a:off x="763588" y="1984059"/>
            <a:ext cx="7694612" cy="225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i="1" dirty="0"/>
              <a:t> </a:t>
            </a: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Signature de la convention Lycée-Région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 Copie de la délibération du CA validant cette convention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 Réaliser un inventaire des équipements concernés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La convention prend effet à la date de notification de la Région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Durée de la convention : 3 ans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Pas de renouvellement tacite de la convention</a:t>
            </a:r>
          </a:p>
        </p:txBody>
      </p:sp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744071" y="4529085"/>
            <a:ext cx="762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Le Conseil Régional procédera au remboursement des factures dès lors que l’équipement aura été préalablement identifié dans l’inventaire.</a:t>
            </a:r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8382000" y="634047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5</a:t>
            </a:r>
          </a:p>
        </p:txBody>
      </p:sp>
      <p:sp>
        <p:nvSpPr>
          <p:cNvPr id="59397" name="Line 88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398" name="Text Box 89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59400" name="Rectangle 91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59401" name="Rectangle 92"/>
          <p:cNvSpPr>
            <a:spLocks noChangeArrowheads="1"/>
          </p:cNvSpPr>
          <p:nvPr/>
        </p:nvSpPr>
        <p:spPr bwMode="auto">
          <a:xfrm>
            <a:off x="228600" y="6172200"/>
            <a:ext cx="4703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fr-FR" sz="2000">
                <a:solidFill>
                  <a:schemeClr val="bg1"/>
                </a:solidFill>
              </a:rPr>
              <a:t>La politique de maintenance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-9181"/>
            <a:ext cx="1438537" cy="512022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54646859-3457-4125-B590-6B75B3C8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3F09BF6-709B-487A-AD54-10A950A8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0" y="619657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D667E-4703-E4BC-03F8-A99C608F8AD1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370959-4789-6235-0486-75D3AF1A94C0}"/>
              </a:ext>
            </a:extLst>
          </p:cNvPr>
          <p:cNvSpPr txBox="1"/>
          <p:nvPr/>
        </p:nvSpPr>
        <p:spPr>
          <a:xfrm>
            <a:off x="658904" y="1205974"/>
            <a:ext cx="7342096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81556"/>
                </a:solidFill>
                <a:ea typeface="ＭＳ Ｐゴシック" pitchFamily="34" charset="-128"/>
              </a:rPr>
              <a:t>Les étapes de sa mise en œuvre</a:t>
            </a:r>
          </a:p>
        </p:txBody>
      </p:sp>
    </p:spTree>
    <p:extLst>
      <p:ext uri="{BB962C8B-B14F-4D97-AF65-F5344CB8AC3E}">
        <p14:creationId xmlns:p14="http://schemas.microsoft.com/office/powerpoint/2010/main" val="208314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8382000" y="64611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3</a:t>
            </a:r>
          </a:p>
        </p:txBody>
      </p:sp>
      <p:sp>
        <p:nvSpPr>
          <p:cNvPr id="57351" name="Line 10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0"/>
            <a:ext cx="1438537" cy="512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5F5AB-2039-D82E-2311-44B725AC209E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239D6D-0C58-A169-6A4D-00A6A14BACD3}"/>
              </a:ext>
            </a:extLst>
          </p:cNvPr>
          <p:cNvSpPr txBox="1"/>
          <p:nvPr/>
        </p:nvSpPr>
        <p:spPr>
          <a:xfrm>
            <a:off x="249512" y="1287694"/>
            <a:ext cx="8562794" cy="4847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Le remboursement des frais engagés par le lycée sur présentation des pièces justificatives suivantes :</a:t>
            </a:r>
          </a:p>
          <a:p>
            <a:pPr marL="0" lvl="1" algn="just" defTabSz="457200" eaLnBrk="0" hangingPunct="0">
              <a:lnSpc>
                <a:spcPct val="70000"/>
              </a:lnSpc>
              <a:spcBef>
                <a:spcPts val="475"/>
              </a:spcBef>
              <a:buClr>
                <a:schemeClr val="accent1"/>
              </a:buClr>
              <a:defRPr/>
            </a:pPr>
            <a:endParaRPr lang="fr-FR" sz="1100" dirty="0">
              <a:solidFill>
                <a:srgbClr val="081556"/>
              </a:solidFill>
              <a:latin typeface="+mn-lt"/>
              <a:ea typeface="ＭＳ Ｐゴシック" panose="020B0600070205080204" pitchFamily="34" charset="-128"/>
            </a:endParaRP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Historique des opérations de maintenance préventive 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Liste des pannes survenues antérieurement et des modes de réparations 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Références de l’équipement dans l’état des lieux établi, la date de première mise en service de l’équipement, et, 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Pour les équipements munis d’un compteur : le nombre d’heures d’utilisation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Les devis attestant de la mise en concurrence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La preuve de la commande (bon de commande du lycée, bon d’intervention…) 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La facture payée par le lycée avec mention  de la certification du service fait (visa proviseur).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82425E-A754-7CED-ECA7-CA1BF096142D}"/>
              </a:ext>
            </a:extLst>
          </p:cNvPr>
          <p:cNvSpPr txBox="1"/>
          <p:nvPr/>
        </p:nvSpPr>
        <p:spPr>
          <a:xfrm>
            <a:off x="425824" y="845386"/>
            <a:ext cx="784860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rgbClr val="081556"/>
                </a:solidFill>
                <a:ea typeface="ＭＳ Ｐゴシック" pitchFamily="34" charset="-128"/>
              </a:rPr>
              <a:t>MODALITÉS DE VERSEMENT DE LA PARTICIPATION REGIONALE</a:t>
            </a:r>
          </a:p>
        </p:txBody>
      </p:sp>
    </p:spTree>
    <p:extLst>
      <p:ext uri="{BB962C8B-B14F-4D97-AF65-F5344CB8AC3E}">
        <p14:creationId xmlns:p14="http://schemas.microsoft.com/office/powerpoint/2010/main" val="4098800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4"/>
          <p:cNvSpPr txBox="1">
            <a:spLocks noChangeArrowheads="1"/>
          </p:cNvSpPr>
          <p:nvPr/>
        </p:nvSpPr>
        <p:spPr bwMode="auto">
          <a:xfrm>
            <a:off x="8154988" y="61991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7</a:t>
            </a:r>
          </a:p>
        </p:txBody>
      </p:sp>
      <p:sp>
        <p:nvSpPr>
          <p:cNvPr id="6144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61446" name="Rectangle 9"/>
          <p:cNvSpPr>
            <a:spLocks noChangeArrowheads="1"/>
          </p:cNvSpPr>
          <p:nvPr/>
        </p:nvSpPr>
        <p:spPr bwMode="auto">
          <a:xfrm>
            <a:off x="0" y="6182776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1447" name="Rectangle 10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63" y="0"/>
            <a:ext cx="1438537" cy="512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6ACC20-D3D5-DE28-A818-41B4B4766346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  <p:pic>
        <p:nvPicPr>
          <p:cNvPr id="5" name="Picture 8" descr="MCj04113200000[1]">
            <a:extLst>
              <a:ext uri="{FF2B5EF4-FFF2-40B4-BE49-F238E27FC236}">
                <a16:creationId xmlns:a16="http://schemas.microsoft.com/office/drawing/2014/main" id="{02034137-505B-115C-21F2-5DD7622F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6421"/>
            <a:ext cx="8556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105800B-9960-57B0-598B-9902D5B401ED}"/>
              </a:ext>
            </a:extLst>
          </p:cNvPr>
          <p:cNvSpPr txBox="1"/>
          <p:nvPr/>
        </p:nvSpPr>
        <p:spPr>
          <a:xfrm>
            <a:off x="1905000" y="993067"/>
            <a:ext cx="4580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b="1" dirty="0">
                <a:solidFill>
                  <a:srgbClr val="081556"/>
                </a:solidFill>
                <a:ea typeface="ＭＳ Ｐゴシック" pitchFamily="34" charset="-128"/>
              </a:rPr>
              <a:t>POINTS DE VIGILANCE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3AE9C8-25A2-CCA6-C948-CFDF4CA1D32E}"/>
              </a:ext>
            </a:extLst>
          </p:cNvPr>
          <p:cNvSpPr txBox="1"/>
          <p:nvPr/>
        </p:nvSpPr>
        <p:spPr>
          <a:xfrm>
            <a:off x="914400" y="1867995"/>
            <a:ext cx="7469188" cy="345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Les dossiers incomplets ne seront pas instruits</a:t>
            </a:r>
            <a:r>
              <a:rPr lang="fr-FR" alt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Si l’avance est trop importante pour votre établissement, consulter le service équipement directement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Si le devis dépasse de 10% la valeur de renouvellement à neuf de l’équipement, le lycée doit solliciter l’avis préalable du service équipement</a:t>
            </a:r>
            <a:endParaRPr lang="fr-FR" sz="1800" dirty="0">
              <a:solidFill>
                <a:srgbClr val="081556"/>
              </a:solidFill>
              <a:latin typeface="+mn-lt"/>
              <a:ea typeface="ＭＳ Ｐゴシック" panose="020B0600070205080204" pitchFamily="34" charset="-128"/>
            </a:endParaRP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Pour les dossiers instruits et validés, le remboursement est proposé au vote de la Commission Permanente</a:t>
            </a:r>
            <a:endParaRPr lang="fr-FR" altLang="fr-FR" sz="1800" dirty="0">
              <a:solidFill>
                <a:srgbClr val="081556"/>
              </a:solidFill>
              <a:latin typeface="+mn-lt"/>
              <a:ea typeface="ＭＳ Ｐゴシック" panose="020B0600070205080204" pitchFamily="34" charset="-128"/>
            </a:endParaRP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 Ne sont pas concernés : les contrats de maintenance.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La convention a une validité maximum de 3 ans à la date de signature de la Région :  penser à anticiper son renouvellement</a:t>
            </a:r>
          </a:p>
        </p:txBody>
      </p:sp>
    </p:spTree>
    <p:extLst>
      <p:ext uri="{BB962C8B-B14F-4D97-AF65-F5344CB8AC3E}">
        <p14:creationId xmlns:p14="http://schemas.microsoft.com/office/powerpoint/2010/main" val="219985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0" y="6167511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19412" y="639769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46109"/>
            <a:ext cx="1438537" cy="5120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B56867-4389-3C4A-4C15-70567CC4A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77" y="745106"/>
            <a:ext cx="5553324" cy="3236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E20239-D91E-0AEE-7E9C-42CC9A83D9E4}"/>
              </a:ext>
            </a:extLst>
          </p:cNvPr>
          <p:cNvSpPr/>
          <p:nvPr/>
        </p:nvSpPr>
        <p:spPr>
          <a:xfrm>
            <a:off x="19412" y="165101"/>
            <a:ext cx="71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LA POLITIQUE DE MAINTENANCE DES EQUIPEMENTS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24A5A1-E161-2B52-38F0-F6C1016A5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801" y="1976511"/>
            <a:ext cx="3315723" cy="3867150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2201A05-0945-F2D1-BD27-64EBD215E2B2}"/>
              </a:ext>
            </a:extLst>
          </p:cNvPr>
          <p:cNvSpPr/>
          <p:nvPr/>
        </p:nvSpPr>
        <p:spPr>
          <a:xfrm>
            <a:off x="4343400" y="3124200"/>
            <a:ext cx="12954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79497"/>
      </p:ext>
    </p:extLst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8382000" y="64611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3</a:t>
            </a:r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399489" y="759128"/>
            <a:ext cx="7993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fr-FR" altLang="fr-FR" b="1" dirty="0">
              <a:solidFill>
                <a:srgbClr val="081556"/>
              </a:solidFill>
              <a:ea typeface="ＭＳ Ｐゴシック" pitchFamily="34" charset="-128"/>
            </a:endParaRPr>
          </a:p>
          <a:p>
            <a:pPr algn="ctr" eaLnBrk="0" hangingPunct="0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LE TRANSFERT D’EQUIPEMENT, VENTE, RECYCLAGE</a:t>
            </a:r>
          </a:p>
          <a:p>
            <a:pPr algn="ctr" eaLnBrk="0" hangingPunct="0"/>
            <a:r>
              <a:rPr lang="fr-FR" altLang="fr-FR" b="1" dirty="0">
                <a:solidFill>
                  <a:srgbClr val="081556"/>
                </a:solidFill>
                <a:ea typeface="ＭＳ Ｐゴシック" pitchFamily="34" charset="-128"/>
              </a:rPr>
              <a:t>Des procédures adaptées au type de matériel :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469680" y="1862587"/>
            <a:ext cx="8388277" cy="401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Vous pouvez être confrontés à des opérations de transfert d'équipements (transfert d'un établissement à un autre ou bien la vente...) ou leur mise au rebut (recyclage de matériel).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Une procédure de cession d'équipements est à appliquer. 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Afin de faciliter vos démarches, des fiches pour chaque catégorie de matériels concernés et un formulaire à remplir sont à votre disposition sur le site extranet des lycées</a:t>
            </a: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Une boite Mel unique pour adresser toutes demandes : </a:t>
            </a:r>
            <a:r>
              <a:rPr lang="fr-FR" altLang="fr-FR" sz="2000" dirty="0">
                <a:hlinkClick r:id="rId3"/>
              </a:rPr>
              <a:t>recupequipement@iledefrance.fr</a:t>
            </a:r>
            <a:endParaRPr lang="fr-FR" altLang="fr-FR" sz="2000" dirty="0">
              <a:solidFill>
                <a:srgbClr val="081556"/>
              </a:solidFill>
              <a:ea typeface="ＭＳ Ｐゴシック" panose="020B0600070205080204" pitchFamily="34" charset="-128"/>
            </a:endParaRPr>
          </a:p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2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 4 catégories de matériel</a:t>
            </a:r>
            <a:r>
              <a:rPr lang="fr-FR" altLang="fr-FR" dirty="0"/>
              <a:t> : </a:t>
            </a:r>
            <a:r>
              <a:rPr lang="fr-FR" altLang="fr-FR" sz="20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mobilier, informatique, matériel technique, véhicules</a:t>
            </a:r>
          </a:p>
          <a:p>
            <a:pPr algn="ctr"/>
            <a:endParaRPr lang="fr-FR" altLang="fr-FR" b="1" dirty="0"/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63" y="0"/>
            <a:ext cx="1438537" cy="512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0C9ECE-02E9-4CBA-8FDA-C3ED33C5F60E}"/>
              </a:ext>
            </a:extLst>
          </p:cNvPr>
          <p:cNvSpPr/>
          <p:nvPr/>
        </p:nvSpPr>
        <p:spPr>
          <a:xfrm>
            <a:off x="685800" y="209667"/>
            <a:ext cx="6082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LE CYCLE DE VIE DES EQUIPEMENTS</a:t>
            </a:r>
          </a:p>
        </p:txBody>
      </p:sp>
    </p:spTree>
    <p:extLst>
      <p:ext uri="{BB962C8B-B14F-4D97-AF65-F5344CB8AC3E}">
        <p14:creationId xmlns:p14="http://schemas.microsoft.com/office/powerpoint/2010/main" val="36278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-1" y="62865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dirty="0"/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8525136" y="630844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65777" name="Group 241"/>
          <p:cNvGraphicFramePr>
            <a:graphicFrameLocks noGrp="1"/>
          </p:cNvGraphicFramePr>
          <p:nvPr>
            <p:ph/>
          </p:nvPr>
        </p:nvGraphicFramePr>
        <p:xfrm>
          <a:off x="152400" y="1219200"/>
          <a:ext cx="8382001" cy="3197225"/>
        </p:xfrm>
        <a:graphic>
          <a:graphicData uri="http://schemas.openxmlformats.org/drawingml/2006/table">
            <a:tbl>
              <a:tblPr/>
              <a:tblGrid>
                <a:gridCol w="229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4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Transfert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Vente via les domaines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Don (1)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Recyclage (2)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7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Mobilier scolaire 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7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Matériel informatique 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3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Matériels techniques 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3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Véhicules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582" name="Rectangle 237"/>
          <p:cNvSpPr>
            <a:spLocks noChangeArrowheads="1"/>
          </p:cNvSpPr>
          <p:nvPr/>
        </p:nvSpPr>
        <p:spPr bwMode="auto">
          <a:xfrm>
            <a:off x="380999" y="4551408"/>
            <a:ext cx="8382001" cy="12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fr-FR" altLang="fr-FR" sz="1400" dirty="0"/>
              <a:t>(1) </a:t>
            </a: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Seuls peuvent être cédés les matériels dont la valeur n’excède pas 300 €. Ils peuvent être cédés uniquement aux associations de parents d’élèves, de soutien scolaire ou d’étudiants.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(2) Le recyclage est autorisé si le bien est dépourvu de valeur marchande.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438537" cy="512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B333D3-149A-435E-B89F-1E504E331C1C}"/>
              </a:ext>
            </a:extLst>
          </p:cNvPr>
          <p:cNvSpPr/>
          <p:nvPr/>
        </p:nvSpPr>
        <p:spPr>
          <a:xfrm>
            <a:off x="4482" y="256426"/>
            <a:ext cx="616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LE CYCLE DE VIE DES EQUIPEMENTS</a:t>
            </a:r>
          </a:p>
        </p:txBody>
      </p:sp>
    </p:spTree>
    <p:extLst>
      <p:ext uri="{BB962C8B-B14F-4D97-AF65-F5344CB8AC3E}">
        <p14:creationId xmlns:p14="http://schemas.microsoft.com/office/powerpoint/2010/main" val="3891174918"/>
      </p:ext>
    </p:extLst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8382000" y="64611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3</a:t>
            </a: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541337" y="970525"/>
            <a:ext cx="799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400" b="1" dirty="0">
                <a:solidFill>
                  <a:srgbClr val="081556"/>
                </a:solidFill>
                <a:ea typeface="ＭＳ Ｐゴシック" pitchFamily="34" charset="-128"/>
              </a:rPr>
              <a:t>La cession des équipements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617539" y="1828804"/>
            <a:ext cx="7993062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Equipements : propriété de la Région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Toute cession doit donc passer au préalable par une autorisation délivrée par le Service Equipement.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Si accord sur la cession :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Mise à disposition à d’autres établissements et transfert : validation par les corps d’inspection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Vente aux Domaines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Recyclage</a:t>
            </a:r>
          </a:p>
          <a:p>
            <a:pPr marL="742950" lvl="1" indent="-285750" defTabSz="457200" eaLnBrk="0" hangingPunct="0">
              <a:spcBef>
                <a:spcPts val="475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Reprise DEEE (Déchets d’Equipements Electriques et Electroniques)</a:t>
            </a:r>
          </a:p>
          <a:p>
            <a:pPr>
              <a:buFontTx/>
              <a:buChar char="-"/>
            </a:pPr>
            <a:endParaRPr lang="fr-FR" altLang="fr-FR" dirty="0"/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67591" name="Rectangle 8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21" y="0"/>
            <a:ext cx="1438537" cy="5120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FF17E0-3DA3-4B8D-BCF7-5BFEF1C15881}"/>
              </a:ext>
            </a:extLst>
          </p:cNvPr>
          <p:cNvSpPr/>
          <p:nvPr/>
        </p:nvSpPr>
        <p:spPr>
          <a:xfrm>
            <a:off x="4482" y="256426"/>
            <a:ext cx="616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</a:rPr>
              <a:t>LE CYCLE DE VIE DES EQUIPEMENTS</a:t>
            </a:r>
          </a:p>
        </p:txBody>
      </p:sp>
    </p:spTree>
    <p:extLst>
      <p:ext uri="{BB962C8B-B14F-4D97-AF65-F5344CB8AC3E}">
        <p14:creationId xmlns:p14="http://schemas.microsoft.com/office/powerpoint/2010/main" val="2330387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8154988" y="61991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7</a:t>
            </a: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561181" y="951914"/>
            <a:ext cx="8021637" cy="36471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fr-FR" altLang="fr-FR" sz="2000" b="1" dirty="0">
                <a:solidFill>
                  <a:srgbClr val="081556"/>
                </a:solidFill>
                <a:ea typeface="ＭＳ Ｐゴシック" pitchFamily="34" charset="-128"/>
              </a:rPr>
              <a:t>Gestion du mobilier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SzPct val="110000"/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Réutilisation et transfert du mobilier dans d’autres lycées </a:t>
            </a:r>
          </a:p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SzPct val="110000"/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 Sinon, contact de </a:t>
            </a:r>
            <a:r>
              <a:rPr lang="fr-FR" altLang="fr-FR" dirty="0" err="1">
                <a:solidFill>
                  <a:srgbClr val="081556"/>
                </a:solidFill>
                <a:ea typeface="ＭＳ Ｐゴシック" panose="020B0600070205080204" pitchFamily="34" charset="-128"/>
              </a:rPr>
              <a:t>Valdélia</a:t>
            </a: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 par le lycée pour valorisation du mobilier en fin de vie</a:t>
            </a:r>
            <a:endParaRPr lang="fr-FR" altLang="fr-FR" b="1" dirty="0">
              <a:solidFill>
                <a:srgbClr val="081556"/>
              </a:solidFill>
              <a:ea typeface="ＭＳ Ｐゴシック" panose="020B0600070205080204" pitchFamily="34" charset="-128"/>
            </a:endParaRPr>
          </a:p>
          <a:p>
            <a:pPr marL="800100" lvl="2" indent="-342900" defTabSz="457200" eaLnBrk="0" hangingPunct="0">
              <a:spcBef>
                <a:spcPts val="475"/>
              </a:spcBef>
              <a:buClr>
                <a:schemeClr val="tx1"/>
              </a:buClr>
              <a:buSzPct val="11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Solliciter le service Equipement pour une demande de benne(s) (avoir minimum 2.4 tonnes ou 20 m3 pour bénéficier de la gratuité du service)</a:t>
            </a:r>
          </a:p>
          <a:p>
            <a:pPr marL="800100" lvl="2" indent="-342900" defTabSz="457200" eaLnBrk="0" hangingPunct="0">
              <a:spcBef>
                <a:spcPts val="475"/>
              </a:spcBef>
              <a:buClr>
                <a:schemeClr val="tx1"/>
              </a:buClr>
              <a:buSzPct val="11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Dépose de la benne par </a:t>
            </a:r>
            <a:r>
              <a:rPr lang="fr-FR" altLang="fr-FR" dirty="0" err="1">
                <a:solidFill>
                  <a:srgbClr val="081556"/>
                </a:solidFill>
                <a:ea typeface="ＭＳ Ｐゴシック" panose="020B0600070205080204" pitchFamily="34" charset="-128"/>
              </a:rPr>
              <a:t>Valdélia</a:t>
            </a: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 au lycée</a:t>
            </a:r>
          </a:p>
          <a:p>
            <a:pPr marL="800100" lvl="2" indent="-342900" defTabSz="457200" eaLnBrk="0" hangingPunct="0">
              <a:spcBef>
                <a:spcPts val="475"/>
              </a:spcBef>
              <a:buClr>
                <a:schemeClr val="tx1"/>
              </a:buClr>
              <a:buSzPct val="11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Chargement du mobilier par le lycée</a:t>
            </a:r>
          </a:p>
          <a:p>
            <a:pPr marL="800100" lvl="2" indent="-342900" defTabSz="457200" eaLnBrk="0" hangingPunct="0">
              <a:spcBef>
                <a:spcPts val="475"/>
              </a:spcBef>
              <a:buClr>
                <a:schemeClr val="tx1"/>
              </a:buClr>
              <a:buSzPct val="110000"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Recontacter </a:t>
            </a:r>
            <a:r>
              <a:rPr lang="fr-FR" altLang="fr-FR" dirty="0" err="1">
                <a:solidFill>
                  <a:srgbClr val="081556"/>
                </a:solidFill>
                <a:ea typeface="ＭＳ Ｐゴシック" panose="020B0600070205080204" pitchFamily="34" charset="-128"/>
              </a:rPr>
              <a:t>Valdélia</a:t>
            </a:r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 pour récupération de la benne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endParaRPr lang="fr-FR" altLang="fr-FR" sz="2000" dirty="0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8305800" y="61356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000">
                <a:latin typeface="Times New Roman" pitchFamily="18" charset="0"/>
              </a:rPr>
              <a:t>2</a:t>
            </a: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93" y="0"/>
            <a:ext cx="1438537" cy="512022"/>
          </a:xfrm>
          <a:prstGeom prst="rect">
            <a:avLst/>
          </a:prstGeom>
        </p:spPr>
      </p:pic>
      <p:pic>
        <p:nvPicPr>
          <p:cNvPr id="11" name="Picture 8" descr="MCj04113200000[1]">
            <a:extLst>
              <a:ext uri="{FF2B5EF4-FFF2-40B4-BE49-F238E27FC236}">
                <a16:creationId xmlns:a16="http://schemas.microsoft.com/office/drawing/2014/main" id="{A45BFD57-3F1E-409C-A519-1EA5FBB05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81" y="4844248"/>
            <a:ext cx="8556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2FF4FB-32F6-4360-A606-E32EECA3D633}"/>
              </a:ext>
            </a:extLst>
          </p:cNvPr>
          <p:cNvSpPr/>
          <p:nvPr/>
        </p:nvSpPr>
        <p:spPr>
          <a:xfrm>
            <a:off x="1416843" y="5048825"/>
            <a:ext cx="5825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Lorsque cela est possible il est conseillé de favoriser le réemploi et la réutilisation</a:t>
            </a:r>
          </a:p>
        </p:txBody>
      </p:sp>
    </p:spTree>
    <p:extLst>
      <p:ext uri="{BB962C8B-B14F-4D97-AF65-F5344CB8AC3E}">
        <p14:creationId xmlns:p14="http://schemas.microsoft.com/office/powerpoint/2010/main" val="414083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7270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13771"/>
            <a:ext cx="1438537" cy="512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09513D-C014-481F-B513-F814C0D85576}"/>
              </a:ext>
            </a:extLst>
          </p:cNvPr>
          <p:cNvSpPr/>
          <p:nvPr/>
        </p:nvSpPr>
        <p:spPr>
          <a:xfrm>
            <a:off x="457200" y="4726522"/>
            <a:ext cx="7924800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rgbClr val="BBE0E3"/>
              </a:buClr>
              <a:defRPr/>
            </a:pPr>
            <a:r>
              <a:rPr lang="fr-FR" sz="2000" dirty="0">
                <a:solidFill>
                  <a:srgbClr val="081556"/>
                </a:solidFill>
                <a:latin typeface="Arial"/>
                <a:ea typeface="ＭＳ Ｐゴシック" panose="020B0600070205080204" pitchFamily="34" charset="-128"/>
              </a:rPr>
              <a:t>Informations sur le site lycées :</a:t>
            </a:r>
          </a:p>
          <a:p>
            <a:pPr marL="0" lvl="1" algn="ctr" defTabSz="457200" eaLnBrk="0" hangingPunct="0">
              <a:spcBef>
                <a:spcPts val="475"/>
              </a:spcBef>
              <a:buClr>
                <a:srgbClr val="BBE0E3"/>
              </a:buClr>
              <a:defRPr/>
            </a:pPr>
            <a:r>
              <a:rPr lang="fr-FR" sz="2000" dirty="0">
                <a:solidFill>
                  <a:srgbClr val="081556"/>
                </a:solidFill>
                <a:latin typeface="Arial"/>
                <a:ea typeface="ＭＳ Ｐゴシック" panose="020B0600070205080204" pitchFamily="34" charset="-128"/>
                <a:hlinkClick r:id="rId4"/>
              </a:rPr>
              <a:t>https://lycees.iledefrance.fr/equipement-numerique</a:t>
            </a:r>
            <a:endParaRPr lang="fr-FR" sz="2000" dirty="0">
              <a:solidFill>
                <a:srgbClr val="081556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9ADDF2F-5956-425E-90C3-C48603B9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8362"/>
            <a:ext cx="602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81556"/>
                </a:solidFill>
                <a:effectLst/>
                <a:uLnTx/>
                <a:uFillTx/>
                <a:latin typeface="Arial Black" pitchFamily="34" charset="0"/>
                <a:ea typeface="ＭＳ Ｐゴシック" pitchFamily="34" charset="-128"/>
              </a:rPr>
              <a:t>L’EQUIPEMENT NUMERIQUE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0EC776-EA58-E53A-503D-434FA1F78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966297"/>
            <a:ext cx="4824392" cy="3436321"/>
          </a:xfrm>
          <a:prstGeom prst="rect">
            <a:avLst/>
          </a:prstGeom>
        </p:spPr>
      </p:pic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6366AA2-1950-90AB-8A40-6C512BF63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8507"/>
            <a:ext cx="4010911" cy="34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30995"/>
      </p:ext>
    </p:extLst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7270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3" y="13771"/>
            <a:ext cx="1438537" cy="512022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99ADDF2F-5956-425E-90C3-C48603B9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8362"/>
            <a:ext cx="602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81556"/>
                </a:solidFill>
                <a:effectLst/>
                <a:uLnTx/>
                <a:uFillTx/>
                <a:latin typeface="Arial Black" pitchFamily="34" charset="0"/>
                <a:ea typeface="ＭＳ Ｐゴシック" pitchFamily="34" charset="-128"/>
              </a:rPr>
              <a:t>L’EQUIPEMENT NUMERIQUE</a:t>
            </a:r>
          </a:p>
        </p:txBody>
      </p:sp>
      <p:pic>
        <p:nvPicPr>
          <p:cNvPr id="3" name="Image 2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A8ECACE9-AD8D-B4F1-E7CD-4245E270D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810000" cy="4550133"/>
          </a:xfrm>
          <a:prstGeom prst="rect">
            <a:avLst/>
          </a:prstGeom>
        </p:spPr>
      </p:pic>
      <p:pic>
        <p:nvPicPr>
          <p:cNvPr id="5" name="Image 4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10599AC9-605F-3372-32F7-92785E471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2" y="1157260"/>
            <a:ext cx="4081743" cy="39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1494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78" y="2360359"/>
            <a:ext cx="2209800" cy="10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438537" cy="512022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1693" y="368451"/>
            <a:ext cx="6723063" cy="3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LE SITE LYCEES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5399" y="1853033"/>
            <a:ext cx="3267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5"/>
              </a:buBlip>
              <a:defRPr sz="200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</a:lstStyle>
          <a:p>
            <a:pPr algn="just"/>
            <a:r>
              <a:rPr lang="fr-FR" sz="1800" dirty="0"/>
              <a:t>Accès à toutes les informations relatives à l’action régionale dans les lycées (Pôles Lycées et RH)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7553A9-BC10-4A1F-BD0A-32A975166F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33" t="10000" r="22848" b="14615"/>
          <a:stretch/>
        </p:blipFill>
        <p:spPr>
          <a:xfrm>
            <a:off x="3563364" y="1771185"/>
            <a:ext cx="5428343" cy="39357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EB7F9B-B3B1-5B6E-DE71-FA1E543F60DA}"/>
              </a:ext>
            </a:extLst>
          </p:cNvPr>
          <p:cNvSpPr txBox="1"/>
          <p:nvPr/>
        </p:nvSpPr>
        <p:spPr>
          <a:xfrm>
            <a:off x="125399" y="1180838"/>
            <a:ext cx="769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5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Un site dédié aux équipes de direction des établissements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4742FB-2313-6437-408E-3E6943932512}"/>
              </a:ext>
            </a:extLst>
          </p:cNvPr>
          <p:cNvSpPr txBox="1"/>
          <p:nvPr/>
        </p:nvSpPr>
        <p:spPr>
          <a:xfrm>
            <a:off x="241993" y="3419474"/>
            <a:ext cx="30881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5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Adresse </a:t>
            </a:r>
          </a:p>
          <a:p>
            <a:r>
              <a:rPr lang="fr-FR" altLang="fr-FR" sz="1800" dirty="0">
                <a:solidFill>
                  <a:srgbClr val="FF0000"/>
                </a:solidFill>
                <a:hlinkClick r:id="rId7"/>
              </a:rPr>
              <a:t>http://lycees.iledefrance.fr/</a:t>
            </a:r>
            <a:endParaRPr lang="fr-FR" alt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78139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78" y="2360359"/>
            <a:ext cx="2209800" cy="10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438537" cy="512022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1693" y="368451"/>
            <a:ext cx="6723063" cy="3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LE SITE LYCEES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CC50F6-2F7A-D1C9-E285-EC702B21B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75" y="1795878"/>
            <a:ext cx="5683879" cy="37667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528B9D4-2D3F-DD5B-1366-19B5E62DE111}"/>
              </a:ext>
            </a:extLst>
          </p:cNvPr>
          <p:cNvSpPr txBox="1"/>
          <p:nvPr/>
        </p:nvSpPr>
        <p:spPr>
          <a:xfrm>
            <a:off x="367552" y="1164379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6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</a:rPr>
              <a:t>Identifier vos contacts dans les services régionaux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92A476-F021-D40C-5DE9-B63598E9F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741" y="1723378"/>
            <a:ext cx="2352937" cy="39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9952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305324"/>
            <a:ext cx="1438537" cy="5120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38169"/>
            <a:ext cx="7010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altLang="fr-FR" sz="22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 SERVICE EQUIPEMENT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200" y="1093858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Le service équipement fait partie de la Direction de la Réussite des Elèves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943808"/>
            <a:ext cx="792480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En charge des équipements pédagogiques et fonctionnels </a:t>
            </a:r>
          </a:p>
          <a:p>
            <a:pPr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endParaRPr lang="fr-FR" sz="2000" dirty="0">
              <a:solidFill>
                <a:srgbClr val="081556"/>
              </a:solidFill>
              <a:latin typeface="+mn-lt"/>
              <a:ea typeface="ＭＳ Ｐゴシック" panose="020B0600070205080204" pitchFamily="34" charset="-128"/>
              <a:cs typeface="ＭＳ Ｐゴシック" charset="0"/>
            </a:endParaRPr>
          </a:p>
          <a:p>
            <a:pPr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endParaRPr lang="fr-FR" sz="2000" dirty="0">
              <a:solidFill>
                <a:srgbClr val="081556"/>
              </a:solidFill>
              <a:latin typeface="+mn-lt"/>
              <a:ea typeface="ＭＳ Ｐゴシック" panose="020B0600070205080204" pitchFamily="34" charset="-128"/>
              <a:cs typeface="ＭＳ Ｐゴシック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0979"/>
            <a:ext cx="10334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4500" y="4570979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i="1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Les équipements informatiques et la vidéo-projection sont pris en charge par le Pôle de la transformation numérique</a:t>
            </a:r>
          </a:p>
        </p:txBody>
      </p:sp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A43E23B-D749-BF0F-1C28-1B2AD4DB5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38210"/>
            <a:ext cx="3276600" cy="216379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0" y="6118728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305324"/>
            <a:ext cx="1438537" cy="5120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600" y="2454610"/>
            <a:ext cx="2396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4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Quatre chargés d’étude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8600" y="1048051"/>
            <a:ext cx="648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Il est composé de 6 personnes 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238169"/>
            <a:ext cx="7010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altLang="fr-FR" sz="22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 SERVICE EQUIPEMENT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0744A-8ECE-46F5-8C6B-728DA5D8E64B}"/>
              </a:ext>
            </a:extLst>
          </p:cNvPr>
          <p:cNvSpPr/>
          <p:nvPr/>
        </p:nvSpPr>
        <p:spPr>
          <a:xfrm>
            <a:off x="3471045" y="3336069"/>
            <a:ext cx="239691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M. Dominique ALZIN : 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dominique.alzin@iledefrance.fr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+33 1 53 85 57 98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91B09F-34D5-4467-894D-B83FB2DC66E1}"/>
              </a:ext>
            </a:extLst>
          </p:cNvPr>
          <p:cNvSpPr/>
          <p:nvPr/>
        </p:nvSpPr>
        <p:spPr>
          <a:xfrm>
            <a:off x="5827555" y="2390417"/>
            <a:ext cx="2827569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9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M. </a:t>
            </a:r>
            <a:r>
              <a:rPr lang="fr-FR" sz="12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Olivier FERNANDES-PEDRO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  <a:cs typeface="ＭＳ Ｐゴシック" charset="0"/>
              </a:rPr>
              <a:t> olivier.fernandes-pedro@iledefrance.fr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  <a:cs typeface="ＭＳ Ｐゴシック" charset="0"/>
              </a:rPr>
              <a:t>+33 1 53 85 52 93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74C640-6BC8-4D70-A768-4C638B828A18}"/>
              </a:ext>
            </a:extLst>
          </p:cNvPr>
          <p:cNvSpPr/>
          <p:nvPr/>
        </p:nvSpPr>
        <p:spPr>
          <a:xfrm>
            <a:off x="3463883" y="2467823"/>
            <a:ext cx="234126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M. Jérémie JARDIN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  <a:cs typeface="ＭＳ Ｐゴシック" charset="0"/>
              </a:rPr>
              <a:t>jeremie.jardin@iledefrance.fr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  <a:cs typeface="ＭＳ Ｐゴシック" charset="0"/>
              </a:rPr>
              <a:t>+33 1 53 85 57 97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1B226-93B4-4A2D-A55D-577315006E43}"/>
              </a:ext>
            </a:extLst>
          </p:cNvPr>
          <p:cNvSpPr/>
          <p:nvPr/>
        </p:nvSpPr>
        <p:spPr>
          <a:xfrm>
            <a:off x="208997" y="4364589"/>
            <a:ext cx="3092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4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Une gestionnaire administrative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5F1DF4-127B-4828-9462-209D31AC3BD3}"/>
              </a:ext>
            </a:extLst>
          </p:cNvPr>
          <p:cNvSpPr/>
          <p:nvPr/>
        </p:nvSpPr>
        <p:spPr>
          <a:xfrm>
            <a:off x="259976" y="5412602"/>
            <a:ext cx="2940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4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Une cheffe de service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99302F-5B39-46B0-B6BF-F13FCA651349}"/>
              </a:ext>
            </a:extLst>
          </p:cNvPr>
          <p:cNvSpPr/>
          <p:nvPr/>
        </p:nvSpPr>
        <p:spPr>
          <a:xfrm>
            <a:off x="3523240" y="4294648"/>
            <a:ext cx="2461379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081556"/>
                </a:solidFill>
                <a:ea typeface="ＭＳ Ｐゴシック" panose="020B0600070205080204" pitchFamily="34" charset="-128"/>
                <a:cs typeface="ＭＳ Ｐゴシック" charset="0"/>
              </a:rPr>
              <a:t>Mme Christine MARTIN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  <a:cs typeface="ＭＳ Ｐゴシック" charset="0"/>
              </a:rPr>
              <a:t>Christine.MARTIN@iledefrance.fr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  <a:cs typeface="ＭＳ Ｐゴシック" charset="0"/>
              </a:rPr>
              <a:t>+33 1 53 85 58 90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438DF8-FF46-4F90-8580-103659AF457D}"/>
              </a:ext>
            </a:extLst>
          </p:cNvPr>
          <p:cNvSpPr/>
          <p:nvPr/>
        </p:nvSpPr>
        <p:spPr>
          <a:xfrm>
            <a:off x="3523240" y="5333093"/>
            <a:ext cx="2586424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Mme Carine MICHAUD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carine.michaud@iledefrance.fr</a:t>
            </a:r>
          </a:p>
          <a:p>
            <a:pPr marL="0" lvl="1" defTabSz="457200" eaLnBrk="0" hangingPunct="0">
              <a:spcBef>
                <a:spcPts val="475"/>
              </a:spcBef>
              <a:buClr>
                <a:schemeClr val="accent1"/>
              </a:buClr>
              <a:defRPr/>
            </a:pPr>
            <a:r>
              <a:rPr lang="fr-FR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+33 1 53 85 75 95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4D0919-E496-4468-85E7-A52BE8502509}"/>
              </a:ext>
            </a:extLst>
          </p:cNvPr>
          <p:cNvSpPr/>
          <p:nvPr/>
        </p:nvSpPr>
        <p:spPr>
          <a:xfrm>
            <a:off x="2131263" y="1629196"/>
            <a:ext cx="5006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equipementspedagogiques@iledefrance.fr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50CF17B-9139-4771-BB93-5DCF229745D5}"/>
              </a:ext>
            </a:extLst>
          </p:cNvPr>
          <p:cNvSpPr txBox="1"/>
          <p:nvPr/>
        </p:nvSpPr>
        <p:spPr>
          <a:xfrm>
            <a:off x="152400" y="1709676"/>
            <a:ext cx="2396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400" dirty="0">
                <a:solidFill>
                  <a:srgbClr val="081556"/>
                </a:solidFill>
                <a:ea typeface="ＭＳ Ｐゴシック" panose="020B0600070205080204" pitchFamily="34" charset="-128"/>
              </a:rPr>
              <a:t>Une adresse mel :  </a:t>
            </a:r>
          </a:p>
        </p:txBody>
      </p:sp>
    </p:spTree>
    <p:extLst>
      <p:ext uri="{BB962C8B-B14F-4D97-AF65-F5344CB8AC3E}">
        <p14:creationId xmlns:p14="http://schemas.microsoft.com/office/powerpoint/2010/main" val="2629087317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305324"/>
            <a:ext cx="1438537" cy="5120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38169"/>
            <a:ext cx="7010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r>
              <a:rPr lang="fr-FR" altLang="fr-FR" sz="2200" dirty="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LE SERVICE EQUIPEMENT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5E0FC9-0B43-5F75-C2A6-FF992FBA8AD4}"/>
              </a:ext>
            </a:extLst>
          </p:cNvPr>
          <p:cNvSpPr txBox="1"/>
          <p:nvPr/>
        </p:nvSpPr>
        <p:spPr>
          <a:xfrm>
            <a:off x="178995" y="1090240"/>
            <a:ext cx="8534400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Budget annuel du service : de 25 à 29 M€ en investissement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Permet de satisfaire 30 à 40% des besoins exprimés par les EPLE</a:t>
            </a:r>
          </a:p>
          <a:p>
            <a:pPr marL="342900" indent="-342900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Projet de budget 2024 (vote du budget en </a:t>
            </a:r>
            <a:r>
              <a:rPr lang="fr-FR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c</a:t>
            </a:r>
            <a:r>
              <a:rPr lang="fr-FR" sz="18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onseil régional courant décembre) </a:t>
            </a:r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AD991E7-910D-7B8B-278A-9DBF6D6AA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9" y="2505622"/>
            <a:ext cx="6811352" cy="34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7241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81C0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657850" y="1695450"/>
            <a:ext cx="447675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9153525" y="5657850"/>
            <a:ext cx="0" cy="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9947" name="Rectangle 21"/>
          <p:cNvSpPr>
            <a:spLocks noChangeArrowheads="1"/>
          </p:cNvSpPr>
          <p:nvPr/>
        </p:nvSpPr>
        <p:spPr bwMode="auto">
          <a:xfrm>
            <a:off x="10410825" y="5657850"/>
            <a:ext cx="0" cy="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438537" cy="5120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03373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defTabSz="457200" eaLnBrk="0" hangingPunct="0">
              <a:spcBef>
                <a:spcPts val="475"/>
              </a:spcBef>
              <a:buClr>
                <a:schemeClr val="accent1"/>
              </a:buClr>
              <a:buBlip>
                <a:blip r:embed="rId4"/>
              </a:buBlip>
              <a:defRPr/>
            </a:pP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Les lycées formulent leurs demandes d’équipements lors des différentes campagnes organisées </a:t>
            </a:r>
            <a:r>
              <a:rPr 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par la Région selon un calendrier annuel récurrent</a:t>
            </a:r>
            <a:r>
              <a:rPr lang="fr-FR" altLang="fr-FR" sz="2000" dirty="0">
                <a:solidFill>
                  <a:srgbClr val="081556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rPr>
              <a:t> </a:t>
            </a:r>
          </a:p>
          <a:p>
            <a:pPr marL="285750" indent="-285750" algn="ctr">
              <a:buBlip>
                <a:blip r:embed="rId5"/>
              </a:buBlip>
            </a:pPr>
            <a:endParaRPr lang="fr-FR" sz="2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90600" y="258362"/>
            <a:ext cx="602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eaLnBrk="0" hangingPunct="0">
              <a:defRPr sz="2200">
                <a:solidFill>
                  <a:srgbClr val="081556"/>
                </a:solidFill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fr-FR" altLang="fr-FR" dirty="0"/>
              <a:t>LES DEMANDES D’EQUIPEMENT</a:t>
            </a:r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791FC9F-BF4E-6925-028F-4B49FB37E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6" y="1690967"/>
            <a:ext cx="7936304" cy="43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2832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6742</TotalTime>
  <Words>2780</Words>
  <Application>Microsoft Office PowerPoint</Application>
  <PresentationFormat>Affichage à l'écran (4:3)</PresentationFormat>
  <Paragraphs>422</Paragraphs>
  <Slides>39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Arial Black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FERNANDES-PEDRO Olivier</dc:creator>
  <cp:lastModifiedBy>ALZIN Dominique</cp:lastModifiedBy>
  <cp:revision>485</cp:revision>
  <cp:lastPrinted>1601-01-01T00:00:00Z</cp:lastPrinted>
  <dcterms:created xsi:type="dcterms:W3CDTF">1601-01-01T00:00:00Z</dcterms:created>
  <dcterms:modified xsi:type="dcterms:W3CDTF">2024-12-02T15:13:35Z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