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95" r:id="rId3"/>
    <p:sldId id="291" r:id="rId4"/>
    <p:sldId id="294" r:id="rId5"/>
    <p:sldId id="301" r:id="rId6"/>
    <p:sldId id="292" r:id="rId7"/>
    <p:sldId id="296" r:id="rId8"/>
    <p:sldId id="298" r:id="rId9"/>
    <p:sldId id="299" r:id="rId10"/>
    <p:sldId id="303" r:id="rId11"/>
    <p:sldId id="305" r:id="rId12"/>
    <p:sldId id="304" r:id="rId13"/>
    <p:sldId id="300" r:id="rId1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3A17B76-4327-42C5-8B99-F72F4278C50B}">
          <p14:sldIdLst>
            <p14:sldId id="257"/>
            <p14:sldId id="295"/>
          </p14:sldIdLst>
        </p14:section>
        <p14:section name="Enjeux" id="{11702B72-9C65-48D4-9F95-1867F9C092AF}">
          <p14:sldIdLst>
            <p14:sldId id="291"/>
            <p14:sldId id="294"/>
            <p14:sldId id="301"/>
          </p14:sldIdLst>
        </p14:section>
        <p14:section name="Calendrier" id="{70F33912-25D2-4832-8F18-E4308F5DD111}">
          <p14:sldIdLst>
            <p14:sldId id="292"/>
          </p14:sldIdLst>
        </p14:section>
        <p14:section name="Outiller les établissements" id="{BBEDA2A6-0AFB-48F6-A61B-B0B236BD2E34}">
          <p14:sldIdLst>
            <p14:sldId id="296"/>
            <p14:sldId id="298"/>
            <p14:sldId id="299"/>
          </p14:sldIdLst>
        </p14:section>
        <p14:section name="Formalisation des projets" id="{DDA6A4B6-1C40-49B0-B1D0-A5873700A59C}">
          <p14:sldIdLst>
            <p14:sldId id="303"/>
            <p14:sldId id="305"/>
            <p14:sldId id="304"/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EAE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0" d="100"/>
          <a:sy n="60" d="100"/>
        </p:scale>
        <p:origin x="254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D855C54-3705-4B17-8CCB-5FAD8928BA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7C8BDA-758C-441D-ACA2-E2A5BC09B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F0E0B-4408-4C1E-B576-363C51330D42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5696A5-8FD9-4067-BAE9-6142B47E69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55D040-F1A0-4445-B94A-253629A0D2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B6783-A0F0-4B1B-B4EA-82F0289225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398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3BA5B-C0F1-46F0-92D1-8E454FB948B7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ABE2B-EF07-4341-AFC3-CFD6233B4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5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0" y="1230647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8200" y="3710322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DDB8-5D02-4714-A822-8C46A186D3F7}" type="datetime1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2489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9BB5-2E48-4DED-908B-E2EE3933580D}" type="datetime1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571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CCC6-6A38-4A60-BBBE-EB7E43E1A747}" type="datetime1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531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67F-91AB-41F0-9E1E-D456A225E748}" type="datetime1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965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6747"/>
            <a:ext cx="12192000" cy="5811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9BFC14-90BB-4D44-8001-E1BFB756022E}" type="datetime1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0216BF-BFF5-4EFB-BA43-9745EF2C45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30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A58D-3D54-4D70-97D9-59F3150C35FD}" type="datetime1">
              <a:rPr lang="fr-FR" smtClean="0"/>
              <a:t>24/04/2024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7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797A-F35E-42EB-8CAC-1BF64CE78C0D}" type="datetime1">
              <a:rPr lang="fr-FR" smtClean="0"/>
              <a:t>24/04/2024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225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262C-EA6F-4008-897F-60B6205CCDDA}" type="datetime1">
              <a:rPr lang="fr-FR" smtClean="0"/>
              <a:t>24/04/2024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177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DC9D-494C-492E-9ED2-3B4FC178CBE4}" type="datetime1">
              <a:rPr lang="fr-FR" smtClean="0"/>
              <a:t>24/04/2024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03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CA14-9E99-4593-92B7-F0ABC039484B}" type="datetime1">
              <a:rPr lang="fr-FR" smtClean="0"/>
              <a:t>24/04/2024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597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87F1-B335-49FA-9E8D-5D124DFF0138}" type="datetime1">
              <a:rPr lang="fr-FR" smtClean="0"/>
              <a:t>24/04/2024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872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1035048"/>
            <a:ext cx="10515600" cy="867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945801"/>
            <a:ext cx="10515600" cy="4231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02E60-1B08-475B-BD2D-FFF8A742B544}" type="datetime1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Webinaire Chefs d’établissement et équipes de direction des lycées d’Île-de-France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16BF-BFF5-4EFB-BA43-9745EF2C456E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0188"/>
            <a:ext cx="1381853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cteur droit 11"/>
          <p:cNvCxnSpPr/>
          <p:nvPr/>
        </p:nvCxnSpPr>
        <p:spPr>
          <a:xfrm>
            <a:off x="618146" y="6262420"/>
            <a:ext cx="1095570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C:\Users\egarnier-ra\Desktop\Carte des formations\Docs Régions IdF\Logo Region IdF.png"/>
          <p:cNvPicPr/>
          <p:nvPr userDrawn="1"/>
        </p:nvPicPr>
        <p:blipFill rotWithShape="1">
          <a:blip r:embed="rId14"/>
          <a:srcRect t="23745" b="20112"/>
          <a:stretch/>
        </p:blipFill>
        <p:spPr bwMode="auto">
          <a:xfrm>
            <a:off x="2467188" y="284570"/>
            <a:ext cx="1371600" cy="486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542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kumimoji="0" lang="fr-FR" sz="2800" b="1" i="0" u="none" strike="noStrike" kern="1200" cap="none" normalizeH="0" baseline="0" dirty="0">
          <a:ln>
            <a:noFill/>
          </a:ln>
          <a:solidFill>
            <a:schemeClr val="accent1"/>
          </a:solidFill>
          <a:effectLst/>
          <a:latin typeface="+mj-lt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r-FR" sz="2000" b="1" kern="1200" dirty="0" smtClean="0">
          <a:solidFill>
            <a:schemeClr val="accent5"/>
          </a:solidFill>
          <a:latin typeface="+mj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ondage-cartographie.forpro-creteil.org/index.php/812163/lang-f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e.dafpic@ac-paris.fr" TargetMode="External"/><Relationship Id="rId2" Type="http://schemas.openxmlformats.org/officeDocument/2006/relationships/hyperlink" Target="http://dafpic@ac-creteil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olelycees@iledefrance.fr" TargetMode="External"/><Relationship Id="rId4" Type="http://schemas.openxmlformats.org/officeDocument/2006/relationships/hyperlink" Target="mailto:ce.dafpic@ac-versailles.fr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podeduc.apps.education.fr/dgesco-lycees-professionnels-apprentissage-et-formation-professionnelle-continue/rendez-vous-filieres/" TargetMode="External"/><Relationship Id="rId3" Type="http://schemas.openxmlformats.org/officeDocument/2006/relationships/hyperlink" Target="https://eduscol.education.fr/3355/carte-interactive-des-formations-professionnelles-en-lycee" TargetMode="External"/><Relationship Id="rId7" Type="http://schemas.openxmlformats.org/officeDocument/2006/relationships/hyperlink" Target="https://www.strategie.gouv.fr/publications/metiers-2030-region-ile-de-france" TargetMode="External"/><Relationship Id="rId2" Type="http://schemas.openxmlformats.org/officeDocument/2006/relationships/hyperlink" Target="https://lycees.iledefrance.fr/offre-de-form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scol.education.fr/3942/certificat-de-specialisation-en-1-post-cap-ou-bac-pro" TargetMode="External"/><Relationship Id="rId5" Type="http://schemas.openxmlformats.org/officeDocument/2006/relationships/hyperlink" Target="https://eduscol.education.fr/3637/la-coloration-des-diplomes-et-les-formations-complementaires-d-initiative-locale-fcil" TargetMode="External"/><Relationship Id="rId4" Type="http://schemas.openxmlformats.org/officeDocument/2006/relationships/hyperlink" Target="https://eduscol.education.fr/document/54021/download?attach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iledefrance.fr/sites/default/files/2023-08/Brochure_Formation_Orientation_%20CPRDFOP_IDF.pdf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s://www.economie.gouv.fr/france-20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iledefrance.fr/sites/default/files/2023-08/SRDTL-synthese-web.pdf" TargetMode="External"/><Relationship Id="rId4" Type="http://schemas.openxmlformats.org/officeDocument/2006/relationships/hyperlink" Target="https://www.iledefrance.fr/toutes-les-actualites/le-schema-regional-des-formations-sanitaires-et-sociales-2023-202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res.travail-emploi.gouv.fr/publication/les-tensions-sur-le-marche-du-travail-en-2022" TargetMode="External"/><Relationship Id="rId2" Type="http://schemas.openxmlformats.org/officeDocument/2006/relationships/hyperlink" Target="https://orion.inserjeunes.beta.gouv.f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19140" y="1762298"/>
            <a:ext cx="10885922" cy="3659643"/>
          </a:xfrm>
        </p:spPr>
        <p:txBody>
          <a:bodyPr>
            <a:noAutofit/>
          </a:bodyPr>
          <a:lstStyle/>
          <a:p>
            <a:pPr algn="ctr"/>
            <a:r>
              <a:rPr lang="fr-F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Webinaire « Enjeux </a:t>
            </a:r>
            <a:r>
              <a:rPr lang="fr-F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r-F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 »</a:t>
            </a:r>
            <a:r>
              <a:rPr lang="fr-FR" sz="3000" dirty="0" smtClean="0"/>
              <a:t/>
            </a:r>
            <a:br>
              <a:rPr lang="fr-FR" sz="3000" dirty="0" smtClean="0"/>
            </a:br>
            <a:r>
              <a:rPr lang="fr-FR" sz="3000" dirty="0" smtClean="0"/>
              <a:t/>
            </a:r>
            <a:br>
              <a:rPr lang="fr-FR" sz="3000" dirty="0" smtClean="0"/>
            </a:br>
            <a:r>
              <a:rPr lang="fr-FR" sz="3000" dirty="0" smtClean="0"/>
              <a:t>Évolution de la carte des formations professionnelles initiales des lycées d’Île-de-France</a:t>
            </a:r>
            <a:br>
              <a:rPr lang="fr-FR" sz="3000" dirty="0" smtClean="0"/>
            </a:br>
            <a:r>
              <a:rPr lang="fr-FR" sz="3000" dirty="0" smtClean="0"/>
              <a:t>à compter de la rentrée scolaire 2025</a:t>
            </a:r>
            <a:br>
              <a:rPr lang="fr-FR" sz="3000" dirty="0" smtClean="0"/>
            </a:b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/>
              <a:t>M</a:t>
            </a:r>
            <a:r>
              <a:rPr lang="fr-FR" sz="3000" dirty="0" smtClean="0"/>
              <a:t>ardi 23 avril 2024</a:t>
            </a:r>
            <a:br>
              <a:rPr lang="fr-FR" sz="3000" dirty="0" smtClean="0"/>
            </a:br>
            <a:endParaRPr lang="fr-FR" sz="3000" i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B199-F890-450A-86B6-3C283C96843D}" type="datetime1">
              <a:rPr lang="fr-FR" smtClean="0"/>
              <a:t>24/04/2024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6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2567608" y="393015"/>
            <a:ext cx="9073008" cy="86789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fr-FR" dirty="0" smtClean="0"/>
              <a:t>Motivation des projets </a:t>
            </a:r>
            <a:br>
              <a:rPr lang="fr-FR" dirty="0" smtClean="0"/>
            </a:br>
            <a:r>
              <a:rPr lang="fr-FR" dirty="0" smtClean="0"/>
              <a:t>de transformation de l’offre de formation</a:t>
            </a:r>
            <a:endParaRPr strike="sngStrike" dirty="0"/>
          </a:p>
        </p:txBody>
      </p:sp>
      <p:sp>
        <p:nvSpPr>
          <p:cNvPr id="1282132090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lvl="0">
              <a:defRPr/>
            </a:pPr>
            <a:fld id="{A6C51BC8-9257-03C9-5ED8-CBB89F279496}" type="slidenum">
              <a:rPr lang="fr-FR"/>
              <a:t>10</a:t>
            </a:fld>
            <a:endParaRPr lang="fr-FR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07368" y="1587456"/>
            <a:ext cx="11233248" cy="3840756"/>
          </a:xfrm>
        </p:spPr>
        <p:txBody>
          <a:bodyPr>
            <a:noAutofit/>
          </a:bodyPr>
          <a:lstStyle/>
          <a:p>
            <a:pPr algn="just" fontAlgn="ctr">
              <a:lnSpc>
                <a:spcPct val="150000"/>
              </a:lnSpc>
            </a:pPr>
            <a:r>
              <a:rPr lang="fr-FR" sz="1600" b="0" dirty="0" smtClean="0">
                <a:solidFill>
                  <a:schemeClr val="tx1"/>
                </a:solidFill>
              </a:rPr>
              <a:t>Analyse </a:t>
            </a:r>
            <a:r>
              <a:rPr lang="fr-FR" sz="1600" b="0" dirty="0">
                <a:solidFill>
                  <a:schemeClr val="tx1"/>
                </a:solidFill>
              </a:rPr>
              <a:t>des </a:t>
            </a:r>
            <a:r>
              <a:rPr lang="fr-FR" sz="1600" dirty="0">
                <a:solidFill>
                  <a:schemeClr val="tx1"/>
                </a:solidFill>
              </a:rPr>
              <a:t>dynamiques </a:t>
            </a:r>
            <a:r>
              <a:rPr lang="fr-FR" sz="1600" dirty="0" smtClean="0">
                <a:solidFill>
                  <a:schemeClr val="tx1"/>
                </a:solidFill>
              </a:rPr>
              <a:t>économiques, territoriales, démographiques </a:t>
            </a:r>
            <a:r>
              <a:rPr lang="fr-FR" sz="1600" dirty="0">
                <a:solidFill>
                  <a:schemeClr val="tx1"/>
                </a:solidFill>
              </a:rPr>
              <a:t>et </a:t>
            </a:r>
            <a:r>
              <a:rPr lang="fr-FR" sz="1600" dirty="0" smtClean="0">
                <a:solidFill>
                  <a:schemeClr val="tx1"/>
                </a:solidFill>
              </a:rPr>
              <a:t>des </a:t>
            </a:r>
            <a:r>
              <a:rPr lang="fr-FR" sz="1600" dirty="0">
                <a:solidFill>
                  <a:schemeClr val="tx1"/>
                </a:solidFill>
              </a:rPr>
              <a:t>bassins de </a:t>
            </a:r>
            <a:r>
              <a:rPr lang="fr-FR" sz="1600" dirty="0" smtClean="0">
                <a:solidFill>
                  <a:schemeClr val="tx1"/>
                </a:solidFill>
              </a:rPr>
              <a:t>formation </a:t>
            </a:r>
            <a:r>
              <a:rPr lang="fr-FR" sz="1600" b="0" dirty="0" smtClean="0">
                <a:solidFill>
                  <a:schemeClr val="tx1"/>
                </a:solidFill>
              </a:rPr>
              <a:t>;</a:t>
            </a:r>
          </a:p>
          <a:p>
            <a:pPr algn="just" fontAlgn="ctr">
              <a:lnSpc>
                <a:spcPct val="150000"/>
              </a:lnSpc>
            </a:pPr>
            <a:r>
              <a:rPr lang="fr-FR" sz="1600" b="0" dirty="0" smtClean="0">
                <a:solidFill>
                  <a:schemeClr val="tx1"/>
                </a:solidFill>
              </a:rPr>
              <a:t>Analyse et veille des données relatives aux : </a:t>
            </a:r>
          </a:p>
          <a:p>
            <a:pPr lvl="1" algn="just" fontAlgn="ctr">
              <a:lnSpc>
                <a:spcPct val="150000"/>
              </a:lnSpc>
            </a:pPr>
            <a:r>
              <a:rPr lang="fr-FR" sz="1600" b="1" dirty="0">
                <a:latin typeface="+mj-lt"/>
                <a:cs typeface="Times New Roman" panose="02020603050405020304" pitchFamily="18" charset="0"/>
              </a:rPr>
              <a:t>filières, </a:t>
            </a:r>
            <a:r>
              <a:rPr lang="fr-FR" sz="1600" b="1" dirty="0" smtClean="0">
                <a:latin typeface="+mj-lt"/>
                <a:cs typeface="Times New Roman" panose="02020603050405020304" pitchFamily="18" charset="0"/>
              </a:rPr>
              <a:t>besoins en emplois et compétences</a:t>
            </a:r>
            <a:r>
              <a:rPr lang="fr-FR" sz="16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latin typeface="+mj-lt"/>
                <a:cs typeface="Times New Roman" panose="02020603050405020304" pitchFamily="18" charset="0"/>
              </a:rPr>
              <a:t>... </a:t>
            </a:r>
            <a:r>
              <a:rPr lang="fr-FR" sz="1600" dirty="0">
                <a:latin typeface="+mj-lt"/>
                <a:cs typeface="Times New Roman" panose="02020603050405020304" pitchFamily="18" charset="0"/>
              </a:rPr>
              <a:t>;</a:t>
            </a:r>
          </a:p>
          <a:p>
            <a:pPr lvl="1" algn="just" fontAlgn="ctr">
              <a:lnSpc>
                <a:spcPct val="150000"/>
              </a:lnSpc>
            </a:pPr>
            <a:r>
              <a:rPr lang="fr-FR" sz="1600" dirty="0">
                <a:latin typeface="+mj-lt"/>
                <a:cs typeface="Times New Roman" panose="02020603050405020304" pitchFamily="18" charset="0"/>
              </a:rPr>
              <a:t>e</a:t>
            </a:r>
            <a:r>
              <a:rPr lang="fr-FR" sz="1600" dirty="0" smtClean="0">
                <a:latin typeface="+mj-lt"/>
                <a:cs typeface="Times New Roman" panose="02020603050405020304" pitchFamily="18" charset="0"/>
              </a:rPr>
              <a:t>t à </a:t>
            </a:r>
            <a:r>
              <a:rPr lang="fr-FR" sz="1600" b="1" dirty="0">
                <a:latin typeface="+mj-lt"/>
                <a:cs typeface="Times New Roman" panose="02020603050405020304" pitchFamily="18" charset="0"/>
              </a:rPr>
              <a:t>l’appareil de formation </a:t>
            </a:r>
            <a:r>
              <a:rPr lang="fr-FR" sz="1600" dirty="0">
                <a:latin typeface="+mj-lt"/>
                <a:cs typeface="Times New Roman" panose="02020603050405020304" pitchFamily="18" charset="0"/>
              </a:rPr>
              <a:t>: évolution des </a:t>
            </a:r>
            <a:r>
              <a:rPr lang="fr-FR" sz="1600" dirty="0" smtClean="0">
                <a:latin typeface="+mj-lt"/>
                <a:cs typeface="Times New Roman" panose="02020603050405020304" pitchFamily="18" charset="0"/>
              </a:rPr>
              <a:t>référentiels, diplômes</a:t>
            </a:r>
            <a:r>
              <a:rPr lang="fr-FR" sz="1600" dirty="0">
                <a:latin typeface="+mj-lt"/>
                <a:cs typeface="Times New Roman" panose="02020603050405020304" pitchFamily="18" charset="0"/>
              </a:rPr>
              <a:t>, offre </a:t>
            </a:r>
            <a:r>
              <a:rPr lang="fr-FR" sz="1600" dirty="0" smtClean="0">
                <a:latin typeface="+mj-lt"/>
                <a:cs typeface="Times New Roman" panose="02020603050405020304" pitchFamily="18" charset="0"/>
              </a:rPr>
              <a:t>existante, CMQ,…</a:t>
            </a:r>
            <a:endParaRPr lang="fr-FR" sz="1600" dirty="0">
              <a:latin typeface="+mj-lt"/>
              <a:cs typeface="Times New Roman" panose="02020603050405020304" pitchFamily="18" charset="0"/>
            </a:endParaRPr>
          </a:p>
          <a:p>
            <a:pPr algn="just" fontAlgn="ctr">
              <a:lnSpc>
                <a:spcPct val="150000"/>
              </a:lnSpc>
            </a:pPr>
            <a:r>
              <a:rPr lang="fr-FR" sz="1600" dirty="0">
                <a:solidFill>
                  <a:schemeClr val="tx1"/>
                </a:solidFill>
              </a:rPr>
              <a:t>Cohérence des </a:t>
            </a:r>
            <a:r>
              <a:rPr lang="fr-FR" sz="1600" dirty="0" smtClean="0">
                <a:solidFill>
                  <a:schemeClr val="tx1"/>
                </a:solidFill>
              </a:rPr>
              <a:t>projets</a:t>
            </a:r>
            <a:r>
              <a:rPr lang="fr-FR" sz="1600" b="0" dirty="0" smtClean="0">
                <a:solidFill>
                  <a:schemeClr val="tx1"/>
                </a:solidFill>
              </a:rPr>
              <a:t> avec les axes et filières stratégiques identifiés par la Région et la Région académique ;</a:t>
            </a:r>
          </a:p>
          <a:p>
            <a:pPr algn="just" font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</a:rPr>
              <a:t>Attractivité </a:t>
            </a:r>
            <a:r>
              <a:rPr lang="fr-FR" sz="1600" dirty="0">
                <a:solidFill>
                  <a:schemeClr val="tx1"/>
                </a:solidFill>
              </a:rPr>
              <a:t>des formations</a:t>
            </a:r>
            <a:r>
              <a:rPr lang="fr-FR" sz="1600" b="0" dirty="0">
                <a:solidFill>
                  <a:schemeClr val="tx1"/>
                </a:solidFill>
              </a:rPr>
              <a:t>, constats de rentrée (places vacantes), poursuites </a:t>
            </a:r>
            <a:r>
              <a:rPr lang="fr-FR" sz="1600" b="0" dirty="0" smtClean="0">
                <a:solidFill>
                  <a:schemeClr val="tx1"/>
                </a:solidFill>
              </a:rPr>
              <a:t>d’études, </a:t>
            </a:r>
            <a:r>
              <a:rPr lang="fr-FR" sz="1600" b="0" dirty="0">
                <a:solidFill>
                  <a:schemeClr val="tx1"/>
                </a:solidFill>
              </a:rPr>
              <a:t>a</a:t>
            </a:r>
            <a:r>
              <a:rPr lang="fr-FR" sz="1600" b="0" dirty="0" smtClean="0">
                <a:solidFill>
                  <a:schemeClr val="tx1"/>
                </a:solidFill>
              </a:rPr>
              <a:t>nalyse prévisionnelle des </a:t>
            </a:r>
            <a:r>
              <a:rPr lang="fr-FR" sz="1600" b="0" dirty="0">
                <a:solidFill>
                  <a:schemeClr val="tx1"/>
                </a:solidFill>
              </a:rPr>
              <a:t>évolutions </a:t>
            </a:r>
            <a:r>
              <a:rPr lang="fr-FR" sz="1600" b="0" dirty="0" smtClean="0">
                <a:solidFill>
                  <a:schemeClr val="tx1"/>
                </a:solidFill>
              </a:rPr>
              <a:t>d’effectifs ;</a:t>
            </a:r>
          </a:p>
          <a:p>
            <a:pPr algn="just" font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</a:rPr>
              <a:t>Analyse </a:t>
            </a:r>
            <a:r>
              <a:rPr lang="fr-FR" sz="1600" dirty="0">
                <a:solidFill>
                  <a:schemeClr val="tx1"/>
                </a:solidFill>
              </a:rPr>
              <a:t>RH </a:t>
            </a:r>
            <a:r>
              <a:rPr lang="fr-FR" sz="1600" b="0" dirty="0">
                <a:solidFill>
                  <a:schemeClr val="tx1"/>
                </a:solidFill>
              </a:rPr>
              <a:t>: compétences disponibles ou à trouver, compétences à </a:t>
            </a:r>
            <a:r>
              <a:rPr lang="fr-FR" sz="1600" b="0" dirty="0" smtClean="0">
                <a:solidFill>
                  <a:schemeClr val="tx1"/>
                </a:solidFill>
              </a:rPr>
              <a:t>accompagner.</a:t>
            </a:r>
            <a:endParaRPr lang="fr-FR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2567608" y="393015"/>
            <a:ext cx="9073008" cy="86789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fr-FR" dirty="0" smtClean="0"/>
              <a:t>Formalisation et dépôt des projets</a:t>
            </a:r>
            <a:endParaRPr strike="sngStrike" dirty="0"/>
          </a:p>
        </p:txBody>
      </p:sp>
      <p:sp>
        <p:nvSpPr>
          <p:cNvPr id="1282132090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lvl="0">
              <a:defRPr/>
            </a:pPr>
            <a:fld id="{A6C51BC8-9257-03C9-5ED8-CBB89F279496}" type="slidenum">
              <a:rPr lang="fr-FR"/>
              <a:t>11</a:t>
            </a:fld>
            <a:endParaRPr lang="fr-FR"/>
          </a:p>
        </p:txBody>
      </p:sp>
      <p:sp>
        <p:nvSpPr>
          <p:cNvPr id="5" name="Espace réservé du contenu 1">
            <a:extLst>
              <a:ext uri="{FF2B5EF4-FFF2-40B4-BE49-F238E27FC236}">
                <a16:creationId xmlns:a16="http://schemas.microsoft.com/office/drawing/2014/main" id="{320DE07F-2675-4167-4C74-13C53B247CFD}"/>
              </a:ext>
            </a:extLst>
          </p:cNvPr>
          <p:cNvSpPr txBox="1">
            <a:spLocks/>
          </p:cNvSpPr>
          <p:nvPr/>
        </p:nvSpPr>
        <p:spPr bwMode="auto">
          <a:xfrm>
            <a:off x="407368" y="4161339"/>
            <a:ext cx="11354094" cy="763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fr-FR" sz="2000" b="1">
                <a:solidFill>
                  <a:schemeClr val="accent5"/>
                </a:solidFill>
                <a:latin typeface="+mj-lt"/>
                <a:ea typeface="+mn-ea"/>
                <a:cs typeface="Times New Roman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fr-FR" sz="1300" dirty="0" smtClean="0">
                <a:solidFill>
                  <a:schemeClr val="tx1"/>
                </a:solidFill>
                <a:latin typeface="+mn-lt"/>
              </a:rPr>
              <a:t>	</a:t>
            </a:r>
            <a:endParaRPr lang="fr-FR" sz="1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449" y="2410949"/>
            <a:ext cx="11207931" cy="3457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latin typeface="+mj-lt"/>
                <a:ea typeface="Arial"/>
                <a:cs typeface="Arial"/>
              </a:rPr>
              <a:t>1 espace commun et unique </a:t>
            </a:r>
            <a:r>
              <a:rPr lang="fr-FR" sz="1600" dirty="0" smtClean="0">
                <a:latin typeface="+mj-lt"/>
                <a:ea typeface="Arial"/>
                <a:cs typeface="Arial"/>
              </a:rPr>
              <a:t>pour le dépôt des projets d’évolution de l’offre de formation professionnelle pour </a:t>
            </a:r>
            <a:r>
              <a:rPr lang="fr-FR" sz="1600" b="1" dirty="0" smtClean="0">
                <a:latin typeface="+mj-lt"/>
                <a:ea typeface="Arial"/>
                <a:cs typeface="Arial"/>
              </a:rPr>
              <a:t>tous les établissements publics et privés sous contrat</a:t>
            </a:r>
            <a:r>
              <a:rPr lang="fr-FR" sz="1600" dirty="0" smtClean="0">
                <a:latin typeface="+mj-lt"/>
                <a:ea typeface="Arial"/>
                <a:cs typeface="Arial"/>
              </a:rPr>
              <a:t> d’Île-de-France :</a:t>
            </a:r>
            <a:r>
              <a:rPr lang="fr-FR" sz="1600" b="1" dirty="0" smtClean="0">
                <a:latin typeface="+mj-lt"/>
                <a:ea typeface="Arial"/>
                <a:cs typeface="Arial"/>
              </a:rPr>
              <a:t> le </a:t>
            </a:r>
            <a:r>
              <a:rPr lang="fr-FR" sz="1600" b="1" dirty="0" smtClean="0">
                <a:latin typeface="+mj-lt"/>
                <a:ea typeface="Arial"/>
                <a:cs typeface="Arial"/>
                <a:hlinkClick r:id="rId2"/>
              </a:rPr>
              <a:t>questionnaire pré-SOFA </a:t>
            </a:r>
            <a:r>
              <a:rPr lang="fr-FR" sz="1600" b="1" dirty="0" smtClean="0">
                <a:latin typeface="+mj-lt"/>
                <a:ea typeface="Arial"/>
                <a:cs typeface="Arial"/>
              </a:rPr>
              <a:t>ouvert du 27 mai au 2 juillet 2024.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fr-FR" sz="1600" dirty="0" smtClean="0">
              <a:latin typeface="+mj-lt"/>
              <a:ea typeface="Arial"/>
              <a:cs typeface="Arial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  <a:ea typeface="Arial"/>
                <a:cs typeface="Arial"/>
              </a:rPr>
              <a:t>Plateforme conçue pour accompagner les établissements pas à pas pour intégrer toutes les dimensions nécessaires à l’instruction en opportunité et en faisabilité des projets.</a:t>
            </a:r>
            <a:endParaRPr lang="fr-FR" sz="1600" dirty="0" smtClean="0">
              <a:latin typeface="+mj-lt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fr-FR" sz="1600" b="1" u="sng" dirty="0" smtClean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r-FR" sz="1600" b="1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1600" b="1" u="sng" dirty="0" smtClean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fr-FR" sz="1600" b="1" u="sng" dirty="0" smtClean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services académiques saisiront ensuite les projets dans </a:t>
            </a:r>
            <a:r>
              <a:rPr lang="fr-FR" sz="1600" b="1" u="sng" dirty="0" smtClean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SOFA et dans ORION</a:t>
            </a:r>
            <a:endParaRPr lang="fr-FR" sz="1600" b="1" u="sng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5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2567608" y="393015"/>
            <a:ext cx="9073008" cy="86789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fr-FR" dirty="0" smtClean="0"/>
              <a:t>L’accompagnement des établissements</a:t>
            </a:r>
            <a:endParaRPr strike="sngStrike" dirty="0"/>
          </a:p>
        </p:txBody>
      </p:sp>
      <p:sp>
        <p:nvSpPr>
          <p:cNvPr id="1282132090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lvl="0">
              <a:defRPr/>
            </a:pPr>
            <a:fld id="{A6C51BC8-9257-03C9-5ED8-CBB89F279496}" type="slidenum">
              <a:rPr lang="fr-FR"/>
              <a:t>12</a:t>
            </a:fld>
            <a:endParaRPr lang="fr-FR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07368" y="1328710"/>
            <a:ext cx="11233248" cy="547110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1600" dirty="0" smtClean="0">
                <a:solidFill>
                  <a:schemeClr val="tx1"/>
                </a:solidFill>
              </a:rPr>
              <a:t>Par les équipes du service DRAFPIC de la région académique :</a:t>
            </a:r>
          </a:p>
          <a:p>
            <a:pPr lvl="1" algn="just">
              <a:lnSpc>
                <a:spcPct val="150000"/>
              </a:lnSpc>
            </a:pPr>
            <a:r>
              <a:rPr lang="fr-FR" sz="1400" b="0" u="sng" dirty="0" smtClean="0">
                <a:solidFill>
                  <a:schemeClr val="tx1"/>
                </a:solidFill>
                <a:latin typeface="+mj-lt"/>
              </a:rPr>
              <a:t>Académie </a:t>
            </a:r>
            <a:r>
              <a:rPr lang="fr-FR" sz="1400" b="0" u="sng" dirty="0">
                <a:solidFill>
                  <a:schemeClr val="tx1"/>
                </a:solidFill>
                <a:latin typeface="+mj-lt"/>
              </a:rPr>
              <a:t>de Créteil</a:t>
            </a:r>
            <a:r>
              <a:rPr lang="fr-FR" sz="1400" b="0" dirty="0">
                <a:solidFill>
                  <a:schemeClr val="tx1"/>
                </a:solidFill>
                <a:latin typeface="+mj-lt"/>
              </a:rPr>
              <a:t> : Sabah </a:t>
            </a:r>
            <a:r>
              <a:rPr lang="fr-FR" sz="1400" b="0" dirty="0" smtClean="0">
                <a:solidFill>
                  <a:schemeClr val="tx1"/>
                </a:solidFill>
                <a:latin typeface="+mj-lt"/>
              </a:rPr>
              <a:t>LAMECHE </a:t>
            </a:r>
            <a:r>
              <a:rPr lang="fr-FR" sz="1400" b="0" dirty="0">
                <a:solidFill>
                  <a:schemeClr val="tx1"/>
                </a:solidFill>
                <a:latin typeface="+mj-lt"/>
              </a:rPr>
              <a:t>et Anne </a:t>
            </a:r>
            <a:r>
              <a:rPr lang="fr-FR" sz="1400" b="0" dirty="0" smtClean="0">
                <a:solidFill>
                  <a:schemeClr val="tx1"/>
                </a:solidFill>
                <a:latin typeface="+mj-lt"/>
              </a:rPr>
              <a:t>LECOSTEY </a:t>
            </a:r>
            <a:r>
              <a:rPr lang="fr-FR" sz="1400" b="0" dirty="0">
                <a:solidFill>
                  <a:schemeClr val="tx1"/>
                </a:solidFill>
                <a:latin typeface="+mj-lt"/>
              </a:rPr>
              <a:t>– </a:t>
            </a:r>
            <a:r>
              <a:rPr lang="fr-FR" sz="1400" b="0" u="sng" dirty="0">
                <a:solidFill>
                  <a:schemeClr val="tx1"/>
                </a:solidFill>
                <a:latin typeface="+mj-lt"/>
                <a:hlinkClick r:id="rId2" tooltip="http://dafpic@ac-creteil.fr/"/>
              </a:rPr>
              <a:t>dafpic@ac-creteil.fr</a:t>
            </a:r>
            <a:r>
              <a:rPr lang="fr-FR" sz="1400" b="0" dirty="0">
                <a:solidFill>
                  <a:schemeClr val="tx1"/>
                </a:solidFill>
                <a:latin typeface="+mj-lt"/>
              </a:rPr>
              <a:t> </a:t>
            </a:r>
          </a:p>
          <a:p>
            <a:pPr lvl="1" algn="just">
              <a:lnSpc>
                <a:spcPct val="150000"/>
              </a:lnSpc>
            </a:pPr>
            <a:r>
              <a:rPr lang="fr-FR" sz="1400" b="0" u="sng" dirty="0">
                <a:solidFill>
                  <a:schemeClr val="tx1"/>
                </a:solidFill>
                <a:latin typeface="+mj-lt"/>
              </a:rPr>
              <a:t>Académie de Paris</a:t>
            </a:r>
            <a:r>
              <a:rPr lang="fr-FR" sz="1400" b="0" dirty="0">
                <a:solidFill>
                  <a:schemeClr val="tx1"/>
                </a:solidFill>
                <a:latin typeface="+mj-lt"/>
              </a:rPr>
              <a:t> : Guillaume PIN et Alexandre ESMAEILI – </a:t>
            </a:r>
            <a:r>
              <a:rPr lang="fr-FR" sz="1400" b="0" u="sng" dirty="0">
                <a:solidFill>
                  <a:schemeClr val="tx1"/>
                </a:solidFill>
                <a:latin typeface="+mj-lt"/>
                <a:hlinkClick r:id="rId3" tooltip="mailto:ce.dafpic@ac-paris.fr"/>
              </a:rPr>
              <a:t>ce.dafpic@ac-paris.fr</a:t>
            </a:r>
            <a:r>
              <a:rPr lang="fr-FR" sz="1400" b="0" dirty="0">
                <a:solidFill>
                  <a:schemeClr val="tx1"/>
                </a:solidFill>
                <a:latin typeface="+mj-lt"/>
              </a:rPr>
              <a:t> </a:t>
            </a:r>
          </a:p>
          <a:p>
            <a:pPr lvl="1" algn="just">
              <a:lnSpc>
                <a:spcPct val="150000"/>
              </a:lnSpc>
            </a:pPr>
            <a:r>
              <a:rPr lang="fr-FR" sz="1400" b="0" u="sng" dirty="0">
                <a:solidFill>
                  <a:schemeClr val="tx1"/>
                </a:solidFill>
                <a:latin typeface="+mj-lt"/>
              </a:rPr>
              <a:t>Académie de Versailles</a:t>
            </a:r>
            <a:r>
              <a:rPr lang="fr-FR" sz="1400" b="0" dirty="0">
                <a:solidFill>
                  <a:schemeClr val="tx1"/>
                </a:solidFill>
                <a:latin typeface="+mj-lt"/>
              </a:rPr>
              <a:t> : Frédéric PIERCY et Jérôme PASTORET – </a:t>
            </a:r>
            <a:r>
              <a:rPr lang="fr-FR" sz="1400" b="0" u="sng" dirty="0">
                <a:solidFill>
                  <a:schemeClr val="tx1"/>
                </a:solidFill>
                <a:latin typeface="+mj-lt"/>
                <a:hlinkClick r:id="rId4" tooltip="mailto:ce.dafpic@ac-versailles.fr"/>
              </a:rPr>
              <a:t>ce.dafpic@ac-versailles.fr</a:t>
            </a:r>
            <a:r>
              <a:rPr lang="fr-FR" sz="1400" b="0" dirty="0">
                <a:solidFill>
                  <a:schemeClr val="tx1"/>
                </a:solidFill>
                <a:latin typeface="+mj-lt"/>
              </a:rPr>
              <a:t> </a:t>
            </a:r>
          </a:p>
          <a:p>
            <a:pPr lvl="2" algn="just">
              <a:lnSpc>
                <a:spcPct val="150000"/>
              </a:lnSpc>
              <a:buFont typeface="Marianne" panose="02000000000000000000" pitchFamily="2" charset="0"/>
              <a:buChar char="–"/>
            </a:pPr>
            <a:r>
              <a:rPr lang="fr-FR" sz="1400" dirty="0">
                <a:latin typeface="+mj-lt"/>
              </a:rPr>
              <a:t>Avec l’appui </a:t>
            </a:r>
            <a:r>
              <a:rPr lang="fr-FR" sz="1400" dirty="0" smtClean="0">
                <a:latin typeface="+mj-lt"/>
              </a:rPr>
              <a:t>du </a:t>
            </a:r>
            <a:r>
              <a:rPr lang="fr-FR" sz="1400" dirty="0">
                <a:latin typeface="+mj-lt"/>
              </a:rPr>
              <a:t>corps d’inspection : </a:t>
            </a:r>
          </a:p>
          <a:p>
            <a:pPr lvl="3" algn="just">
              <a:lnSpc>
                <a:spcPct val="150000"/>
              </a:lnSpc>
            </a:pPr>
            <a:r>
              <a:rPr lang="fr-FR" dirty="0">
                <a:latin typeface="+mj-lt"/>
              </a:rPr>
              <a:t>les IEN du 2nd degré pour les CAP, BAC PRO, BMA, DEAP/DEAS, Certificats de spécialisation, </a:t>
            </a:r>
            <a:r>
              <a:rPr lang="fr-FR" dirty="0" smtClean="0">
                <a:latin typeface="+mj-lt"/>
              </a:rPr>
              <a:t>FCIL ;</a:t>
            </a:r>
            <a:endParaRPr lang="fr-FR" dirty="0">
              <a:latin typeface="+mj-lt"/>
            </a:endParaRPr>
          </a:p>
          <a:p>
            <a:pPr lvl="3" algn="just">
              <a:lnSpc>
                <a:spcPct val="150000"/>
              </a:lnSpc>
            </a:pPr>
            <a:r>
              <a:rPr lang="fr-FR" dirty="0">
                <a:latin typeface="+mj-lt"/>
              </a:rPr>
              <a:t>Les IA-IPR pour les </a:t>
            </a:r>
            <a:r>
              <a:rPr lang="fr-FR" dirty="0" smtClean="0">
                <a:latin typeface="+mj-lt"/>
              </a:rPr>
              <a:t>BTS ;</a:t>
            </a:r>
            <a:endParaRPr lang="fr-FR" dirty="0">
              <a:latin typeface="+mj-lt"/>
            </a:endParaRPr>
          </a:p>
          <a:p>
            <a:pPr lvl="3" algn="just">
              <a:lnSpc>
                <a:spcPct val="150000"/>
              </a:lnSpc>
            </a:pPr>
            <a:r>
              <a:rPr lang="fr-FR" dirty="0">
                <a:latin typeface="+mj-lt"/>
              </a:rPr>
              <a:t>Les IEN du 2nd degré et les IA-IPR pour les </a:t>
            </a:r>
            <a:r>
              <a:rPr lang="fr-FR" dirty="0" smtClean="0">
                <a:latin typeface="+mj-lt"/>
              </a:rPr>
              <a:t>colorations.</a:t>
            </a:r>
          </a:p>
          <a:p>
            <a:pPr marL="914400" lvl="2" indent="0" algn="just">
              <a:lnSpc>
                <a:spcPct val="150000"/>
              </a:lnSpc>
              <a:buNone/>
            </a:pPr>
            <a:endParaRPr lang="fr-FR" sz="800" dirty="0" smtClean="0">
              <a:latin typeface="+mj-lt"/>
            </a:endParaRPr>
          </a:p>
          <a:p>
            <a:pPr marL="0" lvl="1" indent="0" algn="just">
              <a:lnSpc>
                <a:spcPct val="150000"/>
              </a:lnSpc>
              <a:spcBef>
                <a:spcPts val="1000"/>
              </a:spcBef>
              <a:buNone/>
            </a:pPr>
            <a:r>
              <a:rPr lang="fr-FR" sz="1600" b="1" dirty="0">
                <a:latin typeface="+mj-lt"/>
                <a:cs typeface="Times New Roman" panose="02020603050405020304" pitchFamily="18" charset="0"/>
              </a:rPr>
              <a:t>Par les équipes du </a:t>
            </a:r>
            <a:r>
              <a:rPr lang="fr-FR" sz="1600" b="1" dirty="0" smtClean="0">
                <a:latin typeface="+mj-lt"/>
                <a:cs typeface="Times New Roman" panose="02020603050405020304" pitchFamily="18" charset="0"/>
              </a:rPr>
              <a:t>Pôle </a:t>
            </a:r>
            <a:r>
              <a:rPr lang="fr-FR" sz="1600" b="1" dirty="0">
                <a:latin typeface="+mj-lt"/>
                <a:cs typeface="Times New Roman" panose="02020603050405020304" pitchFamily="18" charset="0"/>
              </a:rPr>
              <a:t>Lycées de la Région Île-de-France </a:t>
            </a:r>
            <a:r>
              <a:rPr lang="fr-FR" sz="1600" b="1" dirty="0" smtClean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742950" lvl="2" indent="-285750" algn="just">
              <a:lnSpc>
                <a:spcPct val="150000"/>
              </a:lnSpc>
              <a:spcBef>
                <a:spcPts val="1000"/>
              </a:spcBef>
            </a:pPr>
            <a:r>
              <a:rPr lang="fr-FR" sz="1400" dirty="0" smtClean="0">
                <a:solidFill>
                  <a:srgbClr val="FF0000"/>
                </a:solidFill>
                <a:latin typeface="+mj-lt"/>
                <a:hlinkClick r:id="rId5"/>
              </a:rPr>
              <a:t>polelycees@iledefrance.fr</a:t>
            </a:r>
            <a:r>
              <a:rPr lang="fr-FR" sz="1400" dirty="0" smtClean="0">
                <a:solidFill>
                  <a:srgbClr val="FF0000"/>
                </a:solidFill>
                <a:latin typeface="+mj-lt"/>
              </a:rPr>
              <a:t> </a:t>
            </a:r>
            <a:endParaRPr lang="fr-FR" sz="1600" b="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fr-FR" sz="1400" b="0" dirty="0">
              <a:solidFill>
                <a:schemeClr val="tx1"/>
              </a:solidFill>
            </a:endParaRPr>
          </a:p>
        </p:txBody>
      </p:sp>
      <p:sp>
        <p:nvSpPr>
          <p:cNvPr id="5" name="Espace réservé du contenu 1">
            <a:extLst>
              <a:ext uri="{FF2B5EF4-FFF2-40B4-BE49-F238E27FC236}">
                <a16:creationId xmlns:a16="http://schemas.microsoft.com/office/drawing/2014/main" id="{320DE07F-2675-4167-4C74-13C53B247CFD}"/>
              </a:ext>
            </a:extLst>
          </p:cNvPr>
          <p:cNvSpPr txBox="1">
            <a:spLocks/>
          </p:cNvSpPr>
          <p:nvPr/>
        </p:nvSpPr>
        <p:spPr bwMode="auto">
          <a:xfrm>
            <a:off x="407368" y="4161339"/>
            <a:ext cx="11354094" cy="763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fr-FR" sz="2000" b="1">
                <a:solidFill>
                  <a:schemeClr val="accent5"/>
                </a:solidFill>
                <a:latin typeface="+mj-lt"/>
                <a:ea typeface="+mn-ea"/>
                <a:cs typeface="Times New Roman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fr-FR" sz="1300" dirty="0" smtClean="0">
                <a:solidFill>
                  <a:schemeClr val="tx1"/>
                </a:solidFill>
                <a:latin typeface="+mn-lt"/>
              </a:rPr>
              <a:t>	</a:t>
            </a:r>
            <a:endParaRPr lang="fr-FR" sz="13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73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531444" y="342029"/>
            <a:ext cx="8822356" cy="867893"/>
          </a:xfrm>
        </p:spPr>
        <p:txBody>
          <a:bodyPr>
            <a:normAutofit/>
          </a:bodyPr>
          <a:lstStyle/>
          <a:p>
            <a:pPr algn="r"/>
            <a:r>
              <a:rPr lang="fr-FR" dirty="0" smtClean="0"/>
              <a:t>Ressources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4AD6-EA95-431A-9A3C-8EA9CB7E16CF}" type="datetime1">
              <a:rPr lang="fr-FR" smtClean="0"/>
              <a:t>24/04/2024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13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1554" y="1499533"/>
            <a:ext cx="1120793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+mj-lt"/>
              </a:rPr>
              <a:t>Site </a:t>
            </a:r>
            <a:r>
              <a:rPr lang="fr-FR" sz="1400" dirty="0">
                <a:latin typeface="+mj-lt"/>
              </a:rPr>
              <a:t>offre de formation des lycées d’Ile-de-France avec le cadrage </a:t>
            </a:r>
            <a:r>
              <a:rPr lang="fr-FR" sz="1400" dirty="0" smtClean="0">
                <a:latin typeface="+mj-lt"/>
              </a:rPr>
              <a:t>Etat-Région, </a:t>
            </a:r>
            <a:r>
              <a:rPr lang="fr-FR" sz="1400" dirty="0">
                <a:latin typeface="+mj-lt"/>
              </a:rPr>
              <a:t>la boîte à outils, les OCER : </a:t>
            </a:r>
            <a:r>
              <a:rPr lang="fr-FR" sz="1400" u="sng" dirty="0">
                <a:latin typeface="+mj-lt"/>
                <a:hlinkClick r:id="rId2"/>
              </a:rPr>
              <a:t>https://lycees.iledefrance.fr/offre-de-formation</a:t>
            </a:r>
            <a:r>
              <a:rPr lang="fr-FR" sz="1400" dirty="0">
                <a:latin typeface="+mj-lt"/>
              </a:rPr>
              <a:t> </a:t>
            </a:r>
            <a:endParaRPr lang="fr-FR" sz="1400" dirty="0" smtClean="0">
              <a:latin typeface="+mj-lt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+mj-lt"/>
              </a:rPr>
              <a:t>Carte </a:t>
            </a:r>
            <a:r>
              <a:rPr lang="fr-FR" sz="1400" dirty="0">
                <a:latin typeface="+mj-lt"/>
              </a:rPr>
              <a:t>interactive des formations professionnelles en lycée : </a:t>
            </a:r>
            <a:r>
              <a:rPr lang="fr-FR" sz="1400" u="sng" dirty="0">
                <a:latin typeface="+mj-lt"/>
                <a:hlinkClick r:id="rId3"/>
              </a:rPr>
              <a:t>https://eduscol.education.fr/3355/carte-interactive-des-formations-professionnelles-en-lycee</a:t>
            </a:r>
            <a:r>
              <a:rPr lang="fr-FR" sz="1400" dirty="0">
                <a:latin typeface="+mj-lt"/>
              </a:rPr>
              <a:t> </a:t>
            </a:r>
            <a:endParaRPr lang="fr-FR" sz="1400" dirty="0" smtClean="0">
              <a:latin typeface="+mj-lt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+mj-lt"/>
              </a:rPr>
              <a:t>Diplômes </a:t>
            </a:r>
            <a:r>
              <a:rPr lang="fr-FR" sz="1400" dirty="0">
                <a:latin typeface="+mj-lt"/>
              </a:rPr>
              <a:t>professionnels, créations et rénovations 2023 : </a:t>
            </a:r>
            <a:r>
              <a:rPr lang="fr-FR" sz="1400" u="sng" dirty="0">
                <a:latin typeface="+mj-lt"/>
                <a:hlinkClick r:id="rId4"/>
              </a:rPr>
              <a:t>https://eduscol.education.fr/document/54021/download?attachment</a:t>
            </a:r>
            <a:r>
              <a:rPr lang="fr-FR" sz="1400" dirty="0">
                <a:latin typeface="+mj-lt"/>
              </a:rPr>
              <a:t> </a:t>
            </a:r>
            <a:endParaRPr lang="fr-FR" sz="1400" dirty="0" smtClean="0">
              <a:latin typeface="+mj-lt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+mj-lt"/>
              </a:rPr>
              <a:t>Coloration </a:t>
            </a:r>
            <a:r>
              <a:rPr lang="fr-FR" sz="1400" dirty="0">
                <a:latin typeface="+mj-lt"/>
              </a:rPr>
              <a:t>des diplômes et FCIL : </a:t>
            </a:r>
            <a:r>
              <a:rPr lang="fr-FR" sz="1400" u="sng" dirty="0">
                <a:latin typeface="+mj-lt"/>
                <a:hlinkClick r:id="rId5"/>
              </a:rPr>
              <a:t>https://eduscol.education.fr/3637/la-coloration-des-diplomes-et-les-formations-complementaires-d-initiative-locale-fcil</a:t>
            </a:r>
            <a:r>
              <a:rPr lang="fr-FR" sz="1400" dirty="0">
                <a:latin typeface="+mj-lt"/>
              </a:rPr>
              <a:t> </a:t>
            </a:r>
            <a:endParaRPr lang="fr-FR" sz="1400" dirty="0" smtClean="0">
              <a:latin typeface="+mj-lt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+mj-lt"/>
              </a:rPr>
              <a:t>Certificats </a:t>
            </a:r>
            <a:r>
              <a:rPr lang="fr-FR" sz="1400" dirty="0">
                <a:latin typeface="+mj-lt"/>
              </a:rPr>
              <a:t>de spécialisation en 1 an post-CAP post-BAC PRO : </a:t>
            </a:r>
            <a:r>
              <a:rPr lang="fr-FR" sz="1400" u="sng" dirty="0">
                <a:latin typeface="+mj-lt"/>
                <a:hlinkClick r:id="rId6"/>
              </a:rPr>
              <a:t>https://eduscol.education.fr/3942/certificat-de-specialisation-en-1-post-cap-ou-bac-pro</a:t>
            </a:r>
            <a:r>
              <a:rPr lang="fr-FR" sz="1400" dirty="0">
                <a:latin typeface="+mj-lt"/>
              </a:rPr>
              <a:t> </a:t>
            </a:r>
            <a:endParaRPr lang="fr-FR" sz="1400" dirty="0" smtClean="0">
              <a:latin typeface="+mj-lt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+mj-lt"/>
              </a:rPr>
              <a:t>Métiers </a:t>
            </a:r>
            <a:r>
              <a:rPr lang="fr-FR" sz="1400" dirty="0">
                <a:latin typeface="+mj-lt"/>
              </a:rPr>
              <a:t>2030 – Région </a:t>
            </a:r>
            <a:r>
              <a:rPr lang="fr-FR" sz="1400" dirty="0" smtClean="0">
                <a:latin typeface="+mj-lt"/>
              </a:rPr>
              <a:t>Île-de-France</a:t>
            </a:r>
            <a:r>
              <a:rPr lang="fr-FR" sz="1400" dirty="0">
                <a:latin typeface="+mj-lt"/>
              </a:rPr>
              <a:t> : </a:t>
            </a:r>
            <a:r>
              <a:rPr lang="fr-FR" sz="1400" u="sng" dirty="0">
                <a:latin typeface="+mj-lt"/>
                <a:hlinkClick r:id="rId7"/>
              </a:rPr>
              <a:t>https://www.strategie.gouv.fr/publications/metiers-2030-region-ile-de-france</a:t>
            </a:r>
            <a:r>
              <a:rPr lang="fr-FR" sz="1400" dirty="0">
                <a:latin typeface="+mj-lt"/>
              </a:rPr>
              <a:t>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+mj-lt"/>
              </a:rPr>
              <a:t>Webinaires filières : </a:t>
            </a:r>
            <a:r>
              <a:rPr lang="fr-FR" sz="1400" dirty="0">
                <a:hlinkClick r:id="rId8"/>
              </a:rPr>
              <a:t>https://podeduc.apps.education.fr/dgesco-lycees-professionnels-apprentissage-et-formation-professionnelle-continue/rendez-vous-filieres/</a:t>
            </a:r>
            <a:endParaRPr lang="fr-FR" sz="1400" dirty="0" smtClean="0">
              <a:latin typeface="+mj-lt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+mj-lt"/>
              </a:rPr>
              <a:t>Capsules vidéo filières (en préparation)</a:t>
            </a:r>
          </a:p>
        </p:txBody>
      </p:sp>
    </p:spTree>
    <p:extLst>
      <p:ext uri="{BB962C8B-B14F-4D97-AF65-F5344CB8AC3E}">
        <p14:creationId xmlns:p14="http://schemas.microsoft.com/office/powerpoint/2010/main" val="39974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B199-F890-450A-86B6-3C283C96843D}" type="datetime1">
              <a:rPr lang="fr-FR" smtClean="0"/>
              <a:t>24/04/2024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27512" y="2457005"/>
            <a:ext cx="11364685" cy="287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Christophe </a:t>
            </a:r>
            <a:r>
              <a:rPr lang="fr-FR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Mondiès</a:t>
            </a:r>
            <a:r>
              <a:rPr lang="fr-F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directeur de la réussite des élèves du Pôle </a:t>
            </a:r>
            <a:r>
              <a:rPr lang="fr-FR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Lycées, Région Île-de-France</a:t>
            </a:r>
            <a:endParaRPr lang="fr-FR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Julien </a:t>
            </a:r>
            <a:r>
              <a:rPr lang="fr-FR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Nemeth</a:t>
            </a:r>
            <a:r>
              <a:rPr lang="fr-F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chef du service offre de formation de la </a:t>
            </a:r>
            <a:r>
              <a:rPr lang="fr-FR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direction de la réussite des élèves </a:t>
            </a:r>
            <a:r>
              <a:rPr lang="fr-F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 Pôle </a:t>
            </a:r>
            <a:r>
              <a:rPr lang="fr-FR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Lycées, Région </a:t>
            </a:r>
            <a:r>
              <a:rPr lang="fr-F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fr-FR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le-de-France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Éric </a:t>
            </a:r>
            <a:r>
              <a:rPr lang="fr-F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Garnier</a:t>
            </a:r>
            <a:r>
              <a:rPr lang="fr-F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délégué de région académique à </a:t>
            </a:r>
            <a:r>
              <a:rPr lang="fr-F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formation professionnelle initiale et </a:t>
            </a:r>
            <a:r>
              <a:rPr lang="fr-FR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continue, Région </a:t>
            </a:r>
            <a:r>
              <a:rPr lang="fr-F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académique </a:t>
            </a:r>
            <a:r>
              <a:rPr lang="fr-FR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Île-de-France</a:t>
            </a:r>
            <a:endParaRPr lang="fr-FR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Pascal </a:t>
            </a:r>
            <a:r>
              <a:rPr lang="fr-F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Fourestier</a:t>
            </a:r>
            <a:r>
              <a:rPr lang="fr-F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délégué de région académique adjoint à </a:t>
            </a:r>
            <a:r>
              <a:rPr lang="fr-F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formation professionnelle initiale et </a:t>
            </a:r>
            <a:r>
              <a:rPr lang="fr-FR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continue, Région académique Île-de-France</a:t>
            </a:r>
            <a:endParaRPr lang="fr-FR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re 4"/>
          <p:cNvSpPr txBox="1">
            <a:spLocks/>
          </p:cNvSpPr>
          <p:nvPr/>
        </p:nvSpPr>
        <p:spPr>
          <a:xfrm>
            <a:off x="9218816" y="532014"/>
            <a:ext cx="2435628" cy="5593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6000" b="1" i="0" u="none" strike="noStrike" kern="1200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r-FR" sz="2800" dirty="0" smtClean="0"/>
              <a:t>Intervenants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30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03514" y="2098631"/>
            <a:ext cx="11038113" cy="352908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1600" b="0" dirty="0" smtClean="0">
                <a:solidFill>
                  <a:schemeClr val="tx1"/>
                </a:solidFill>
              </a:rPr>
              <a:t>Faire évoluer l’offre de </a:t>
            </a:r>
            <a:r>
              <a:rPr lang="fr-FR" sz="1600" b="0" dirty="0">
                <a:solidFill>
                  <a:schemeClr val="tx1"/>
                </a:solidFill>
              </a:rPr>
              <a:t>formation </a:t>
            </a:r>
            <a:r>
              <a:rPr lang="fr-FR" sz="1600" b="0" dirty="0" smtClean="0">
                <a:solidFill>
                  <a:schemeClr val="tx1"/>
                </a:solidFill>
              </a:rPr>
              <a:t>professionnelle initiale dans les </a:t>
            </a:r>
            <a:r>
              <a:rPr lang="fr-FR" sz="1600" dirty="0" smtClean="0">
                <a:solidFill>
                  <a:schemeClr val="tx1"/>
                </a:solidFill>
              </a:rPr>
              <a:t>lycées publics et privés sous contrat et les EREA </a:t>
            </a:r>
            <a:r>
              <a:rPr lang="fr-FR" sz="1600" b="0" dirty="0" smtClean="0">
                <a:solidFill>
                  <a:schemeClr val="tx1"/>
                </a:solidFill>
              </a:rPr>
              <a:t>pour</a:t>
            </a:r>
            <a:r>
              <a:rPr lang="fr-FR" sz="1600" dirty="0" smtClean="0">
                <a:solidFill>
                  <a:schemeClr val="tx1"/>
                </a:solidFill>
              </a:rPr>
              <a:t> garantir à chaque jeune une insertion professionnelle ou une poursuite d’étude réussies</a:t>
            </a:r>
            <a:r>
              <a:rPr lang="fr-FR" sz="1600" b="0" dirty="0" smtClean="0">
                <a:solidFill>
                  <a:schemeClr val="tx1"/>
                </a:solidFill>
              </a:rPr>
              <a:t> à l’issue de son parcours de formation dans la voie professionnelle.</a:t>
            </a:r>
          </a:p>
          <a:p>
            <a:pPr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</a:rPr>
              <a:t>Renforcer la cohérence et la lisibilité des parcours de formation</a:t>
            </a:r>
            <a:r>
              <a:rPr lang="fr-FR" sz="1600" b="0" dirty="0" smtClean="0">
                <a:solidFill>
                  <a:schemeClr val="tx1"/>
                </a:solidFill>
              </a:rPr>
              <a:t> sur tout le territoire francilien.</a:t>
            </a:r>
          </a:p>
          <a:p>
            <a:pPr algn="just">
              <a:lnSpc>
                <a:spcPct val="150000"/>
              </a:lnSpc>
            </a:pPr>
            <a:r>
              <a:rPr lang="fr-FR" sz="1600" b="0" dirty="0" smtClean="0">
                <a:solidFill>
                  <a:schemeClr val="tx1"/>
                </a:solidFill>
              </a:rPr>
              <a:t>Mieux répondre </a:t>
            </a:r>
            <a:r>
              <a:rPr lang="fr-FR" sz="1600" b="0" dirty="0">
                <a:solidFill>
                  <a:schemeClr val="tx1"/>
                </a:solidFill>
              </a:rPr>
              <a:t>aux </a:t>
            </a:r>
            <a:r>
              <a:rPr lang="fr-FR" sz="1600" dirty="0" smtClean="0">
                <a:solidFill>
                  <a:schemeClr val="tx1"/>
                </a:solidFill>
              </a:rPr>
              <a:t>besoins des entreprises franciliennes en partenariat avec les acteurs économiques.</a:t>
            </a:r>
          </a:p>
          <a:p>
            <a:pPr lvl="1" algn="just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+mj-lt"/>
              </a:rPr>
              <a:t>Prioritairement dans 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les secteurs </a:t>
            </a:r>
            <a:r>
              <a:rPr lang="fr-FR" sz="1600" dirty="0" smtClean="0">
                <a:solidFill>
                  <a:schemeClr val="tx1"/>
                </a:solidFill>
                <a:latin typeface="+mj-lt"/>
              </a:rPr>
              <a:t>en tension et/ou d’avenir : </a:t>
            </a: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Industrie</a:t>
            </a:r>
            <a:r>
              <a:rPr lang="fr-FR" sz="1600" b="1" dirty="0">
                <a:solidFill>
                  <a:schemeClr val="tx1"/>
                </a:solidFill>
                <a:latin typeface="+mj-lt"/>
              </a:rPr>
              <a:t>, </a:t>
            </a:r>
            <a:r>
              <a:rPr lang="fr-FR" sz="1600" b="1" dirty="0" smtClean="0">
                <a:latin typeface="+mj-lt"/>
              </a:rPr>
              <a:t>Énergies</a:t>
            </a: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fr-FR" sz="1600" b="1" dirty="0">
                <a:latin typeface="+mj-lt"/>
              </a:rPr>
              <a:t>N</a:t>
            </a: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umérique</a:t>
            </a:r>
            <a:r>
              <a:rPr lang="fr-FR" sz="1600" b="1" dirty="0">
                <a:solidFill>
                  <a:schemeClr val="tx1"/>
                </a:solidFill>
                <a:latin typeface="+mj-lt"/>
              </a:rPr>
              <a:t>, </a:t>
            </a:r>
            <a:r>
              <a:rPr lang="fr-FR" sz="1600" b="1" dirty="0">
                <a:latin typeface="+mj-lt"/>
              </a:rPr>
              <a:t>L</a:t>
            </a: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ogistique </a:t>
            </a:r>
            <a:r>
              <a:rPr lang="fr-FR" sz="1600" b="1" dirty="0">
                <a:solidFill>
                  <a:schemeClr val="tx1"/>
                </a:solidFill>
                <a:latin typeface="+mj-lt"/>
              </a:rPr>
              <a:t>et </a:t>
            </a: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Transports, Métiers </a:t>
            </a:r>
            <a:r>
              <a:rPr lang="fr-FR" sz="1600" b="1" dirty="0">
                <a:solidFill>
                  <a:schemeClr val="tx1"/>
                </a:solidFill>
                <a:latin typeface="+mj-lt"/>
              </a:rPr>
              <a:t>du sanitaire et du social</a:t>
            </a: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.</a:t>
            </a:r>
            <a:endParaRPr lang="fr-FR" sz="16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875520" y="265027"/>
            <a:ext cx="1478280" cy="867893"/>
          </a:xfrm>
        </p:spPr>
        <p:txBody>
          <a:bodyPr/>
          <a:lstStyle/>
          <a:p>
            <a:r>
              <a:rPr lang="fr-FR" dirty="0" smtClean="0"/>
              <a:t>Enjeux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9448-93FD-48B5-8275-AD7D307B41C5}" type="datetime1">
              <a:rPr lang="fr-FR" smtClean="0"/>
              <a:t>24/04/2024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91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531444" y="342029"/>
            <a:ext cx="8822356" cy="867893"/>
          </a:xfrm>
        </p:spPr>
        <p:txBody>
          <a:bodyPr/>
          <a:lstStyle/>
          <a:p>
            <a:pPr algn="r"/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4AD6-EA95-431A-9A3C-8EA9CB7E16CF}" type="datetime1">
              <a:rPr lang="fr-FR" smtClean="0"/>
              <a:t>24/04/2024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4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82447" y="2032391"/>
            <a:ext cx="114575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fr-FR" sz="1600" dirty="0">
                <a:latin typeface="+mj-lt"/>
              </a:rPr>
              <a:t>S</a:t>
            </a:r>
            <a:r>
              <a:rPr lang="fr-FR" sz="1600" dirty="0" smtClean="0">
                <a:latin typeface="+mj-lt"/>
              </a:rPr>
              <a:t>’inscrire dans une logique </a:t>
            </a:r>
            <a:r>
              <a:rPr lang="fr-FR" sz="1600" dirty="0">
                <a:latin typeface="+mj-lt"/>
              </a:rPr>
              <a:t>de </a:t>
            </a:r>
            <a:r>
              <a:rPr lang="fr-FR" sz="1600" b="1" dirty="0">
                <a:latin typeface="+mj-lt"/>
              </a:rPr>
              <a:t>parcours de </a:t>
            </a:r>
            <a:r>
              <a:rPr lang="fr-FR" sz="1600" b="1" dirty="0" smtClean="0">
                <a:latin typeface="+mj-lt"/>
              </a:rPr>
              <a:t>formation, </a:t>
            </a:r>
            <a:r>
              <a:rPr lang="fr-FR" sz="1600" b="1" dirty="0">
                <a:latin typeface="+mj-lt"/>
              </a:rPr>
              <a:t>du bac -3 </a:t>
            </a:r>
            <a:r>
              <a:rPr lang="fr-FR" sz="1600" b="1" dirty="0" smtClean="0">
                <a:latin typeface="+mj-lt"/>
              </a:rPr>
              <a:t>à l’enseignement supérieur</a:t>
            </a:r>
            <a:r>
              <a:rPr lang="fr-FR" sz="1600" dirty="0" smtClean="0">
                <a:latin typeface="+mj-lt"/>
              </a:rPr>
              <a:t>, sur </a:t>
            </a:r>
            <a:r>
              <a:rPr lang="fr-FR" sz="1600" dirty="0">
                <a:latin typeface="+mj-lt"/>
              </a:rPr>
              <a:t>un même site ou </a:t>
            </a:r>
            <a:r>
              <a:rPr lang="fr-FR" sz="1600" dirty="0" smtClean="0">
                <a:latin typeface="+mj-lt"/>
              </a:rPr>
              <a:t>en </a:t>
            </a:r>
            <a:r>
              <a:rPr lang="fr-FR" sz="1600" dirty="0">
                <a:latin typeface="+mj-lt"/>
              </a:rPr>
              <a:t>réseau </a:t>
            </a:r>
            <a:r>
              <a:rPr lang="fr-FR" sz="1600" dirty="0" smtClean="0">
                <a:latin typeface="+mj-lt"/>
              </a:rPr>
              <a:t>d’établissements, et </a:t>
            </a:r>
            <a:r>
              <a:rPr lang="fr-FR" sz="1600" b="1" dirty="0" smtClean="0">
                <a:latin typeface="+mj-lt"/>
              </a:rPr>
              <a:t>si possible en lien avec un Campus des métiers et des qualifications </a:t>
            </a:r>
            <a:r>
              <a:rPr lang="fr-FR" sz="1600" dirty="0" smtClean="0">
                <a:latin typeface="+mj-lt"/>
              </a:rPr>
              <a:t>:</a:t>
            </a:r>
          </a:p>
          <a:p>
            <a:pPr lvl="0" algn="just">
              <a:lnSpc>
                <a:spcPct val="150000"/>
              </a:lnSpc>
            </a:pPr>
            <a:endParaRPr lang="fr-FR" sz="800" dirty="0">
              <a:latin typeface="+mj-lt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b="1" dirty="0">
                <a:latin typeface="+mj-lt"/>
              </a:rPr>
              <a:t>Maintien </a:t>
            </a:r>
            <a:r>
              <a:rPr lang="fr-FR" sz="1600" b="1" dirty="0" smtClean="0">
                <a:latin typeface="+mj-lt"/>
              </a:rPr>
              <a:t>et </a:t>
            </a:r>
            <a:r>
              <a:rPr lang="fr-FR" sz="1600" b="1" dirty="0">
                <a:latin typeface="+mj-lt"/>
              </a:rPr>
              <a:t>développement </a:t>
            </a:r>
            <a:r>
              <a:rPr lang="fr-FR" sz="1600" dirty="0">
                <a:latin typeface="+mj-lt"/>
              </a:rPr>
              <a:t>des </a:t>
            </a:r>
            <a:r>
              <a:rPr lang="fr-FR" sz="1600" dirty="0" smtClean="0">
                <a:latin typeface="+mj-lt"/>
              </a:rPr>
              <a:t>formations proposant </a:t>
            </a:r>
            <a:r>
              <a:rPr lang="fr-FR" sz="1600" dirty="0">
                <a:latin typeface="+mj-lt"/>
              </a:rPr>
              <a:t>des taux d’accès à </a:t>
            </a:r>
            <a:r>
              <a:rPr lang="fr-FR" sz="1600" dirty="0" smtClean="0">
                <a:latin typeface="+mj-lt"/>
              </a:rPr>
              <a:t>l’emploi, ou des taux de réussite dans les poursuites d’</a:t>
            </a:r>
            <a:r>
              <a:rPr lang="fr-FR" sz="1600" dirty="0">
                <a:latin typeface="+mj-lt"/>
              </a:rPr>
              <a:t>é</a:t>
            </a:r>
            <a:r>
              <a:rPr lang="fr-FR" sz="1600" dirty="0" smtClean="0">
                <a:latin typeface="+mj-lt"/>
              </a:rPr>
              <a:t>tudes satisfaisants et en cohérence avec les besoins de l’économie ;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latin typeface="+mj-lt"/>
              </a:rPr>
              <a:t>Construction de </a:t>
            </a:r>
            <a:r>
              <a:rPr lang="fr-FR" sz="1600" b="1" dirty="0">
                <a:latin typeface="+mj-lt"/>
              </a:rPr>
              <a:t>parcours sécurisés </a:t>
            </a:r>
            <a:r>
              <a:rPr lang="fr-FR" sz="1600" dirty="0">
                <a:latin typeface="+mj-lt"/>
              </a:rPr>
              <a:t>pour renforcer l’insertion professionnelle des jeunes : </a:t>
            </a:r>
            <a:r>
              <a:rPr lang="fr-FR" sz="1600" b="1" dirty="0">
                <a:latin typeface="+mj-lt"/>
              </a:rPr>
              <a:t>certificats de spécialisation, CAP 1 an, FCIL, colorations des diplômes </a:t>
            </a:r>
            <a:r>
              <a:rPr lang="fr-FR" sz="1600" dirty="0">
                <a:latin typeface="+mj-lt"/>
              </a:rPr>
              <a:t>en lien avec une filière stratégique </a:t>
            </a:r>
            <a:r>
              <a:rPr lang="fr-FR" sz="1600" dirty="0" smtClean="0">
                <a:latin typeface="+mj-lt"/>
              </a:rPr>
              <a:t>;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b="1" dirty="0" smtClean="0">
                <a:latin typeface="+mj-lt"/>
              </a:rPr>
              <a:t>Réduction </a:t>
            </a:r>
            <a:r>
              <a:rPr lang="fr-FR" sz="1600" b="1" dirty="0">
                <a:latin typeface="+mj-lt"/>
              </a:rPr>
              <a:t>du volume des formations </a:t>
            </a:r>
            <a:r>
              <a:rPr lang="fr-FR" sz="1600" dirty="0" smtClean="0">
                <a:latin typeface="+mj-lt"/>
              </a:rPr>
              <a:t>aux taux d’accès à l’emploi ou aux taux de réussite dans les poursuites d’études insuffisants et peu cohérents avec les besoins de l’économie.</a:t>
            </a:r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9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4841421" name="Espace réservé du contenu 4"/>
          <p:cNvSpPr>
            <a:spLocks noGrp="1"/>
          </p:cNvSpPr>
          <p:nvPr>
            <p:ph idx="1"/>
          </p:nvPr>
        </p:nvSpPr>
        <p:spPr bwMode="auto">
          <a:xfrm>
            <a:off x="543408" y="1272552"/>
            <a:ext cx="11230993" cy="508379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r>
              <a:rPr lang="fr-FR" sz="1400" dirty="0" smtClean="0">
                <a:solidFill>
                  <a:schemeClr val="tx1"/>
                </a:solidFill>
                <a:cs typeface="Arial"/>
              </a:rPr>
              <a:t>1) 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Les</a:t>
            </a:r>
            <a:r>
              <a:rPr lang="fr-FR" sz="1400" dirty="0" smtClean="0">
                <a:solidFill>
                  <a:schemeClr val="tx1"/>
                </a:solidFill>
                <a:cs typeface="Arial"/>
              </a:rPr>
              <a:t> filières stratégiques 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du plan </a:t>
            </a:r>
            <a:r>
              <a:rPr lang="fr-FR" sz="1400" dirty="0" smtClean="0">
                <a:solidFill>
                  <a:schemeClr val="tx1"/>
                </a:solidFill>
                <a:cs typeface="Arial"/>
                <a:hlinkClick r:id="rId2"/>
              </a:rPr>
              <a:t>France 2030</a:t>
            </a:r>
            <a:r>
              <a:rPr lang="fr-FR" sz="1400" dirty="0" smtClean="0">
                <a:solidFill>
                  <a:schemeClr val="tx1"/>
                </a:solidFill>
                <a:cs typeface="Arial"/>
              </a:rPr>
              <a:t> :</a:t>
            </a:r>
            <a:endParaRPr sz="1400" dirty="0"/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endParaRPr lang="fr-FR" sz="1400" b="0" dirty="0">
              <a:solidFill>
                <a:schemeClr val="tx1"/>
              </a:solidFill>
              <a:cs typeface="Arial"/>
            </a:endParaRPr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endParaRPr lang="fr-FR" sz="1400" b="0" dirty="0">
              <a:solidFill>
                <a:schemeClr val="tx1"/>
              </a:solidFill>
              <a:cs typeface="Arial"/>
            </a:endParaRPr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endParaRPr lang="fr-FR" sz="1400" b="0" dirty="0">
              <a:solidFill>
                <a:schemeClr val="tx1"/>
              </a:solidFill>
              <a:cs typeface="Arial"/>
            </a:endParaRPr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endParaRPr lang="fr-FR" sz="1400" b="0" dirty="0">
              <a:solidFill>
                <a:schemeClr val="tx1"/>
              </a:solidFill>
              <a:cs typeface="Arial"/>
            </a:endParaRPr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endParaRPr lang="fr-FR" sz="1400" b="0" dirty="0">
              <a:solidFill>
                <a:schemeClr val="tx1"/>
              </a:solidFill>
              <a:cs typeface="Arial"/>
            </a:endParaRPr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endParaRPr lang="fr-FR" sz="1400" b="0" dirty="0" smtClean="0">
              <a:solidFill>
                <a:schemeClr val="tx1"/>
              </a:solidFill>
              <a:cs typeface="Arial"/>
            </a:endParaRPr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r>
              <a:rPr lang="fr-FR" sz="1400" dirty="0" smtClean="0">
                <a:solidFill>
                  <a:schemeClr val="tx1"/>
                </a:solidFill>
                <a:cs typeface="Arial"/>
              </a:rPr>
              <a:t>2) 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Le </a:t>
            </a:r>
            <a:r>
              <a:rPr lang="fr-FR" sz="1400" dirty="0" smtClean="0">
                <a:solidFill>
                  <a:schemeClr val="tx1"/>
                </a:solidFill>
                <a:cs typeface="Arial"/>
              </a:rPr>
              <a:t>contrat de plan régional pour le développement de la formation et de l’orientation</a:t>
            </a:r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r>
              <a:rPr lang="fr-FR" sz="1400" dirty="0" smtClean="0">
                <a:solidFill>
                  <a:schemeClr val="tx1"/>
                </a:solidFill>
                <a:cs typeface="Arial"/>
              </a:rPr>
              <a:t>professionnelles 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2022-2027 (</a:t>
            </a:r>
            <a:r>
              <a:rPr lang="fr-FR" sz="1400" dirty="0" smtClean="0">
                <a:solidFill>
                  <a:schemeClr val="tx1"/>
                </a:solidFill>
                <a:cs typeface="Arial"/>
                <a:hlinkClick r:id="rId3"/>
              </a:rPr>
              <a:t>CPRDFOP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), et :</a:t>
            </a:r>
            <a:endParaRPr lang="fr-FR" sz="1400" b="0" dirty="0">
              <a:solidFill>
                <a:schemeClr val="tx1"/>
              </a:solidFill>
              <a:cs typeface="Arial"/>
            </a:endParaRPr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r>
              <a:rPr lang="fr-FR" sz="1400" dirty="0" smtClean="0">
                <a:solidFill>
                  <a:schemeClr val="tx1"/>
                </a:solidFill>
                <a:cs typeface="Arial"/>
              </a:rPr>
              <a:t>	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- Le </a:t>
            </a:r>
            <a:r>
              <a:rPr lang="fr-FR" sz="1400" dirty="0" smtClean="0">
                <a:solidFill>
                  <a:schemeClr val="tx1"/>
                </a:solidFill>
                <a:cs typeface="Arial"/>
              </a:rPr>
              <a:t>schéma régional des formations sanitaires </a:t>
            </a:r>
            <a:r>
              <a:rPr lang="fr-FR" sz="1400" dirty="0">
                <a:solidFill>
                  <a:schemeClr val="tx1"/>
                </a:solidFill>
                <a:cs typeface="Arial"/>
              </a:rPr>
              <a:t>et </a:t>
            </a:r>
            <a:r>
              <a:rPr lang="fr-FR" sz="1400" dirty="0" smtClean="0">
                <a:solidFill>
                  <a:schemeClr val="tx1"/>
                </a:solidFill>
                <a:cs typeface="Arial"/>
              </a:rPr>
              <a:t>sociales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 2023-2028 (</a:t>
            </a:r>
            <a:r>
              <a:rPr lang="fr-FR" sz="1400" dirty="0" smtClean="0">
                <a:solidFill>
                  <a:schemeClr val="tx1"/>
                </a:solidFill>
                <a:cs typeface="Arial"/>
                <a:hlinkClick r:id="rId4"/>
              </a:rPr>
              <a:t>SRFSS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) ;</a:t>
            </a:r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r>
              <a:rPr lang="fr-FR" sz="1400" dirty="0" smtClean="0">
                <a:solidFill>
                  <a:schemeClr val="tx1"/>
                </a:solidFill>
                <a:cs typeface="Arial"/>
              </a:rPr>
              <a:t>	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-</a:t>
            </a:r>
            <a:r>
              <a:rPr lang="fr-FR" sz="140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Le</a:t>
            </a:r>
            <a:r>
              <a:rPr lang="fr-FR" sz="1400" dirty="0" smtClean="0">
                <a:solidFill>
                  <a:schemeClr val="tx1"/>
                </a:solidFill>
                <a:cs typeface="Arial"/>
              </a:rPr>
              <a:t> schéma régional de développement du tourisme et des loisirs 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2022-2028 (</a:t>
            </a:r>
            <a:r>
              <a:rPr lang="fr-FR" sz="1400" dirty="0" smtClean="0">
                <a:solidFill>
                  <a:schemeClr val="tx1"/>
                </a:solidFill>
                <a:cs typeface="Arial"/>
                <a:hlinkClick r:id="rId5"/>
              </a:rPr>
              <a:t>SRDTL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).</a:t>
            </a:r>
            <a:endParaRPr sz="1400" b="0" dirty="0"/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endParaRPr lang="fr-FR" sz="1400" dirty="0">
              <a:solidFill>
                <a:schemeClr val="tx1"/>
              </a:solidFill>
              <a:cs typeface="Arial"/>
            </a:endParaRPr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r>
              <a:rPr lang="fr-FR" sz="1400" dirty="0" smtClean="0">
                <a:solidFill>
                  <a:schemeClr val="tx1"/>
                </a:solidFill>
                <a:cs typeface="Arial"/>
              </a:rPr>
              <a:t>3) Filières à transformer prioritairement 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pour la réussite dans la poursuite des études et l’insertion professionnelle des jeunes  : </a:t>
            </a:r>
          </a:p>
          <a:p>
            <a:pPr marL="0" indent="0" algn="just">
              <a:lnSpc>
                <a:spcPct val="100000"/>
              </a:lnSpc>
              <a:buFont typeface="Arial"/>
              <a:buNone/>
              <a:defRPr/>
            </a:pPr>
            <a:r>
              <a:rPr lang="fr-FR" sz="1400" b="0" dirty="0">
                <a:solidFill>
                  <a:schemeClr val="tx1"/>
                </a:solidFill>
                <a:cs typeface="Arial"/>
              </a:rPr>
              <a:t>	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- </a:t>
            </a:r>
            <a:r>
              <a:rPr lang="fr-FR" sz="1400" dirty="0" smtClean="0">
                <a:solidFill>
                  <a:schemeClr val="tx1"/>
                </a:solidFill>
                <a:cs typeface="Arial"/>
              </a:rPr>
              <a:t>Accueil / Commerce – Vente / AGORA</a:t>
            </a:r>
            <a:r>
              <a:rPr lang="fr-FR" sz="1400" b="0" dirty="0" smtClean="0">
                <a:solidFill>
                  <a:schemeClr val="tx1"/>
                </a:solidFill>
                <a:cs typeface="Arial"/>
              </a:rPr>
              <a:t>. </a:t>
            </a:r>
          </a:p>
        </p:txBody>
      </p:sp>
      <p:sp>
        <p:nvSpPr>
          <p:cNvPr id="572325850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lvl="0">
              <a:defRPr/>
            </a:pPr>
            <a:fld id="{6C147679-A1E7-284E-5E62-C286DE08E614}" type="slidenum">
              <a:rPr lang="fr-FR"/>
              <a:t>5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2669911" y="1661874"/>
            <a:ext cx="8352928" cy="1615587"/>
          </a:xfrm>
          <a:prstGeom prst="rect">
            <a:avLst/>
          </a:prstGeom>
        </p:spPr>
      </p:pic>
      <p:sp>
        <p:nvSpPr>
          <p:cNvPr id="6" name="Titre 4"/>
          <p:cNvSpPr>
            <a:spLocks noGrp="1"/>
          </p:cNvSpPr>
          <p:nvPr>
            <p:ph type="title"/>
          </p:nvPr>
        </p:nvSpPr>
        <p:spPr>
          <a:xfrm>
            <a:off x="2808635" y="296125"/>
            <a:ext cx="8822356" cy="867893"/>
          </a:xfrm>
        </p:spPr>
        <p:txBody>
          <a:bodyPr/>
          <a:lstStyle/>
          <a:p>
            <a:pPr algn="r"/>
            <a:r>
              <a:rPr lang="fr-FR" dirty="0" smtClean="0"/>
              <a:t>Axes stratégiques prioritaires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439" y="1960430"/>
            <a:ext cx="912063" cy="89197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93323" y="3666783"/>
            <a:ext cx="2195361" cy="126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872446" y="452096"/>
            <a:ext cx="6742496" cy="867893"/>
          </a:xfrm>
        </p:spPr>
        <p:txBody>
          <a:bodyPr>
            <a:normAutofit/>
          </a:bodyPr>
          <a:lstStyle/>
          <a:p>
            <a:r>
              <a:rPr lang="fr-FR" dirty="0" smtClean="0"/>
              <a:t>Calendrier général prévisionnel 2024</a:t>
            </a:r>
            <a:endParaRPr lang="fr-FR" i="1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393-F022-4476-B3DA-C1D84F19E08C}" type="datetime1">
              <a:rPr lang="fr-FR" smtClean="0"/>
              <a:t>24/04/2024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6</a:t>
            </a:fld>
            <a:endParaRPr lang="fr-FR"/>
          </a:p>
        </p:txBody>
      </p:sp>
      <p:grpSp>
        <p:nvGrpSpPr>
          <p:cNvPr id="9" name="Groupe 8"/>
          <p:cNvGrpSpPr/>
          <p:nvPr/>
        </p:nvGrpSpPr>
        <p:grpSpPr>
          <a:xfrm>
            <a:off x="99680" y="1768274"/>
            <a:ext cx="2321521" cy="911408"/>
            <a:chOff x="1151" y="0"/>
            <a:chExt cx="2111013" cy="895350"/>
          </a:xfrm>
        </p:grpSpPr>
        <p:sp>
          <p:nvSpPr>
            <p:cNvPr id="10" name="Chevron 9"/>
            <p:cNvSpPr/>
            <p:nvPr/>
          </p:nvSpPr>
          <p:spPr>
            <a:xfrm>
              <a:off x="1151" y="0"/>
              <a:ext cx="2111013" cy="89535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hevron 4"/>
            <p:cNvSpPr txBox="1"/>
            <p:nvPr/>
          </p:nvSpPr>
          <p:spPr>
            <a:xfrm>
              <a:off x="448826" y="0"/>
              <a:ext cx="1215663" cy="8953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smtClean="0">
                  <a:latin typeface="+mj-lt"/>
                  <a:cs typeface="Arial" panose="020B0604020202020204" pitchFamily="34" charset="0"/>
                </a:rPr>
                <a:t>23 avril</a:t>
              </a:r>
              <a:endParaRPr lang="fr-FR" sz="1300" kern="1200" dirty="0">
                <a:latin typeface="+mj-lt"/>
                <a:cs typeface="Arial" panose="020B0604020202020204" pitchFamily="34" charset="0"/>
              </a:endParaRP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>
                  <a:latin typeface="+mj-lt"/>
                  <a:cs typeface="Arial" panose="020B0604020202020204" pitchFamily="34" charset="0"/>
                </a:rPr>
                <a:t>Webinaire Enjeux et méthode</a:t>
              </a: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1928885" y="1778725"/>
            <a:ext cx="3705779" cy="911409"/>
            <a:chOff x="1151" y="0"/>
            <a:chExt cx="2111013" cy="895350"/>
          </a:xfrm>
        </p:grpSpPr>
        <p:sp>
          <p:nvSpPr>
            <p:cNvPr id="13" name="Chevron 12"/>
            <p:cNvSpPr/>
            <p:nvPr/>
          </p:nvSpPr>
          <p:spPr>
            <a:xfrm>
              <a:off x="1151" y="0"/>
              <a:ext cx="2111013" cy="89535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 txBox="1"/>
            <p:nvPr/>
          </p:nvSpPr>
          <p:spPr>
            <a:xfrm>
              <a:off x="249215" y="0"/>
              <a:ext cx="1670935" cy="8953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dirty="0" smtClean="0">
                  <a:latin typeface="+mj-lt"/>
                  <a:cs typeface="Arial" panose="020B0604020202020204" pitchFamily="34" charset="0"/>
                </a:rPr>
                <a:t>A compter de la fin avril</a:t>
              </a:r>
              <a:endParaRPr lang="fr-FR" sz="1300" dirty="0">
                <a:latin typeface="+mj-lt"/>
                <a:cs typeface="Arial" panose="020B0604020202020204" pitchFamily="34" charset="0"/>
              </a:endParaRP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smtClean="0">
                  <a:latin typeface="+mj-lt"/>
                  <a:cs typeface="Arial" panose="020B0604020202020204" pitchFamily="34" charset="0"/>
                </a:rPr>
                <a:t>Réunions organisées par les établissements</a:t>
              </a:r>
              <a:endParaRPr lang="fr-FR" sz="1300" kern="1200" dirty="0">
                <a:latin typeface="+mj-lt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4062392" y="2725648"/>
            <a:ext cx="2668854" cy="879151"/>
            <a:chOff x="1151" y="0"/>
            <a:chExt cx="2111013" cy="895350"/>
          </a:xfrm>
        </p:grpSpPr>
        <p:sp>
          <p:nvSpPr>
            <p:cNvPr id="18" name="Chevron 17"/>
            <p:cNvSpPr/>
            <p:nvPr/>
          </p:nvSpPr>
          <p:spPr>
            <a:xfrm>
              <a:off x="1151" y="0"/>
              <a:ext cx="2111013" cy="89535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4"/>
            <p:cNvSpPr txBox="1"/>
            <p:nvPr/>
          </p:nvSpPr>
          <p:spPr>
            <a:xfrm>
              <a:off x="249215" y="0"/>
              <a:ext cx="1670935" cy="8953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dirty="0" smtClean="0">
                  <a:latin typeface="+mj-lt"/>
                  <a:cs typeface="Arial" panose="020B0604020202020204" pitchFamily="34" charset="0"/>
                </a:rPr>
                <a:t>M</a:t>
              </a:r>
              <a:r>
                <a:rPr lang="fr-FR" sz="1300" kern="1200" dirty="0" smtClean="0">
                  <a:latin typeface="+mj-lt"/>
                  <a:cs typeface="Arial" panose="020B0604020202020204" pitchFamily="34" charset="0"/>
                </a:rPr>
                <a:t>ai</a:t>
              </a:r>
              <a:endParaRPr lang="fr-FR" sz="1300" dirty="0">
                <a:latin typeface="+mj-lt"/>
                <a:cs typeface="Arial" panose="020B0604020202020204" pitchFamily="34" charset="0"/>
              </a:endParaRP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smtClean="0">
                  <a:latin typeface="+mj-lt"/>
                  <a:cs typeface="Arial" panose="020B0604020202020204" pitchFamily="34" charset="0"/>
                </a:rPr>
                <a:t>Concertations départementales</a:t>
              </a:r>
              <a:endParaRPr lang="fr-FR" sz="1300" kern="1200" dirty="0">
                <a:latin typeface="+mj-lt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6082810" y="3640313"/>
            <a:ext cx="3792709" cy="1122880"/>
            <a:chOff x="1151" y="0"/>
            <a:chExt cx="2111013" cy="895350"/>
          </a:xfrm>
        </p:grpSpPr>
        <p:sp>
          <p:nvSpPr>
            <p:cNvPr id="21" name="Chevron 20"/>
            <p:cNvSpPr/>
            <p:nvPr/>
          </p:nvSpPr>
          <p:spPr>
            <a:xfrm>
              <a:off x="1151" y="0"/>
              <a:ext cx="2111013" cy="89535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hevron 4"/>
            <p:cNvSpPr txBox="1"/>
            <p:nvPr/>
          </p:nvSpPr>
          <p:spPr>
            <a:xfrm>
              <a:off x="249215" y="0"/>
              <a:ext cx="1670935" cy="8953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smtClean="0">
                  <a:latin typeface="+mj-lt"/>
                  <a:cs typeface="Arial" panose="020B0604020202020204" pitchFamily="34" charset="0"/>
                </a:rPr>
                <a:t>Du 27 mai au 2 juillet</a:t>
              </a:r>
              <a:endParaRPr lang="fr-FR" sz="1300" dirty="0">
                <a:latin typeface="+mj-lt"/>
                <a:cs typeface="Arial" panose="020B0604020202020204" pitchFamily="34" charset="0"/>
              </a:endParaRP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dirty="0" smtClean="0">
                  <a:latin typeface="+mj-lt"/>
                  <a:cs typeface="Arial" panose="020B0604020202020204" pitchFamily="34" charset="0"/>
                </a:rPr>
                <a:t>Saisie des projets dans la plateforme pré-SOFA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dirty="0" smtClean="0">
                  <a:latin typeface="+mj-lt"/>
                  <a:cs typeface="Arial" panose="020B0604020202020204" pitchFamily="34" charset="0"/>
                </a:rPr>
                <a:t>Instruction des projets au fil de l’eau par les services</a:t>
              </a:r>
              <a:endParaRPr lang="fr-FR" sz="1300" dirty="0">
                <a:latin typeface="+mj-lt"/>
                <a:cs typeface="Arial" panose="020B0604020202020204" pitchFamily="34" charset="0"/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8878164" y="4798707"/>
            <a:ext cx="2736778" cy="879152"/>
            <a:chOff x="1151" y="-1"/>
            <a:chExt cx="2111013" cy="895351"/>
          </a:xfrm>
        </p:grpSpPr>
        <p:sp>
          <p:nvSpPr>
            <p:cNvPr id="27" name="Chevron 26"/>
            <p:cNvSpPr/>
            <p:nvPr/>
          </p:nvSpPr>
          <p:spPr>
            <a:xfrm>
              <a:off x="1151" y="0"/>
              <a:ext cx="2111013" cy="89535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hevron 4"/>
            <p:cNvSpPr txBox="1"/>
            <p:nvPr/>
          </p:nvSpPr>
          <p:spPr>
            <a:xfrm>
              <a:off x="365688" y="-1"/>
              <a:ext cx="1578341" cy="8953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004" tIns="10668" rIns="10668" bIns="10668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dirty="0" smtClean="0">
                  <a:latin typeface="+mj-lt"/>
                  <a:cs typeface="Arial" panose="020B0604020202020204" pitchFamily="34" charset="0"/>
                </a:rPr>
                <a:t>S</a:t>
              </a:r>
              <a:r>
                <a:rPr lang="fr-FR" sz="1300" kern="1200" dirty="0" smtClean="0">
                  <a:latin typeface="+mj-lt"/>
                  <a:cs typeface="Arial" panose="020B0604020202020204" pitchFamily="34" charset="0"/>
                </a:rPr>
                <a:t>eptembre - Novembre</a:t>
              </a:r>
              <a:endParaRPr lang="fr-FR" sz="1300" dirty="0">
                <a:latin typeface="+mj-lt"/>
                <a:cs typeface="Arial" panose="020B0604020202020204" pitchFamily="34" charset="0"/>
              </a:endParaRP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dirty="0" smtClean="0">
                  <a:latin typeface="+mj-lt"/>
                  <a:cs typeface="Arial" panose="020B0604020202020204" pitchFamily="34" charset="0"/>
                </a:rPr>
                <a:t>Instruction des projets par la Région et la RA</a:t>
              </a:r>
              <a:endParaRPr lang="fr-FR" sz="1300" dirty="0">
                <a:latin typeface="+mj-lt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67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803586" y="340116"/>
            <a:ext cx="8822356" cy="867893"/>
          </a:xfrm>
        </p:spPr>
        <p:txBody>
          <a:bodyPr>
            <a:normAutofit/>
          </a:bodyPr>
          <a:lstStyle/>
          <a:p>
            <a:pPr algn="r"/>
            <a:r>
              <a:rPr lang="fr-FR" dirty="0" smtClean="0"/>
              <a:t>A partir de fin avril 2024,</a:t>
            </a:r>
            <a:br>
              <a:rPr lang="fr-FR" dirty="0" smtClean="0"/>
            </a:br>
            <a:r>
              <a:rPr lang="fr-FR" dirty="0" smtClean="0"/>
              <a:t>réunions organisées par les établissements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4AD6-EA95-431A-9A3C-8EA9CB7E16CF}" type="datetime1">
              <a:rPr lang="fr-FR" smtClean="0"/>
              <a:t>24/04/2024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7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59822" y="1950909"/>
            <a:ext cx="11207931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Analyser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l’offre de formation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existante sur la base des indicateurs disponibles (Orion/</a:t>
            </a:r>
            <a:r>
              <a:rPr lang="fr-FR" sz="16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Inserjeunes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…) pour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proposer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transformations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la carte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formations professionnelles ;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Organiser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réunions, seuls ou en réseau d’établissements (CMQ, CLEE, filières,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bassins d’emploi,…), avec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 acteurs économiques et partenaires ;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Mobiliser le bureau des entreprises de chaque établissement ;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Solliciter l’appui des inspecteurs référents des établissements ;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Puis, faire parvenir une synthèses des pistes réflexives d’évolutions au service DRAFPIC.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4AD6-EA95-431A-9A3C-8EA9CB7E16CF}" type="datetime1">
              <a:rPr lang="fr-FR" smtClean="0"/>
              <a:t>24/04/2024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8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70262" y="2419386"/>
            <a:ext cx="11207931" cy="2372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Indicateurs </a:t>
            </a:r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disponibles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pour faire évoluer l’offre de formation existante :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fr-FR" sz="1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Console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pilotage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Orion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6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Outil de comparaison des métiers en tension par département ou région par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DARES  </a:t>
            </a:r>
            <a:endParaRPr lang="fr-FR" sz="16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Archipel</a:t>
            </a:r>
            <a:r>
              <a:rPr lang="fr-FR" sz="16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1600" dirty="0" smtClean="0">
                <a:latin typeface="+mj-lt"/>
              </a:rPr>
              <a:t>Application </a:t>
            </a:r>
            <a:r>
              <a:rPr lang="fr-FR" sz="1600" dirty="0">
                <a:latin typeface="+mj-lt"/>
              </a:rPr>
              <a:t>de restitution et de choix d'indicateurs de pilotage des établissements et </a:t>
            </a:r>
            <a:r>
              <a:rPr lang="fr-FR" sz="1600" dirty="0" smtClean="0">
                <a:latin typeface="+mj-lt"/>
              </a:rPr>
              <a:t>écoles) via le portail ARENA</a:t>
            </a:r>
          </a:p>
        </p:txBody>
      </p:sp>
      <p:sp>
        <p:nvSpPr>
          <p:cNvPr id="7" name="Titre 4"/>
          <p:cNvSpPr>
            <a:spLocks noGrp="1"/>
          </p:cNvSpPr>
          <p:nvPr>
            <p:ph type="title"/>
          </p:nvPr>
        </p:nvSpPr>
        <p:spPr>
          <a:xfrm>
            <a:off x="2803586" y="340116"/>
            <a:ext cx="8822356" cy="867893"/>
          </a:xfrm>
        </p:spPr>
        <p:txBody>
          <a:bodyPr>
            <a:normAutofit/>
          </a:bodyPr>
          <a:lstStyle/>
          <a:p>
            <a:pPr algn="r"/>
            <a:r>
              <a:rPr lang="fr-FR" dirty="0" smtClean="0"/>
              <a:t>A partir de fin avril 2024,</a:t>
            </a:r>
            <a:br>
              <a:rPr lang="fr-FR" dirty="0" smtClean="0"/>
            </a:br>
            <a:r>
              <a:rPr lang="fr-FR" dirty="0" smtClean="0"/>
              <a:t>réunions organisées par les établissements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3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531444" y="342029"/>
            <a:ext cx="8822356" cy="867893"/>
          </a:xfrm>
        </p:spPr>
        <p:txBody>
          <a:bodyPr>
            <a:normAutofit/>
          </a:bodyPr>
          <a:lstStyle/>
          <a:p>
            <a:pPr algn="r"/>
            <a:r>
              <a:rPr lang="fr-FR" dirty="0" smtClean="0"/>
              <a:t>Mai 2024, </a:t>
            </a:r>
            <a:br>
              <a:rPr lang="fr-FR" dirty="0" smtClean="0"/>
            </a:br>
            <a:r>
              <a:rPr lang="fr-FR" dirty="0" smtClean="0"/>
              <a:t>concertations </a:t>
            </a:r>
            <a:r>
              <a:rPr lang="fr-FR" dirty="0"/>
              <a:t>départementales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4AD6-EA95-431A-9A3C-8EA9CB7E16CF}" type="datetime1">
              <a:rPr lang="fr-FR" smtClean="0"/>
              <a:t>24/04/2024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16BF-BFF5-4EFB-BA43-9745EF2C456E}" type="slidenum">
              <a:rPr lang="fr-FR" smtClean="0"/>
              <a:t>9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70262" y="2419386"/>
            <a:ext cx="112079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latin typeface="+mj-lt"/>
              </a:rPr>
              <a:t>Programmées </a:t>
            </a:r>
            <a:r>
              <a:rPr lang="fr-FR" sz="1600" dirty="0" smtClean="0">
                <a:latin typeface="+mj-lt"/>
              </a:rPr>
              <a:t>avec les IA-DASEN et la DRIEETS Ile-de-France, les </a:t>
            </a:r>
            <a:r>
              <a:rPr lang="fr-FR" sz="1600" dirty="0">
                <a:latin typeface="+mj-lt"/>
              </a:rPr>
              <a:t>services de la Région académique, associant les services de la </a:t>
            </a:r>
            <a:r>
              <a:rPr lang="fr-FR" sz="1600" dirty="0" smtClean="0">
                <a:latin typeface="+mj-lt"/>
              </a:rPr>
              <a:t>Région.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</a:rPr>
              <a:t>Présentation des : 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b="1" dirty="0" smtClean="0">
                <a:latin typeface="+mj-lt"/>
              </a:rPr>
              <a:t>dynamiques </a:t>
            </a:r>
            <a:r>
              <a:rPr lang="fr-FR" sz="1600" b="1" dirty="0">
                <a:latin typeface="+mj-lt"/>
              </a:rPr>
              <a:t>territoriales</a:t>
            </a:r>
            <a:r>
              <a:rPr lang="fr-FR" sz="1600" dirty="0">
                <a:latin typeface="+mj-lt"/>
              </a:rPr>
              <a:t> (caractéristiques démographiques et économiques, projets de développement, besoins en emplois</a:t>
            </a:r>
            <a:r>
              <a:rPr lang="fr-FR" sz="1600" dirty="0" smtClean="0">
                <a:latin typeface="+mj-lt"/>
              </a:rPr>
              <a:t>…) ;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b="1" dirty="0" smtClean="0">
                <a:latin typeface="+mj-lt"/>
              </a:rPr>
              <a:t>axes </a:t>
            </a:r>
            <a:r>
              <a:rPr lang="fr-FR" sz="1600" b="1" dirty="0">
                <a:latin typeface="+mj-lt"/>
              </a:rPr>
              <a:t>de transformation </a:t>
            </a:r>
            <a:r>
              <a:rPr lang="fr-FR" sz="1600" b="1" dirty="0" smtClean="0">
                <a:latin typeface="+mj-lt"/>
              </a:rPr>
              <a:t>identifiés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>
                <a:latin typeface="+mj-lt"/>
              </a:rPr>
              <a:t>par les services de la </a:t>
            </a:r>
            <a:r>
              <a:rPr lang="fr-FR" sz="1600" dirty="0" smtClean="0">
                <a:latin typeface="+mj-lt"/>
              </a:rPr>
              <a:t>RA </a:t>
            </a:r>
            <a:r>
              <a:rPr lang="fr-FR" sz="1600" dirty="0">
                <a:latin typeface="+mj-lt"/>
              </a:rPr>
              <a:t>et de la </a:t>
            </a:r>
            <a:r>
              <a:rPr lang="fr-FR" sz="1600" dirty="0" smtClean="0">
                <a:latin typeface="+mj-lt"/>
              </a:rPr>
              <a:t>Région.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</a:rPr>
              <a:t>Échanges </a:t>
            </a:r>
            <a:r>
              <a:rPr lang="fr-FR" sz="1600" dirty="0">
                <a:latin typeface="+mj-lt"/>
              </a:rPr>
              <a:t>autour des préconisations filières/territoires.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16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9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RAIDF">
  <a:themeElements>
    <a:clrScheme name="Personnalisé 1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0091"/>
      </a:accent1>
      <a:accent2>
        <a:srgbClr val="E1000F"/>
      </a:accent2>
      <a:accent3>
        <a:srgbClr val="FFC29E"/>
      </a:accent3>
      <a:accent4>
        <a:srgbClr val="FDCF41"/>
      </a:accent4>
      <a:accent5>
        <a:srgbClr val="5770BE"/>
      </a:accent5>
      <a:accent6>
        <a:srgbClr val="169B62"/>
      </a:accent6>
      <a:hlink>
        <a:srgbClr val="0563C1"/>
      </a:hlink>
      <a:folHlink>
        <a:srgbClr val="954F72"/>
      </a:folHlink>
    </a:clrScheme>
    <a:fontScheme name="Personnalisé 2">
      <a:majorFont>
        <a:latin typeface="Mariann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algn="r">
          <a:defRPr sz="1400" b="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 RAIDF" id="{6B5199CE-DC8F-43DC-BC19-1BAEA16AAF35}" vid="{E300EF3B-4497-4D25-A72B-F87591FEC17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RAIDF</Template>
  <TotalTime>3668</TotalTime>
  <Words>856</Words>
  <Application>Microsoft Office PowerPoint</Application>
  <PresentationFormat>Grand écran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Marianne</vt:lpstr>
      <vt:lpstr>Times New Roman</vt:lpstr>
      <vt:lpstr>Theme RAIDF</vt:lpstr>
      <vt:lpstr>Webinaire « Enjeux et méthode »  Évolution de la carte des formations professionnelles initiales des lycées d’Île-de-France à compter de la rentrée scolaire 2025  Mardi 23 avril 2024 </vt:lpstr>
      <vt:lpstr>Présentation PowerPoint</vt:lpstr>
      <vt:lpstr>Enjeux</vt:lpstr>
      <vt:lpstr>Objectifs</vt:lpstr>
      <vt:lpstr>Axes stratégiques prioritaires</vt:lpstr>
      <vt:lpstr>Calendrier général prévisionnel 2024</vt:lpstr>
      <vt:lpstr>A partir de fin avril 2024, réunions organisées par les établissements</vt:lpstr>
      <vt:lpstr>A partir de fin avril 2024, réunions organisées par les établissements</vt:lpstr>
      <vt:lpstr>Mai 2024,  concertations départementales</vt:lpstr>
      <vt:lpstr>Motivation des projets  de transformation de l’offre de formation</vt:lpstr>
      <vt:lpstr>Formalisation et dépôt des projets</vt:lpstr>
      <vt:lpstr>L’accompagnement des établissements</vt:lpstr>
      <vt:lpstr>Ressources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CSA RA – Groupe de travail</dc:title>
  <dc:creator>Jenna Ait-Ouakli</dc:creator>
  <cp:lastModifiedBy>Pascal Fourestier</cp:lastModifiedBy>
  <cp:revision>131</cp:revision>
  <cp:lastPrinted>2023-12-01T15:54:46Z</cp:lastPrinted>
  <dcterms:created xsi:type="dcterms:W3CDTF">2023-01-06T09:48:34Z</dcterms:created>
  <dcterms:modified xsi:type="dcterms:W3CDTF">2024-04-24T04:07:10Z</dcterms:modified>
</cp:coreProperties>
</file>